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EF498A-4C86-4FE1-ABE7-33B9D893B70A}" type="datetimeFigureOut">
              <a:rPr lang="en-CA" smtClean="0"/>
              <a:t>2020-02-21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986295-793A-4199-A837-475B634BF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9242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275-E141-4DA7-8BC1-8D1799C34774}" type="datetimeFigureOut">
              <a:rPr lang="en-CA" smtClean="0"/>
              <a:t>2020-02-21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A1B-3636-4B89-B2DF-FF093EE248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567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275-E141-4DA7-8BC1-8D1799C34774}" type="datetimeFigureOut">
              <a:rPr lang="en-CA" smtClean="0"/>
              <a:t>2020-02-21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A1B-3636-4B89-B2DF-FF093EE248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841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275-E141-4DA7-8BC1-8D1799C34774}" type="datetimeFigureOut">
              <a:rPr lang="en-CA" smtClean="0"/>
              <a:t>2020-02-21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A1B-3636-4B89-B2DF-FF093EE248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619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275-E141-4DA7-8BC1-8D1799C34774}" type="datetimeFigureOut">
              <a:rPr lang="en-CA" smtClean="0"/>
              <a:t>2020-02-21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A1B-3636-4B89-B2DF-FF093EE248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163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275-E141-4DA7-8BC1-8D1799C34774}" type="datetimeFigureOut">
              <a:rPr lang="en-CA" smtClean="0"/>
              <a:t>2020-02-21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A1B-3636-4B89-B2DF-FF093EE248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649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275-E141-4DA7-8BC1-8D1799C34774}" type="datetimeFigureOut">
              <a:rPr lang="en-CA" smtClean="0"/>
              <a:t>2020-02-21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A1B-3636-4B89-B2DF-FF093EE248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656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275-E141-4DA7-8BC1-8D1799C34774}" type="datetimeFigureOut">
              <a:rPr lang="en-CA" smtClean="0"/>
              <a:t>2020-02-21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A1B-3636-4B89-B2DF-FF093EE248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533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275-E141-4DA7-8BC1-8D1799C34774}" type="datetimeFigureOut">
              <a:rPr lang="en-CA" smtClean="0"/>
              <a:t>2020-02-21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A1B-3636-4B89-B2DF-FF093EE248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48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275-E141-4DA7-8BC1-8D1799C34774}" type="datetimeFigureOut">
              <a:rPr lang="en-CA" smtClean="0"/>
              <a:t>2020-02-21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A1B-3636-4B89-B2DF-FF093EE248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110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275-E141-4DA7-8BC1-8D1799C34774}" type="datetimeFigureOut">
              <a:rPr lang="en-CA" smtClean="0"/>
              <a:t>2020-02-21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A1B-3636-4B89-B2DF-FF093EE248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390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275-E141-4DA7-8BC1-8D1799C34774}" type="datetimeFigureOut">
              <a:rPr lang="en-CA" smtClean="0"/>
              <a:t>2020-02-21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A1B-3636-4B89-B2DF-FF093EE248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185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8D275-E141-4DA7-8BC1-8D1799C34774}" type="datetimeFigureOut">
              <a:rPr lang="en-CA" smtClean="0"/>
              <a:t>2020-02-21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1A1B-3636-4B89-B2DF-FF093EE248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22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3829" y="1122363"/>
            <a:ext cx="9144000" cy="2387600"/>
          </a:xfrm>
        </p:spPr>
        <p:txBody>
          <a:bodyPr/>
          <a:lstStyle/>
          <a:p>
            <a:r>
              <a:rPr lang="en-CA" b="1" dirty="0" smtClean="0"/>
              <a:t>Fortune Teller Project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625789"/>
            <a:ext cx="9144000" cy="1655762"/>
          </a:xfrm>
        </p:spPr>
        <p:txBody>
          <a:bodyPr/>
          <a:lstStyle/>
          <a:p>
            <a:r>
              <a:rPr lang="en-CA" dirty="0" smtClean="0"/>
              <a:t>What will average yields of Canadian potatoes be in 2050?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822" t="39503" r="31539" b="30873"/>
          <a:stretch/>
        </p:blipFill>
        <p:spPr>
          <a:xfrm>
            <a:off x="633350" y="1272620"/>
            <a:ext cx="2988623" cy="4706337"/>
          </a:xfrm>
          <a:prstGeom prst="rect">
            <a:avLst/>
          </a:prstGeom>
        </p:spPr>
      </p:pic>
      <p:sp>
        <p:nvSpPr>
          <p:cNvPr id="5" name="Flowchart: Sequential Access Storage 4"/>
          <p:cNvSpPr/>
          <p:nvPr/>
        </p:nvSpPr>
        <p:spPr>
          <a:xfrm flipH="1">
            <a:off x="3313215" y="417596"/>
            <a:ext cx="1769424" cy="1710047"/>
          </a:xfrm>
          <a:prstGeom prst="flowChartMagneticTap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Can I feed the world? </a:t>
            </a:r>
            <a:endParaRPr lang="en-CA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6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Potatoes are a staple in the diet of Canadians </a:t>
            </a:r>
          </a:p>
          <a:p>
            <a:r>
              <a:rPr lang="en-CA" dirty="0" smtClean="0"/>
              <a:t>Potato sector plays a major role in the Canadian economy and employment</a:t>
            </a:r>
          </a:p>
          <a:p>
            <a:pPr lvl="1"/>
            <a:r>
              <a:rPr lang="en-CA" dirty="0" smtClean="0"/>
              <a:t>In 2016, farm cash receipts exceeded $1.2 billion</a:t>
            </a:r>
          </a:p>
          <a:p>
            <a:r>
              <a:rPr lang="en-CA" dirty="0" smtClean="0"/>
              <a:t>To support growing global population, the challenge is for farmers </a:t>
            </a:r>
            <a:r>
              <a:rPr lang="en-CA" dirty="0"/>
              <a:t>t</a:t>
            </a:r>
            <a:r>
              <a:rPr lang="en-CA" dirty="0" smtClean="0"/>
              <a:t>o produce more potatoes on smaller acreages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75013" y="6293922"/>
            <a:ext cx="501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Source: Statistics Canada (CANSIM Table 002-0001)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14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Figure 1: Average yield of potatoes in Canada from 1908 to 2019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67" t="2139" r="2828" b="4043"/>
          <a:stretch/>
        </p:blipFill>
        <p:spPr>
          <a:xfrm>
            <a:off x="2137557" y="1923802"/>
            <a:ext cx="7149989" cy="42394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5013" y="6293922"/>
            <a:ext cx="731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Source: Statistics Canada, </a:t>
            </a:r>
            <a:r>
              <a:rPr lang="en-US" dirty="0" smtClean="0"/>
              <a:t>Table: 32-10-0358-01 (formerly CANSIM 001-0014)</a:t>
            </a:r>
          </a:p>
        </p:txBody>
      </p:sp>
    </p:spTree>
    <p:extLst>
      <p:ext uri="{BB962C8B-B14F-4D97-AF65-F5344CB8AC3E}">
        <p14:creationId xmlns:p14="http://schemas.microsoft.com/office/powerpoint/2010/main" val="183615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24" t="6753" r="2530" b="38701"/>
          <a:stretch/>
        </p:blipFill>
        <p:spPr>
          <a:xfrm>
            <a:off x="1306285" y="617517"/>
            <a:ext cx="10346838" cy="48213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29195" y="6211669"/>
            <a:ext cx="9231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Source: Stats Blue Software http://stats.blue/Stats_Suite/polynomial_regression_calculator.html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Figure 2: A second opinion – average yield of potatoes in Canada from 1908 to 2016.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79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Prediction for 2050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Based on calculation, estimation for 2050 is 71848 </a:t>
            </a:r>
            <a:r>
              <a:rPr lang="en-CA" dirty="0" err="1" smtClean="0"/>
              <a:t>hwt</a:t>
            </a:r>
            <a:r>
              <a:rPr lang="en-CA" dirty="0" smtClean="0"/>
              <a:t>/acre</a:t>
            </a:r>
          </a:p>
          <a:p>
            <a:r>
              <a:rPr lang="en-CA" sz="3600" b="1" dirty="0" smtClean="0"/>
              <a:t>WHAT?!</a:t>
            </a:r>
          </a:p>
          <a:p>
            <a:pPr lvl="1"/>
            <a:r>
              <a:rPr lang="en-CA" b="1" dirty="0" smtClean="0"/>
              <a:t>Not a reliable prediction </a:t>
            </a:r>
            <a:r>
              <a:rPr lang="en-CA" dirty="0" smtClean="0"/>
              <a:t>–  This assumes there will be </a:t>
            </a:r>
            <a:r>
              <a:rPr lang="en-CA" b="1" dirty="0" smtClean="0"/>
              <a:t>drastic</a:t>
            </a:r>
            <a:r>
              <a:rPr lang="en-CA" dirty="0" smtClean="0"/>
              <a:t> changes in production in the next three decades, which is unlikely. Today’s potato production is a well-oiled machine with fertilizer, pesticide and other inputs used to optimize yield. </a:t>
            </a:r>
          </a:p>
          <a:p>
            <a:pPr lvl="1"/>
            <a:r>
              <a:rPr lang="en-CA" dirty="0" smtClean="0"/>
              <a:t>Closely examining the graph suggest that there might be two relationships at play…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344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Figure 3: Average yield of potatoes in Canada from 1908 to 2019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67" t="2139" r="2828" b="4043"/>
          <a:stretch/>
        </p:blipFill>
        <p:spPr>
          <a:xfrm>
            <a:off x="2137557" y="1923802"/>
            <a:ext cx="7149989" cy="42394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5013" y="6293922"/>
            <a:ext cx="731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Source: Statistics Canada, </a:t>
            </a:r>
            <a:r>
              <a:rPr lang="en-US" dirty="0" smtClean="0"/>
              <a:t>Table: 32-10-0358-01 (formerly CANSIM 001-0014)</a:t>
            </a:r>
          </a:p>
        </p:txBody>
      </p:sp>
      <p:sp>
        <p:nvSpPr>
          <p:cNvPr id="3" name="Oval 2"/>
          <p:cNvSpPr/>
          <p:nvPr/>
        </p:nvSpPr>
        <p:spPr>
          <a:xfrm>
            <a:off x="3255991" y="4180114"/>
            <a:ext cx="1757548" cy="6293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 rot="19676435">
            <a:off x="5119558" y="3161531"/>
            <a:ext cx="2833009" cy="6293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6935190" y="4180114"/>
            <a:ext cx="4000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Two linear functions instead? </a:t>
            </a:r>
            <a:endParaRPr lang="en-C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0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Figure 4: Average yield of potatoes in Canada from 1940 to 2019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72" t="2848" r="2618" b="2863"/>
          <a:stretch/>
        </p:blipFill>
        <p:spPr>
          <a:xfrm>
            <a:off x="2980706" y="2208810"/>
            <a:ext cx="6163294" cy="364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60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Prediction for 2050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Based on linear regression model based on data collected from 1940 to 2019, prediction becomes 401.6 </a:t>
            </a:r>
            <a:r>
              <a:rPr lang="en-CA" dirty="0" err="1" smtClean="0"/>
              <a:t>hwt</a:t>
            </a:r>
            <a:r>
              <a:rPr lang="en-CA" dirty="0" smtClean="0"/>
              <a:t>/acre</a:t>
            </a:r>
          </a:p>
          <a:p>
            <a:r>
              <a:rPr lang="en-CA" dirty="0" smtClean="0"/>
              <a:t>This answer is more logical and better reflects currently realities of farmers. Farmers are improving yield, but at a more modest rate.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3123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295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Fortune Teller Project</vt:lpstr>
      <vt:lpstr>Why? </vt:lpstr>
      <vt:lpstr>Figure 1: Average yield of potatoes in Canada from 1908 to 2019</vt:lpstr>
      <vt:lpstr>Figure 2: A second opinion – average yield of potatoes in Canada from 1908 to 2016.</vt:lpstr>
      <vt:lpstr>Prediction for 2050 </vt:lpstr>
      <vt:lpstr>Figure 3: Average yield of potatoes in Canada from 1908 to 2019</vt:lpstr>
      <vt:lpstr>Figure 4: Average yield of potatoes in Canada from 1940 to 2019</vt:lpstr>
      <vt:lpstr>NEW Prediction for 2050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Teller Project</dc:title>
  <dc:creator>Wilson, Carolyn (ASD-N)</dc:creator>
  <cp:lastModifiedBy>Wilson, Carolyn (ASD-N)</cp:lastModifiedBy>
  <cp:revision>8</cp:revision>
  <cp:lastPrinted>2020-02-21T15:56:03Z</cp:lastPrinted>
  <dcterms:created xsi:type="dcterms:W3CDTF">2020-02-21T14:57:31Z</dcterms:created>
  <dcterms:modified xsi:type="dcterms:W3CDTF">2020-02-21T16:47:03Z</dcterms:modified>
</cp:coreProperties>
</file>