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4" r:id="rId5"/>
    <p:sldMasterId id="2147483778" r:id="rId6"/>
  </p:sldMasterIdLst>
  <p:notesMasterIdLst>
    <p:notesMasterId r:id="rId14"/>
  </p:notesMasterIdLst>
  <p:handoutMasterIdLst>
    <p:handoutMasterId r:id="rId15"/>
  </p:handoutMasterIdLst>
  <p:sldIdLst>
    <p:sldId id="381" r:id="rId7"/>
    <p:sldId id="379" r:id="rId8"/>
    <p:sldId id="382" r:id="rId9"/>
    <p:sldId id="383" r:id="rId10"/>
    <p:sldId id="384" r:id="rId11"/>
    <p:sldId id="385" r:id="rId12"/>
    <p:sldId id="386" r:id="rId13"/>
  </p:sldIdLst>
  <p:sldSz cx="10058400" cy="7772400"/>
  <p:notesSz cx="9313863" cy="6858000"/>
  <p:defaultTextStyle>
    <a:defPPr>
      <a:defRPr lang="en-US"/>
    </a:defPPr>
    <a:lvl1pPr marL="0" algn="l" defTabSz="4571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81" algn="l" defTabSz="4571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61" algn="l" defTabSz="4571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43" algn="l" defTabSz="4571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24" algn="l" defTabSz="4571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905" algn="l" defTabSz="4571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085" algn="l" defTabSz="4571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267" algn="l" defTabSz="4571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448" algn="l" defTabSz="4571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95" userDrawn="1">
          <p15:clr>
            <a:srgbClr val="A4A3A4"/>
          </p15:clr>
        </p15:guide>
        <p15:guide id="2" pos="5662" userDrawn="1">
          <p15:clr>
            <a:srgbClr val="A4A3A4"/>
          </p15:clr>
        </p15:guide>
        <p15:guide id="3" orient="horz" pos="1023" userDrawn="1">
          <p15:clr>
            <a:srgbClr val="A4A3A4"/>
          </p15:clr>
        </p15:guide>
        <p15:guide id="4" orient="horz" pos="4351" userDrawn="1">
          <p15:clr>
            <a:srgbClr val="A4A3A4"/>
          </p15:clr>
        </p15:guide>
        <p15:guide id="5" pos="427" userDrawn="1">
          <p15:clr>
            <a:srgbClr val="A4A3A4"/>
          </p15:clr>
        </p15:guide>
        <p15:guide id="6" pos="569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293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Jeff" initials="BRJ" lastIdx="2" clrIdx="0"/>
  <p:cmAuthor id="7" name="Kavita Kapoor" initials="KK" lastIdx="3" clrIdx="7">
    <p:extLst/>
  </p:cmAuthor>
  <p:cmAuthor id="1" name="eploof" initials="ehp" lastIdx="68" clrIdx="1"/>
  <p:cmAuthor id="2" name="Stuart Waldron" initials="IH" lastIdx="0" clrIdx="2"/>
  <p:cmAuthor id="3" name="Stuart Waldron" initials="" lastIdx="3" clrIdx="3"/>
  <p:cmAuthor id="4" name="Zach Shelby" initials="ZS" lastIdx="1" clrIdx="4">
    <p:extLst/>
  </p:cmAuthor>
  <p:cmAuthor id="5" name="Hellen Norman" initials="HN" lastIdx="1" clrIdx="5">
    <p:extLst/>
  </p:cmAuthor>
  <p:cmAuthor id="6" name="Jonathan Austin" initials="JA" lastIdx="14" clrIdx="6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17500"/>
    <a:srgbClr val="6E6E00"/>
    <a:srgbClr val="112E78"/>
    <a:srgbClr val="008077"/>
    <a:srgbClr val="802F3B"/>
    <a:srgbClr val="806919"/>
    <a:srgbClr val="126380"/>
    <a:srgbClr val="216063"/>
    <a:srgbClr val="80332E"/>
    <a:srgbClr val="731F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179" autoAdjust="0"/>
    <p:restoredTop sz="96433" autoAdjust="0"/>
  </p:normalViewPr>
  <p:slideViewPr>
    <p:cSldViewPr snapToGrid="0">
      <p:cViewPr varScale="1">
        <p:scale>
          <a:sx n="44" d="100"/>
          <a:sy n="44" d="100"/>
        </p:scale>
        <p:origin x="62" y="163"/>
      </p:cViewPr>
      <p:guideLst>
        <p:guide orient="horz" pos="4895"/>
        <p:guide pos="5662"/>
        <p:guide orient="horz" pos="1023"/>
        <p:guide orient="horz" pos="4351"/>
        <p:guide pos="427"/>
        <p:guide pos="5698"/>
      </p:guideLst>
    </p:cSldViewPr>
  </p:slideViewPr>
  <p:outlineViewPr>
    <p:cViewPr>
      <p:scale>
        <a:sx n="33" d="100"/>
        <a:sy n="33" d="100"/>
      </p:scale>
      <p:origin x="0" y="-779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notesViewPr>
    <p:cSldViewPr snapToGrid="0" snapToObjects="1" showGuides="1">
      <p:cViewPr varScale="1">
        <p:scale>
          <a:sx n="85" d="100"/>
          <a:sy n="85" d="100"/>
        </p:scale>
        <p:origin x="-3096" y="-84"/>
      </p:cViewPr>
      <p:guideLst>
        <p:guide orient="horz" pos="2160"/>
        <p:guide pos="29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36007" cy="342900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5703" y="0"/>
            <a:ext cx="4036007" cy="342900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E72D30EF-8F20-0B47-8B5D-39A8BC29E860}" type="datetimeFigureOut">
              <a:rPr lang="en-US" smtClean="0"/>
              <a:pPr/>
              <a:t>9/17/2018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513910"/>
            <a:ext cx="4036007" cy="342900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5703" y="6513910"/>
            <a:ext cx="4036007" cy="342900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5AD7AEC5-6202-3E49-9724-6DF8556784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6863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36007" cy="342900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5703" y="0"/>
            <a:ext cx="4036007" cy="342900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77EDD36E-1E02-F241-9611-1F1D9EAAD326}" type="datetimeFigureOut">
              <a:rPr lang="en-US" smtClean="0"/>
              <a:pPr/>
              <a:t>9/17/2018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94025" y="514350"/>
            <a:ext cx="3325813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1387" y="3257551"/>
            <a:ext cx="7451090" cy="3086100"/>
          </a:xfrm>
          <a:prstGeom prst="rect">
            <a:avLst/>
          </a:prstGeom>
        </p:spPr>
        <p:txBody>
          <a:bodyPr vert="horz" lIns="93031" tIns="46516" rIns="93031" bIns="46516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513910"/>
            <a:ext cx="4036007" cy="342900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5703" y="6513910"/>
            <a:ext cx="4036007" cy="342900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579786E7-EDAB-724E-B5AE-1BDD6B8AC6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683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1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1" algn="l" defTabSz="4571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61" algn="l" defTabSz="4571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43" algn="l" defTabSz="4571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24" algn="l" defTabSz="4571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05" algn="l" defTabSz="4571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85" algn="l" defTabSz="4571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67" algn="l" defTabSz="4571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48" algn="l" defTabSz="45718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9786E7-EDAB-724E-B5AE-1BDD6B8AC67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39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y 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137271" y="2728595"/>
            <a:ext cx="2422525" cy="2727325"/>
          </a:xfrm>
          <a:prstGeom prst="rect">
            <a:avLst/>
          </a:prstGeom>
        </p:spPr>
        <p:txBody>
          <a:bodyPr/>
          <a:lstStyle>
            <a:lvl1pPr marL="350838" indent="-350838">
              <a:buClr>
                <a:schemeClr val="accent2">
                  <a:lumMod val="50000"/>
                </a:schemeClr>
              </a:buClr>
              <a:buSzPct val="100000"/>
              <a:defRPr sz="2000" b="1">
                <a:solidFill>
                  <a:schemeClr val="accent2">
                    <a:lumMod val="50000"/>
                  </a:schemeClr>
                </a:solidFill>
                <a:latin typeface="Tw Cen MT" panose="020B0602020104020603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5751506" y="2101185"/>
            <a:ext cx="32245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/>
                </a:solidFill>
                <a:latin typeface="Tw Cen MT" panose="020B0602020104020603" pitchFamily="34" charset="0"/>
              </a:rPr>
              <a:t>Try these cards in any order: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1356360" y="1701135"/>
            <a:ext cx="2865120" cy="400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 b="1">
                <a:solidFill>
                  <a:schemeClr val="accent2">
                    <a:lumMod val="50000"/>
                  </a:schemeClr>
                </a:solidFill>
                <a:latin typeface="Tw Cen MT" panose="020B0602020104020603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5938515" y="1668720"/>
            <a:ext cx="2865120" cy="400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 b="1">
                <a:solidFill>
                  <a:schemeClr val="accent2">
                    <a:lumMod val="50000"/>
                  </a:schemeClr>
                </a:solidFill>
                <a:latin typeface="Tw Cen MT" panose="020B0602020104020603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2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is 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137271" y="2728595"/>
            <a:ext cx="2422525" cy="2727325"/>
          </a:xfrm>
          <a:prstGeom prst="rect">
            <a:avLst/>
          </a:prstGeom>
        </p:spPr>
        <p:txBody>
          <a:bodyPr/>
          <a:lstStyle>
            <a:lvl1pPr marL="396875" indent="-396875">
              <a:buClr>
                <a:schemeClr val="accent2">
                  <a:lumMod val="50000"/>
                </a:schemeClr>
              </a:buClr>
              <a:buSzPct val="100000"/>
              <a:buFont typeface="+mj-lt"/>
              <a:buAutoNum type="arabicPeriod"/>
              <a:defRPr sz="2000" b="1">
                <a:solidFill>
                  <a:schemeClr val="accent2">
                    <a:lumMod val="50000"/>
                  </a:schemeClr>
                </a:solidFill>
                <a:latin typeface="Tw Cen MT" panose="020B0602020104020603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5738669" y="2111420"/>
            <a:ext cx="32585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/>
                </a:solidFill>
                <a:latin typeface="Tw Cen MT" panose="020B0602020104020603" pitchFamily="34" charset="0"/>
              </a:rPr>
              <a:t>Use these cards in this order:</a:t>
            </a:r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1356360" y="1701135"/>
            <a:ext cx="2865120" cy="400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 b="1">
                <a:solidFill>
                  <a:schemeClr val="accent2">
                    <a:lumMod val="50000"/>
                  </a:schemeClr>
                </a:solidFill>
                <a:latin typeface="Tw Cen MT" panose="020B0602020104020603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5938515" y="1668720"/>
            <a:ext cx="2865120" cy="400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 b="1">
                <a:solidFill>
                  <a:schemeClr val="accent2">
                    <a:lumMod val="50000"/>
                  </a:schemeClr>
                </a:solidFill>
                <a:latin typeface="Tw Cen MT" panose="020B0602020104020603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990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here then any 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137271" y="2728595"/>
            <a:ext cx="2422525" cy="2727325"/>
          </a:xfrm>
          <a:prstGeom prst="rect">
            <a:avLst/>
          </a:prstGeom>
        </p:spPr>
        <p:txBody>
          <a:bodyPr/>
          <a:lstStyle>
            <a:lvl1pPr marL="350838" indent="-350838">
              <a:buClr>
                <a:schemeClr val="accent2">
                  <a:lumMod val="50000"/>
                </a:schemeClr>
              </a:buClr>
              <a:buSzPct val="100000"/>
              <a:defRPr sz="2000" b="1">
                <a:solidFill>
                  <a:schemeClr val="accent2">
                    <a:lumMod val="50000"/>
                  </a:schemeClr>
                </a:solidFill>
                <a:latin typeface="Tw Cen MT" panose="020B0602020104020603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5779111" y="2111420"/>
            <a:ext cx="32482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accent2"/>
                </a:solidFill>
                <a:latin typeface="Tw Cen MT" panose="020B0602020104020603" pitchFamily="34" charset="0"/>
              </a:rPr>
              <a:t>Start with the first card and then</a:t>
            </a:r>
            <a:br>
              <a:rPr lang="en-US" sz="1800" b="1" dirty="0" smtClean="0">
                <a:solidFill>
                  <a:schemeClr val="accent2"/>
                </a:solidFill>
                <a:latin typeface="Tw Cen MT" panose="020B0602020104020603" pitchFamily="34" charset="0"/>
              </a:rPr>
            </a:br>
            <a:r>
              <a:rPr lang="en-US" sz="1800" b="1" dirty="0" smtClean="0">
                <a:solidFill>
                  <a:schemeClr val="accent2"/>
                </a:solidFill>
                <a:latin typeface="Tw Cen MT" panose="020B0602020104020603" pitchFamily="34" charset="0"/>
              </a:rPr>
              <a:t>try the other cards in any order:</a:t>
            </a: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1356360" y="1701135"/>
            <a:ext cx="2865120" cy="400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 b="1">
                <a:solidFill>
                  <a:schemeClr val="accent2">
                    <a:lumMod val="50000"/>
                  </a:schemeClr>
                </a:solidFill>
                <a:latin typeface="Tw Cen MT" panose="020B0602020104020603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5938515" y="1668720"/>
            <a:ext cx="2865120" cy="400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 b="1">
                <a:solidFill>
                  <a:schemeClr val="accent2">
                    <a:lumMod val="50000"/>
                  </a:schemeClr>
                </a:solidFill>
                <a:latin typeface="Tw Cen MT" panose="020B0602020104020603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916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5252715" y="1104870"/>
            <a:ext cx="4104645" cy="4000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b="1">
                <a:solidFill>
                  <a:schemeClr val="bg1"/>
                </a:solidFill>
                <a:latin typeface="Tw Cen MT" panose="020B0602020104020603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3"/>
          </p:nvPr>
        </p:nvSpPr>
        <p:spPr bwMode="black">
          <a:xfrm>
            <a:off x="1486215" y="2173575"/>
            <a:ext cx="2621279" cy="400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Tw Cen MT" panose="020B0602020104020603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744533" y="1089630"/>
            <a:ext cx="4104645" cy="400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 b="1">
                <a:solidFill>
                  <a:schemeClr val="bg1"/>
                </a:solidFill>
                <a:latin typeface="Tw Cen MT" panose="020B0602020104020603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27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5029200" y="0"/>
            <a:ext cx="0" cy="77724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043" y="6478285"/>
            <a:ext cx="422678" cy="621824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8532165" y="7037228"/>
            <a:ext cx="422678" cy="621824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9440760" y="1270685"/>
            <a:ext cx="422678" cy="621824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87789" y="577609"/>
            <a:ext cx="422678" cy="621824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 bwMode="grayWhite">
          <a:xfrm>
            <a:off x="457200" y="914400"/>
            <a:ext cx="9144000" cy="64008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18372" y="264626"/>
            <a:ext cx="16770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  <a:t>Make a Card</a:t>
            </a:r>
            <a:endParaRPr lang="en-US" sz="2200" b="1" dirty="0">
              <a:solidFill>
                <a:schemeClr val="bg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3111894" y="164599"/>
            <a:ext cx="14843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  <a:t>1. Fold the card</a:t>
            </a:r>
            <a:b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</a:b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  <a:t>in half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8035156" y="164599"/>
            <a:ext cx="1494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  <a:t>3. Cut along the</a:t>
            </a:r>
            <a:b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</a:b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  <a:t>dashed line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488042" y="164599"/>
            <a:ext cx="16250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  <a:t>2. Glue the backs</a:t>
            </a:r>
            <a:b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</a:b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  <a:t>together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914400" y="1400175"/>
            <a:ext cx="3657600" cy="525780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5501" y="141173"/>
            <a:ext cx="422678" cy="62182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0600" y="134118"/>
            <a:ext cx="380112" cy="57604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35362" y="184863"/>
            <a:ext cx="422678" cy="540540"/>
          </a:xfrm>
          <a:prstGeom prst="rect">
            <a:avLst/>
          </a:prstGeom>
        </p:spPr>
      </p:pic>
      <p:sp>
        <p:nvSpPr>
          <p:cNvPr id="21" name="Rounded Rectangle 20"/>
          <p:cNvSpPr/>
          <p:nvPr userDrawn="1"/>
        </p:nvSpPr>
        <p:spPr>
          <a:xfrm>
            <a:off x="5528761" y="1400175"/>
            <a:ext cx="3657600" cy="525780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3256095" y="6830021"/>
            <a:ext cx="1473027" cy="292337"/>
          </a:xfrm>
          <a:prstGeom prst="rect">
            <a:avLst/>
          </a:prstGeom>
        </p:spPr>
      </p:pic>
      <p:sp>
        <p:nvSpPr>
          <p:cNvPr id="23" name="TextBox 22"/>
          <p:cNvSpPr txBox="1"/>
          <p:nvPr userDrawn="1"/>
        </p:nvSpPr>
        <p:spPr>
          <a:xfrm>
            <a:off x="736406" y="6822300"/>
            <a:ext cx="1654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Tw Cen MT" panose="020B0602020104020603" pitchFamily="34" charset="0"/>
              </a:rPr>
              <a:t>m</a:t>
            </a:r>
            <a:r>
              <a:rPr lang="en-US" sz="14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icrobit.org/scratch</a:t>
            </a: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7795652" y="6807772"/>
            <a:ext cx="1473027" cy="292337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5275963" y="6800051"/>
            <a:ext cx="1654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Tw Cen MT" panose="020B0602020104020603" pitchFamily="34" charset="0"/>
              </a:rPr>
              <a:t>m</a:t>
            </a:r>
            <a:r>
              <a:rPr lang="en-US" sz="14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icrobit.org/scratch</a:t>
            </a:r>
          </a:p>
        </p:txBody>
      </p:sp>
      <p:sp>
        <p:nvSpPr>
          <p:cNvPr id="36" name="TextBox 35"/>
          <p:cNvSpPr txBox="1"/>
          <p:nvPr userDrawn="1"/>
        </p:nvSpPr>
        <p:spPr>
          <a:xfrm>
            <a:off x="427158" y="7333178"/>
            <a:ext cx="4663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  <a:t>Inspired by Scratch Cards created by Natalie Rusk scratch.mit.edu/cards </a:t>
            </a:r>
          </a:p>
        </p:txBody>
      </p:sp>
    </p:spTree>
    <p:extLst>
      <p:ext uri="{BB962C8B-B14F-4D97-AF65-F5344CB8AC3E}">
        <p14:creationId xmlns:p14="http://schemas.microsoft.com/office/powerpoint/2010/main" val="409502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40"/>
          <p:cNvCxnSpPr/>
          <p:nvPr userDrawn="1"/>
        </p:nvCxnSpPr>
        <p:spPr>
          <a:xfrm>
            <a:off x="5029200" y="0"/>
            <a:ext cx="0" cy="77724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043" y="6478285"/>
            <a:ext cx="422678" cy="621824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8532165" y="7037228"/>
            <a:ext cx="422678" cy="621824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9440760" y="1270685"/>
            <a:ext cx="422678" cy="621824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87789" y="577609"/>
            <a:ext cx="422678" cy="621824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 bwMode="grayWhite">
          <a:xfrm>
            <a:off x="457200" y="914400"/>
            <a:ext cx="9144000" cy="64008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 bwMode="blackWhite">
          <a:xfrm>
            <a:off x="1186780" y="1916348"/>
            <a:ext cx="3200400" cy="4572000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3256095" y="6830021"/>
            <a:ext cx="1473027" cy="292337"/>
          </a:xfrm>
          <a:prstGeom prst="rect">
            <a:avLst/>
          </a:prstGeom>
        </p:spPr>
      </p:pic>
      <p:sp>
        <p:nvSpPr>
          <p:cNvPr id="22" name="Round Same Side Corner Rectangle 21"/>
          <p:cNvSpPr/>
          <p:nvPr userDrawn="1"/>
        </p:nvSpPr>
        <p:spPr>
          <a:xfrm rot="10800000">
            <a:off x="1362120" y="2704290"/>
            <a:ext cx="2869688" cy="3647872"/>
          </a:xfrm>
          <a:prstGeom prst="round2SameRect">
            <a:avLst>
              <a:gd name="adj1" fmla="val 14543"/>
              <a:gd name="adj2" fmla="val 0"/>
            </a:avLst>
          </a:prstGeom>
          <a:solidFill>
            <a:schemeClr val="bg1"/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00" dirty="0" err="1" smtClean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 userDrawn="1"/>
        </p:nvSpPr>
        <p:spPr>
          <a:xfrm>
            <a:off x="736406" y="6822300"/>
            <a:ext cx="1654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Tw Cen MT" panose="020B0602020104020603" pitchFamily="34" charset="0"/>
              </a:rPr>
              <a:t>m</a:t>
            </a:r>
            <a:r>
              <a:rPr lang="en-US" sz="14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icrobit.org/scratch</a:t>
            </a:r>
          </a:p>
        </p:txBody>
      </p:sp>
      <p:sp>
        <p:nvSpPr>
          <p:cNvPr id="31" name="TextBox 30"/>
          <p:cNvSpPr txBox="1"/>
          <p:nvPr userDrawn="1"/>
        </p:nvSpPr>
        <p:spPr>
          <a:xfrm>
            <a:off x="5263853" y="1361334"/>
            <a:ext cx="1654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Tw Cen MT" panose="020B0602020104020603" pitchFamily="34" charset="0"/>
              </a:rPr>
              <a:t>m</a:t>
            </a:r>
            <a:r>
              <a:rPr lang="en-US" sz="14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icrobit.org/scratch</a:t>
            </a:r>
          </a:p>
        </p:txBody>
      </p:sp>
      <p:sp>
        <p:nvSpPr>
          <p:cNvPr id="36" name="TextBox 35"/>
          <p:cNvSpPr txBox="1"/>
          <p:nvPr userDrawn="1"/>
        </p:nvSpPr>
        <p:spPr>
          <a:xfrm>
            <a:off x="427158" y="7333178"/>
            <a:ext cx="4663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  <a:t>Inspired by Scratch Cards created by Natalie Rusk scratch.mit.edu/cards </a:t>
            </a:r>
          </a:p>
        </p:txBody>
      </p:sp>
      <p:sp>
        <p:nvSpPr>
          <p:cNvPr id="42" name="TextBox 41"/>
          <p:cNvSpPr txBox="1"/>
          <p:nvPr userDrawn="1"/>
        </p:nvSpPr>
        <p:spPr>
          <a:xfrm>
            <a:off x="518372" y="264626"/>
            <a:ext cx="16770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  <a:t>Make a Card</a:t>
            </a:r>
            <a:endParaRPr lang="en-US" sz="2200" b="1" dirty="0">
              <a:solidFill>
                <a:schemeClr val="bg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3" name="TextBox 42"/>
          <p:cNvSpPr txBox="1"/>
          <p:nvPr userDrawn="1"/>
        </p:nvSpPr>
        <p:spPr>
          <a:xfrm>
            <a:off x="3111894" y="164599"/>
            <a:ext cx="14843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  <a:t>1. Fold the card</a:t>
            </a:r>
            <a:b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</a:b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  <a:t>in half</a:t>
            </a:r>
            <a:endParaRPr lang="en-US" sz="1600" b="0" dirty="0">
              <a:solidFill>
                <a:schemeClr val="bg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4" name="TextBox 43"/>
          <p:cNvSpPr txBox="1"/>
          <p:nvPr userDrawn="1"/>
        </p:nvSpPr>
        <p:spPr>
          <a:xfrm>
            <a:off x="8035156" y="164599"/>
            <a:ext cx="1494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  <a:t>3. Cut along the</a:t>
            </a:r>
            <a:b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</a:b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  <a:t>dashed line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5" name="TextBox 44"/>
          <p:cNvSpPr txBox="1"/>
          <p:nvPr userDrawn="1"/>
        </p:nvSpPr>
        <p:spPr>
          <a:xfrm>
            <a:off x="5488042" y="164599"/>
            <a:ext cx="16250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  <a:t>2. Glue the backs</a:t>
            </a:r>
            <a:b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</a:b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  <a:t>together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46" name="Picture 45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5501" y="141173"/>
            <a:ext cx="422678" cy="621824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0600" y="134118"/>
            <a:ext cx="380112" cy="576045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 userDrawn="1"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35362" y="184863"/>
            <a:ext cx="422678" cy="540540"/>
          </a:xfrm>
          <a:prstGeom prst="rect">
            <a:avLst/>
          </a:prstGeom>
        </p:spPr>
      </p:pic>
      <p:sp>
        <p:nvSpPr>
          <p:cNvPr id="49" name="Rectangle 48"/>
          <p:cNvSpPr/>
          <p:nvPr userDrawn="1"/>
        </p:nvSpPr>
        <p:spPr bwMode="white">
          <a:xfrm>
            <a:off x="5047488" y="1772814"/>
            <a:ext cx="4537680" cy="5527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 userDrawn="1"/>
        </p:nvSpPr>
        <p:spPr bwMode="blackWhite">
          <a:xfrm>
            <a:off x="2587570" y="6761630"/>
            <a:ext cx="368447" cy="36844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lang="en-US" sz="1400" dirty="0" smtClean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998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tiff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microsoft.com/office/2007/relationships/hdphoto" Target="../media/hdphoto1.wdp"/><Relationship Id="rId7" Type="http://schemas.openxmlformats.org/officeDocument/2006/relationships/image" Target="../media/image1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tiff"/><Relationship Id="rId5" Type="http://schemas.openxmlformats.org/officeDocument/2006/relationships/image" Target="../media/image9.tiff"/><Relationship Id="rId10" Type="http://schemas.openxmlformats.org/officeDocument/2006/relationships/image" Target="../media/image12.png"/><Relationship Id="rId4" Type="http://schemas.openxmlformats.org/officeDocument/2006/relationships/image" Target="../media/image8.tiff"/><Relationship Id="rId9" Type="http://schemas.openxmlformats.org/officeDocument/2006/relationships/image" Target="../media/image11.tiff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5.wdp"/><Relationship Id="rId3" Type="http://schemas.microsoft.com/office/2007/relationships/hdphoto" Target="../media/hdphoto3.wdp"/><Relationship Id="rId7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6" Type="http://schemas.microsoft.com/office/2007/relationships/hdphoto" Target="../media/hdphoto4.wdp"/><Relationship Id="rId11" Type="http://schemas.openxmlformats.org/officeDocument/2006/relationships/image" Target="../media/image18.png"/><Relationship Id="rId5" Type="http://schemas.openxmlformats.org/officeDocument/2006/relationships/image" Target="../media/image15.png"/><Relationship Id="rId10" Type="http://schemas.microsoft.com/office/2007/relationships/hdphoto" Target="../media/hdphoto6.wdp"/><Relationship Id="rId4" Type="http://schemas.openxmlformats.org/officeDocument/2006/relationships/image" Target="../media/image14.tiff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5.png"/><Relationship Id="rId3" Type="http://schemas.microsoft.com/office/2007/relationships/hdphoto" Target="../media/hdphoto2.wdp"/><Relationship Id="rId7" Type="http://schemas.microsoft.com/office/2007/relationships/hdphoto" Target="../media/hdphoto8.wdp"/><Relationship Id="rId12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png"/><Relationship Id="rId11" Type="http://schemas.microsoft.com/office/2007/relationships/hdphoto" Target="../media/hdphoto10.wdp"/><Relationship Id="rId5" Type="http://schemas.microsoft.com/office/2007/relationships/hdphoto" Target="../media/hdphoto7.wdp"/><Relationship Id="rId10" Type="http://schemas.openxmlformats.org/officeDocument/2006/relationships/image" Target="../media/image23.png"/><Relationship Id="rId4" Type="http://schemas.openxmlformats.org/officeDocument/2006/relationships/image" Target="../media/image20.png"/><Relationship Id="rId9" Type="http://schemas.microsoft.com/office/2007/relationships/hdphoto" Target="../media/hdphoto9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tiff"/><Relationship Id="rId13" Type="http://schemas.openxmlformats.org/officeDocument/2006/relationships/image" Target="../media/image34.png"/><Relationship Id="rId3" Type="http://schemas.microsoft.com/office/2007/relationships/hdphoto" Target="../media/hdphoto11.wdp"/><Relationship Id="rId7" Type="http://schemas.microsoft.com/office/2007/relationships/hdphoto" Target="../media/hdphoto13.wdp"/><Relationship Id="rId12" Type="http://schemas.openxmlformats.org/officeDocument/2006/relationships/image" Target="../media/image33.tiff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8.png"/><Relationship Id="rId11" Type="http://schemas.openxmlformats.org/officeDocument/2006/relationships/image" Target="../media/image32.tiff"/><Relationship Id="rId5" Type="http://schemas.microsoft.com/office/2007/relationships/hdphoto" Target="../media/hdphoto12.wdp"/><Relationship Id="rId10" Type="http://schemas.openxmlformats.org/officeDocument/2006/relationships/image" Target="../media/image31.tiff"/><Relationship Id="rId4" Type="http://schemas.openxmlformats.org/officeDocument/2006/relationships/image" Target="../media/image27.png"/><Relationship Id="rId9" Type="http://schemas.openxmlformats.org/officeDocument/2006/relationships/image" Target="../media/image30.tiff"/><Relationship Id="rId14" Type="http://schemas.microsoft.com/office/2007/relationships/hdphoto" Target="../media/hdphoto14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tiff"/><Relationship Id="rId7" Type="http://schemas.openxmlformats.org/officeDocument/2006/relationships/image" Target="../media/image38.png"/><Relationship Id="rId2" Type="http://schemas.openxmlformats.org/officeDocument/2006/relationships/image" Target="../media/image35.tif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7.png"/><Relationship Id="rId5" Type="http://schemas.openxmlformats.org/officeDocument/2006/relationships/image" Target="../media/image24.png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microsoft.com/office/2007/relationships/hdphoto" Target="../media/hdphoto17.wdp"/><Relationship Id="rId18" Type="http://schemas.openxmlformats.org/officeDocument/2006/relationships/image" Target="../media/image50.png"/><Relationship Id="rId3" Type="http://schemas.openxmlformats.org/officeDocument/2006/relationships/image" Target="../media/image40.tiff"/><Relationship Id="rId7" Type="http://schemas.openxmlformats.org/officeDocument/2006/relationships/image" Target="../media/image44.tiff"/><Relationship Id="rId12" Type="http://schemas.openxmlformats.org/officeDocument/2006/relationships/image" Target="../media/image47.png"/><Relationship Id="rId17" Type="http://schemas.openxmlformats.org/officeDocument/2006/relationships/image" Target="../media/image38.png"/><Relationship Id="rId2" Type="http://schemas.openxmlformats.org/officeDocument/2006/relationships/image" Target="../media/image39.tiff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3.tiff"/><Relationship Id="rId11" Type="http://schemas.microsoft.com/office/2007/relationships/hdphoto" Target="../media/hdphoto16.wdp"/><Relationship Id="rId5" Type="http://schemas.openxmlformats.org/officeDocument/2006/relationships/image" Target="../media/image42.tiff"/><Relationship Id="rId15" Type="http://schemas.openxmlformats.org/officeDocument/2006/relationships/image" Target="../media/image49.tiff"/><Relationship Id="rId10" Type="http://schemas.openxmlformats.org/officeDocument/2006/relationships/image" Target="../media/image46.png"/><Relationship Id="rId4" Type="http://schemas.openxmlformats.org/officeDocument/2006/relationships/image" Target="../media/image41.tiff"/><Relationship Id="rId9" Type="http://schemas.microsoft.com/office/2007/relationships/hdphoto" Target="../media/hdphoto15.wdp"/><Relationship Id="rId14" Type="http://schemas.openxmlformats.org/officeDocument/2006/relationships/image" Target="../media/image48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Stopwatch Cards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Stopwatch Cards</a:t>
            </a:r>
            <a:endParaRPr lang="en-US" dirty="0"/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5874347" y="2728595"/>
            <a:ext cx="3045064" cy="2727325"/>
          </a:xfrm>
          <a:prstGeom prst="rect">
            <a:avLst/>
          </a:prstGeom>
        </p:spPr>
        <p:txBody>
          <a:bodyPr/>
          <a:lstStyle>
            <a:lvl1pPr marL="396875" indent="-39687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>
                  <a:lumMod val="50000"/>
                </a:schemeClr>
              </a:buClr>
              <a:buSzPct val="100000"/>
              <a:buFont typeface="+mj-lt"/>
              <a:buAutoNum type="arabicPeriod"/>
              <a:defRPr sz="2000" b="1" kern="1200">
                <a:solidFill>
                  <a:schemeClr val="accent2">
                    <a:lumMod val="50000"/>
                  </a:schemeClr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Create a Variable</a:t>
            </a:r>
          </a:p>
          <a:p>
            <a:r>
              <a:rPr lang="en-US" smtClean="0"/>
              <a:t>Start the Clock</a:t>
            </a:r>
          </a:p>
          <a:p>
            <a:r>
              <a:rPr lang="en-US" smtClean="0"/>
              <a:t>Stop and Reset</a:t>
            </a:r>
          </a:p>
          <a:p>
            <a:r>
              <a:rPr lang="en-US" smtClean="0"/>
              <a:t>Get Moving</a:t>
            </a:r>
          </a:p>
          <a:p>
            <a:r>
              <a:rPr lang="en-US" smtClean="0"/>
              <a:t>Time the Sprite</a:t>
            </a:r>
          </a:p>
          <a:p>
            <a:r>
              <a:rPr lang="en-US" smtClean="0"/>
              <a:t>Background Effects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4543" y="4310743"/>
            <a:ext cx="2424316" cy="18298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4543" y="2258007"/>
            <a:ext cx="2450891" cy="183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46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Create a Variable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Create a Variable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47488" y="1663430"/>
            <a:ext cx="4530537" cy="1828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00" dirty="0" err="1" smtClean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47488" y="5457217"/>
            <a:ext cx="4530537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00" dirty="0" err="1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47488" y="3570050"/>
            <a:ext cx="4530537" cy="18288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00" dirty="0" err="1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0217" y="1817318"/>
            <a:ext cx="1054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  <a:latin typeface="Tw Cen MT" panose="020B0602020104020603" pitchFamily="34" charset="0"/>
              </a:rPr>
              <a:t>GET READY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56888" y="3665987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Tw Cen MT" panose="020B0602020104020603" pitchFamily="34" charset="0"/>
              </a:rPr>
              <a:t>ADD THIS CODE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22455" y="5523871"/>
            <a:ext cx="644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TRY IT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36050" y="6797040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1</a:t>
            </a:r>
            <a:endParaRPr lang="en-US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Text Placeholder 2"/>
          <p:cNvSpPr txBox="1">
            <a:spLocks/>
          </p:cNvSpPr>
          <p:nvPr/>
        </p:nvSpPr>
        <p:spPr bwMode="black">
          <a:xfrm>
            <a:off x="1486215" y="2122775"/>
            <a:ext cx="2621279" cy="40005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Add a changeable value on the screen.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780217" y="1817318"/>
            <a:ext cx="1054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/>
                </a:solidFill>
                <a:latin typeface="Tw Cen MT" panose="020B0602020104020603" pitchFamily="34" charset="0"/>
              </a:rPr>
              <a:t>GET READY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56888" y="3665987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Tw Cen MT" panose="020B0602020104020603" pitchFamily="34" charset="0"/>
              </a:rPr>
              <a:t>ADD THIS CODE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22455" y="5523871"/>
            <a:ext cx="644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Tw Cen MT" panose="020B0602020104020603" pitchFamily="34" charset="0"/>
              </a:rPr>
              <a:t>TRY IT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477224" y="2373600"/>
            <a:ext cx="584200" cy="508000"/>
          </a:xfrm>
          <a:prstGeom prst="rect">
            <a:avLst/>
          </a:prstGeom>
          <a:ln w="19050">
            <a:solidFill>
              <a:srgbClr val="3EDCFD"/>
            </a:solidFill>
          </a:ln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8292" y="2501004"/>
            <a:ext cx="1498600" cy="279400"/>
          </a:xfrm>
          <a:prstGeom prst="rect">
            <a:avLst/>
          </a:prstGeom>
          <a:ln>
            <a:solidFill>
              <a:srgbClr val="3EDCFD"/>
            </a:solidFill>
          </a:ln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55940" y="2468650"/>
            <a:ext cx="939800" cy="355600"/>
          </a:xfrm>
          <a:prstGeom prst="rect">
            <a:avLst/>
          </a:prstGeom>
          <a:ln>
            <a:solidFill>
              <a:srgbClr val="3EDCFD"/>
            </a:solidFill>
          </a:ln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0250" y="2902750"/>
            <a:ext cx="2450891" cy="1834249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949011" y="3023309"/>
            <a:ext cx="998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Tw Cen MT" charset="0"/>
                <a:ea typeface="Tw Cen MT" charset="0"/>
                <a:cs typeface="Tw Cen MT" charset="0"/>
              </a:rPr>
              <a:t>Choose in the Blocks Palette. </a:t>
            </a:r>
            <a:endParaRPr lang="en-US" sz="800" dirty="0">
              <a:latin typeface="Tw Cen MT" charset="0"/>
              <a:ea typeface="Tw Cen MT" charset="0"/>
              <a:cs typeface="Tw Cen MT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72952" y="3025582"/>
            <a:ext cx="18227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Tw Cen MT" charset="0"/>
                <a:ea typeface="Tw Cen MT" charset="0"/>
                <a:cs typeface="Tw Cen MT" charset="0"/>
              </a:rPr>
              <a:t>Add a checkmark to your variable to make it appear on the screen.</a:t>
            </a:r>
            <a:endParaRPr lang="en-US" sz="800" dirty="0">
              <a:latin typeface="Tw Cen MT" charset="0"/>
              <a:ea typeface="Tw Cen MT" charset="0"/>
              <a:cs typeface="Tw Cen MT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5717406" y="2902750"/>
            <a:ext cx="231605" cy="289836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8058234" y="2881600"/>
            <a:ext cx="197706" cy="141709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366095" y="5974550"/>
            <a:ext cx="1948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w Cen MT" charset="0"/>
                <a:ea typeface="Tw Cen MT" charset="0"/>
                <a:cs typeface="Tw Cen MT" charset="0"/>
              </a:rPr>
              <a:t>Click the </a:t>
            </a:r>
            <a:r>
              <a:rPr lang="en-US" sz="1000" b="1" dirty="0" smtClean="0">
                <a:latin typeface="Tw Cen MT" charset="0"/>
                <a:ea typeface="Tw Cen MT" charset="0"/>
                <a:cs typeface="Tw Cen MT" charset="0"/>
              </a:rPr>
              <a:t>A button </a:t>
            </a:r>
            <a:r>
              <a:rPr lang="en-US" sz="1000" dirty="0" smtClean="0">
                <a:latin typeface="Tw Cen MT" charset="0"/>
                <a:ea typeface="Tw Cen MT" charset="0"/>
                <a:cs typeface="Tw Cen MT" charset="0"/>
              </a:rPr>
              <a:t>to advance the number on the screen.</a:t>
            </a:r>
            <a:endParaRPr lang="en-US" sz="1000" dirty="0">
              <a:latin typeface="Tw Cen MT" charset="0"/>
              <a:ea typeface="Tw Cen MT" charset="0"/>
              <a:cs typeface="Tw Cen MT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780217" y="6248400"/>
            <a:ext cx="763644" cy="137674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/>
          <p:cNvPicPr>
            <a:picLocks noChangeAspect="1"/>
          </p:cNvPicPr>
          <p:nvPr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322" b="98714" l="521" r="9843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44011" y="5713603"/>
            <a:ext cx="1682101" cy="136232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79513" y="4949217"/>
            <a:ext cx="2658872" cy="7679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49011" y="3909065"/>
            <a:ext cx="2908066" cy="1505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43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Start the Clock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Start the Clock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47488" y="1663430"/>
            <a:ext cx="4530537" cy="16631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00" dirty="0" err="1" smtClean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47488" y="5924159"/>
            <a:ext cx="4530537" cy="13618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00" dirty="0" err="1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47488" y="3393260"/>
            <a:ext cx="4530537" cy="2405878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00" dirty="0" err="1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0217" y="1817318"/>
            <a:ext cx="1054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  <a:latin typeface="Tw Cen MT" panose="020B0602020104020603" pitchFamily="34" charset="0"/>
              </a:rPr>
              <a:t>GET READY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80217" y="1817318"/>
            <a:ext cx="1054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/>
                </a:solidFill>
                <a:latin typeface="Tw Cen MT" panose="020B0602020104020603" pitchFamily="34" charset="0"/>
              </a:rPr>
              <a:t>GET READY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56888" y="3461448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Tw Cen MT" panose="020B0602020104020603" pitchFamily="34" charset="0"/>
              </a:rPr>
              <a:t>ADD THIS CODE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22455" y="5944973"/>
            <a:ext cx="644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Tw Cen MT" panose="020B0602020104020603" pitchFamily="34" charset="0"/>
              </a:rPr>
              <a:t>TRY IT</a:t>
            </a:r>
          </a:p>
        </p:txBody>
      </p:sp>
      <p:sp>
        <p:nvSpPr>
          <p:cNvPr id="3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486215" y="2114280"/>
            <a:ext cx="2621279" cy="400050"/>
          </a:xfrm>
        </p:spPr>
        <p:txBody>
          <a:bodyPr/>
          <a:lstStyle/>
          <a:p>
            <a:r>
              <a:rPr lang="en-US" dirty="0" smtClean="0"/>
              <a:t>Add a loop to increase the time on </a:t>
            </a:r>
            <a:r>
              <a:rPr lang="en-US" smtClean="0"/>
              <a:t>the clock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626901" y="6797040"/>
            <a:ext cx="5961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2</a:t>
            </a:r>
            <a:endParaRPr lang="en-US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500" b="98750" l="0" r="99123">
                        <a14:foregroundMark x1="87719" y1="83750" x2="87719" y2="8375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32417" y="2152937"/>
            <a:ext cx="1447800" cy="1016000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8117232" y="5099944"/>
            <a:ext cx="1034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Tw Cen MT" charset="0"/>
                <a:ea typeface="Tw Cen MT" charset="0"/>
                <a:cs typeface="Tw Cen MT" charset="0"/>
              </a:rPr>
              <a:t>TIME will increase by 1 </a:t>
            </a:r>
            <a:r>
              <a:rPr lang="en-US" sz="800" smtClean="0">
                <a:latin typeface="Tw Cen MT" charset="0"/>
                <a:ea typeface="Tw Cen MT" charset="0"/>
                <a:cs typeface="Tw Cen MT" charset="0"/>
              </a:rPr>
              <a:t>each second.</a:t>
            </a:r>
            <a:endParaRPr lang="en-US" sz="800" dirty="0">
              <a:latin typeface="Tw Cen MT" charset="0"/>
              <a:ea typeface="Tw Cen MT" charset="0"/>
              <a:cs typeface="Tw Cen MT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7703107" y="5245157"/>
            <a:ext cx="355127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2556" y="6207777"/>
            <a:ext cx="794622" cy="794622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5332417" y="6396930"/>
            <a:ext cx="23160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Tw Cen MT" charset="0"/>
                <a:ea typeface="Tw Cen MT" charset="0"/>
                <a:cs typeface="Tw Cen MT" charset="0"/>
              </a:rPr>
              <a:t>Test your timer against a clock. </a:t>
            </a:r>
          </a:p>
          <a:p>
            <a:endParaRPr lang="en-US" sz="1000" b="1" dirty="0" smtClean="0">
              <a:latin typeface="Tw Cen MT" charset="0"/>
              <a:ea typeface="Tw Cen MT" charset="0"/>
              <a:cs typeface="Tw Cen MT" charset="0"/>
            </a:endParaRPr>
          </a:p>
          <a:p>
            <a:r>
              <a:rPr lang="en-US" sz="1000" dirty="0" smtClean="0">
                <a:latin typeface="Tw Cen MT" charset="0"/>
                <a:ea typeface="Tw Cen MT" charset="0"/>
                <a:cs typeface="Tw Cen MT" charset="0"/>
              </a:rPr>
              <a:t>Does the time change each second?</a:t>
            </a:r>
            <a:endParaRPr lang="en-US" sz="1000" dirty="0">
              <a:latin typeface="Tw Cen MT" charset="0"/>
              <a:ea typeface="Tw Cen MT" charset="0"/>
              <a:cs typeface="Tw Cen MT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55582" y="2294401"/>
            <a:ext cx="2425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Tw Cen MT" charset="0"/>
                <a:ea typeface="Tw Cen MT" charset="0"/>
                <a:cs typeface="Tw Cen MT" charset="0"/>
              </a:rPr>
              <a:t>A stopwatch should advance each second.</a:t>
            </a:r>
          </a:p>
          <a:p>
            <a:r>
              <a:rPr lang="en-US" sz="1000" b="1" dirty="0" smtClean="0">
                <a:latin typeface="Tw Cen MT" charset="0"/>
                <a:ea typeface="Tw Cen MT" charset="0"/>
                <a:cs typeface="Tw Cen MT" charset="0"/>
              </a:rPr>
              <a:t> </a:t>
            </a:r>
          </a:p>
          <a:p>
            <a:r>
              <a:rPr lang="en-US" sz="1000" dirty="0">
                <a:latin typeface="Tw Cen MT" charset="0"/>
                <a:ea typeface="Tw Cen MT" charset="0"/>
                <a:cs typeface="Tw Cen MT" charset="0"/>
              </a:rPr>
              <a:t>A</a:t>
            </a:r>
            <a:r>
              <a:rPr lang="en-US" sz="1000" dirty="0" smtClean="0">
                <a:latin typeface="Tw Cen MT" charset="0"/>
                <a:ea typeface="Tw Cen MT" charset="0"/>
                <a:cs typeface="Tw Cen MT" charset="0"/>
              </a:rPr>
              <a:t> forever </a:t>
            </a:r>
            <a:r>
              <a:rPr lang="en-US" sz="1000" dirty="0">
                <a:latin typeface="Tw Cen MT" charset="0"/>
                <a:ea typeface="Tw Cen MT" charset="0"/>
                <a:cs typeface="Tw Cen MT" charset="0"/>
              </a:rPr>
              <a:t>l</a:t>
            </a:r>
            <a:r>
              <a:rPr lang="en-US" sz="1000" dirty="0" smtClean="0">
                <a:latin typeface="Tw Cen MT" charset="0"/>
                <a:ea typeface="Tw Cen MT" charset="0"/>
                <a:cs typeface="Tw Cen MT" charset="0"/>
              </a:rPr>
              <a:t>oop will increase the time as long as the program is running.</a:t>
            </a: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0" r="9847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41215" y="4928356"/>
            <a:ext cx="2856164" cy="870782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9849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88470" y="4011190"/>
            <a:ext cx="2884659" cy="84893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9774" b="89474" l="5978" r="8994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8981" y="3013287"/>
            <a:ext cx="3159883" cy="114202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08930" y="3605038"/>
            <a:ext cx="2467886" cy="2214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73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Stop and Reset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Stop and Reset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47488" y="1663430"/>
            <a:ext cx="4530537" cy="14675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00" dirty="0" err="1" smtClean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47488" y="5814445"/>
            <a:ext cx="4530537" cy="14715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00" dirty="0" err="1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87096" y="3188870"/>
            <a:ext cx="4530537" cy="2527343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00" dirty="0" err="1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0217" y="1817318"/>
            <a:ext cx="1054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  <a:latin typeface="Tw Cen MT" panose="020B0602020104020603" pitchFamily="34" charset="0"/>
              </a:rPr>
              <a:t>GET READY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80217" y="1817318"/>
            <a:ext cx="1054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/>
                </a:solidFill>
                <a:latin typeface="Tw Cen MT" panose="020B0602020104020603" pitchFamily="34" charset="0"/>
              </a:rPr>
              <a:t>GET READY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04364" y="3339661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Tw Cen MT" panose="020B0602020104020603" pitchFamily="34" charset="0"/>
              </a:rPr>
              <a:t>ADD THIS CODE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22455" y="5838120"/>
            <a:ext cx="644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Tw Cen MT" panose="020B0602020104020603" pitchFamily="34" charset="0"/>
              </a:rPr>
              <a:t>TRY IT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22" b="98714" l="521" r="9843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7153" y="2832134"/>
            <a:ext cx="2341388" cy="1896281"/>
          </a:xfrm>
          <a:prstGeom prst="rect">
            <a:avLst/>
          </a:prstGeom>
        </p:spPr>
      </p:pic>
      <p:sp>
        <p:nvSpPr>
          <p:cNvPr id="18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486215" y="2110075"/>
            <a:ext cx="2621279" cy="400050"/>
          </a:xfrm>
        </p:spPr>
        <p:txBody>
          <a:bodyPr/>
          <a:lstStyle/>
          <a:p>
            <a:r>
              <a:rPr lang="en-US" dirty="0" smtClean="0"/>
              <a:t>Control your stopwatch with the A and B buttons.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630097" y="679704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3</a:t>
            </a:r>
            <a:endParaRPr lang="en-US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76400" y="5444836"/>
            <a:ext cx="33214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505200" y="5444836"/>
            <a:ext cx="32092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665661" y="4428963"/>
            <a:ext cx="0" cy="1015873"/>
          </a:xfrm>
          <a:prstGeom prst="straightConnector1">
            <a:avLst/>
          </a:prstGeom>
          <a:ln w="12700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842471" y="4366651"/>
            <a:ext cx="0" cy="1015873"/>
          </a:xfrm>
          <a:prstGeom prst="straightConnector1">
            <a:avLst/>
          </a:prstGeom>
          <a:ln w="12700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568936" y="4047658"/>
            <a:ext cx="1500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Tw Cen MT" charset="0"/>
                <a:ea typeface="Tw Cen MT" charset="0"/>
                <a:cs typeface="Tw Cen MT" charset="0"/>
              </a:rPr>
              <a:t>TIME will return to 0 each time the </a:t>
            </a:r>
            <a:r>
              <a:rPr lang="en-US" sz="800" b="1" dirty="0" smtClean="0">
                <a:latin typeface="Tw Cen MT" charset="0"/>
                <a:ea typeface="Tw Cen MT" charset="0"/>
                <a:cs typeface="Tw Cen MT" charset="0"/>
              </a:rPr>
              <a:t>A button</a:t>
            </a:r>
            <a:r>
              <a:rPr lang="en-US" sz="800" dirty="0" smtClean="0">
                <a:latin typeface="Tw Cen MT" charset="0"/>
                <a:ea typeface="Tw Cen MT" charset="0"/>
                <a:cs typeface="Tw Cen MT" charset="0"/>
              </a:rPr>
              <a:t> is pressed.</a:t>
            </a:r>
            <a:endParaRPr lang="en-US" sz="800" dirty="0">
              <a:latin typeface="Tw Cen MT" charset="0"/>
              <a:ea typeface="Tw Cen MT" charset="0"/>
              <a:cs typeface="Tw Cen MT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6849395" y="4194461"/>
            <a:ext cx="695478" cy="5824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260068" y="6166587"/>
            <a:ext cx="25282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Tw Cen MT" charset="0"/>
                <a:ea typeface="Tw Cen MT" charset="0"/>
                <a:cs typeface="Tw Cen MT" charset="0"/>
              </a:rPr>
              <a:t>Click each button on the </a:t>
            </a:r>
            <a:r>
              <a:rPr lang="en-US" sz="1000" b="1" dirty="0" err="1" smtClean="0">
                <a:latin typeface="Tw Cen MT" charset="0"/>
                <a:ea typeface="Tw Cen MT" charset="0"/>
                <a:cs typeface="Tw Cen MT" charset="0"/>
              </a:rPr>
              <a:t>micro:bit</a:t>
            </a:r>
            <a:r>
              <a:rPr lang="en-US" sz="1000" b="1" dirty="0" smtClean="0">
                <a:latin typeface="Tw Cen MT" charset="0"/>
                <a:ea typeface="Tw Cen MT" charset="0"/>
                <a:cs typeface="Tw Cen MT" charset="0"/>
              </a:rPr>
              <a:t> and see how they affect the time displayed on screen.</a:t>
            </a:r>
          </a:p>
          <a:p>
            <a:endParaRPr lang="en-US" sz="1000" b="1" dirty="0" smtClean="0">
              <a:latin typeface="Tw Cen MT" charset="0"/>
              <a:ea typeface="Tw Cen MT" charset="0"/>
              <a:cs typeface="Tw Cen MT" charset="0"/>
            </a:endParaRPr>
          </a:p>
          <a:p>
            <a:r>
              <a:rPr lang="en-US" sz="1000" b="1" dirty="0" smtClean="0">
                <a:latin typeface="Tw Cen MT" charset="0"/>
                <a:ea typeface="Tw Cen MT" charset="0"/>
                <a:cs typeface="Tw Cen MT" charset="0"/>
              </a:rPr>
              <a:t>CHALLENGE: </a:t>
            </a:r>
            <a:r>
              <a:rPr lang="en-US" sz="1000" dirty="0" smtClean="0">
                <a:latin typeface="Tw Cen MT" charset="0"/>
                <a:ea typeface="Tw Cen MT" charset="0"/>
                <a:cs typeface="Tw Cen MT" charset="0"/>
              </a:rPr>
              <a:t>Can you change your stopwatch into a countdown clock? 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383" b="93617" l="1987" r="98013">
                        <a14:foregroundMark x1="80132" y1="53191" x2="80132" y2="53191"/>
                        <a14:foregroundMark x1="69536" y1="48936" x2="7285" y2="48936"/>
                        <a14:foregroundMark x1="90066" y1="29787" x2="72848" y2="59574"/>
                        <a14:foregroundMark x1="86093" y1="44681" x2="86093" y2="44681"/>
                        <a14:foregroundMark x1="83444" y1="51064" x2="83444" y2="5106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08279" y="2178669"/>
            <a:ext cx="1404173" cy="43706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273" b="95455" l="0" r="100000">
                        <a14:foregroundMark x1="73810" y1="52273" x2="73810" y2="52273"/>
                        <a14:foregroundMark x1="63095" y1="52273" x2="63095" y2="5227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908758" y="2143447"/>
            <a:ext cx="821249" cy="430178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6419931" y="2714043"/>
            <a:ext cx="18648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w Cen MT" charset="0"/>
                <a:ea typeface="Tw Cen MT" charset="0"/>
                <a:cs typeface="Tw Cen MT" charset="0"/>
              </a:rPr>
              <a:t>Add a RESET and a STOP code.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961" b="86275" l="0" r="98026">
                        <a14:foregroundMark x1="90132" y1="54902" x2="26316" y2="43137"/>
                        <a14:foregroundMark x1="89474" y1="39216" x2="89474" y2="39216"/>
                        <a14:foregroundMark x1="82237" y1="29412" x2="82237" y2="29412"/>
                        <a14:foregroundMark x1="84868" y1="47059" x2="79605" y2="4902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853443" y="6172421"/>
            <a:ext cx="1543758" cy="515745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6250" b="87500" l="0" r="96471">
                        <a14:foregroundMark x1="88235" y1="47917" x2="44118" y2="50000"/>
                        <a14:foregroundMark x1="88824" y1="35417" x2="88824" y2="354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853443" y="6688166"/>
            <a:ext cx="1575221" cy="45620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868077" y="3233915"/>
            <a:ext cx="2719758" cy="257635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021387" y="4298517"/>
            <a:ext cx="2603048" cy="180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08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Get Moving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Get Moving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47488" y="1663430"/>
            <a:ext cx="4530537" cy="14272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00" dirty="0" err="1" smtClean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47488" y="5956669"/>
            <a:ext cx="4530537" cy="13293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00" dirty="0" err="1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47488" y="3187659"/>
            <a:ext cx="4530537" cy="2630247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00" dirty="0" err="1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0217" y="1817318"/>
            <a:ext cx="1054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  <a:latin typeface="Tw Cen MT" panose="020B0602020104020603" pitchFamily="34" charset="0"/>
              </a:rPr>
              <a:t>GET READY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80217" y="1817318"/>
            <a:ext cx="1054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/>
                </a:solidFill>
                <a:latin typeface="Tw Cen MT" panose="020B0602020104020603" pitchFamily="34" charset="0"/>
              </a:rPr>
              <a:t>GET READY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29343" y="3270002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Tw Cen MT" panose="020B0602020104020603" pitchFamily="34" charset="0"/>
              </a:rPr>
              <a:t>ADD THIS CODE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53499" y="5969696"/>
            <a:ext cx="644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Tw Cen MT" panose="020B0602020104020603" pitchFamily="34" charset="0"/>
              </a:rPr>
              <a:t>TRY IT</a:t>
            </a:r>
          </a:p>
        </p:txBody>
      </p:sp>
      <p:sp>
        <p:nvSpPr>
          <p:cNvPr id="50" name="Text Placeholder 2"/>
          <p:cNvSpPr txBox="1">
            <a:spLocks/>
          </p:cNvSpPr>
          <p:nvPr/>
        </p:nvSpPr>
        <p:spPr bwMode="black">
          <a:xfrm>
            <a:off x="1486215" y="2099381"/>
            <a:ext cx="2621279" cy="40005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Make your sprite move as your stopwatch advances!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2625725" y="6797040"/>
            <a:ext cx="4545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4</a:t>
            </a:r>
            <a:endParaRPr lang="en-US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52" b="96296" l="0" r="100000">
                        <a14:foregroundMark x1="14545" y1="14815" x2="83636" y2="94444"/>
                        <a14:foregroundMark x1="90909" y1="20370" x2="9091" y2="8148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78815" y="2030700"/>
            <a:ext cx="698500" cy="685800"/>
          </a:xfrm>
          <a:prstGeom prst="rect">
            <a:avLst/>
          </a:prstGeom>
          <a:ln w="9525">
            <a:solidFill>
              <a:srgbClr val="3EDCFD"/>
            </a:solidFill>
          </a:ln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80" b="100000" l="0" r="100000">
                        <a14:foregroundMark x1="19231" y1="15196" x2="66154" y2="17157"/>
                        <a14:foregroundMark x1="48462" y1="45098" x2="48462" y2="53922"/>
                        <a14:foregroundMark x1="81538" y1="49020" x2="8462" y2="48039"/>
                        <a14:foregroundMark x1="64615" y1="64216" x2="16154" y2="64216"/>
                        <a14:foregroundMark x1="90000" y1="80882" x2="12308" y2="79902"/>
                        <a14:foregroundMark x1="75385" y1="94118" x2="75385" y2="94118"/>
                        <a14:foregroundMark x1="43846" y1="75490" x2="43846" y2="75490"/>
                        <a14:foregroundMark x1="42308" y1="83333" x2="42308" y2="83333"/>
                        <a14:foregroundMark x1="26154" y1="32353" x2="26154" y2="32353"/>
                        <a14:foregroundMark x1="9231" y1="16176" x2="9231" y2="16176"/>
                        <a14:foregroundMark x1="18462" y1="32843" x2="18462" y2="32843"/>
                        <a14:foregroundMark x1="12308" y1="32843" x2="12308" y2="3284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42964" y="3621057"/>
            <a:ext cx="1324146" cy="2077890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98315">
                        <a14:foregroundMark x1="85955" y1="68354" x2="85955" y2="6835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65765" y="6300050"/>
            <a:ext cx="1709400" cy="758666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6215" y="3028555"/>
            <a:ext cx="2621279" cy="761551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6215" y="4052837"/>
            <a:ext cx="2621279" cy="800642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6215" y="5103354"/>
            <a:ext cx="2621279" cy="774843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0593" y="1934069"/>
            <a:ext cx="912574" cy="1017871"/>
          </a:xfrm>
          <a:prstGeom prst="rect">
            <a:avLst/>
          </a:prstGeom>
          <a:ln w="12700">
            <a:solidFill>
              <a:srgbClr val="3EDCFD"/>
            </a:solidFill>
          </a:ln>
        </p:spPr>
      </p:pic>
      <p:sp>
        <p:nvSpPr>
          <p:cNvPr id="59" name="TextBox 58"/>
          <p:cNvSpPr txBox="1"/>
          <p:nvPr/>
        </p:nvSpPr>
        <p:spPr>
          <a:xfrm>
            <a:off x="5168262" y="6281739"/>
            <a:ext cx="26191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Tw Cen MT" charset="0"/>
                <a:ea typeface="Tw Cen MT" charset="0"/>
                <a:cs typeface="Tw Cen MT" charset="0"/>
              </a:rPr>
              <a:t>What happens when your sprite reaches the end of the screen?</a:t>
            </a:r>
          </a:p>
          <a:p>
            <a:endParaRPr lang="en-US" sz="1000" b="1" dirty="0" smtClean="0">
              <a:latin typeface="Tw Cen MT" charset="0"/>
              <a:ea typeface="Tw Cen MT" charset="0"/>
              <a:cs typeface="Tw Cen MT" charset="0"/>
            </a:endParaRPr>
          </a:p>
          <a:p>
            <a:r>
              <a:rPr lang="en-US" sz="1000" dirty="0" smtClean="0">
                <a:latin typeface="Tw Cen MT" charset="0"/>
                <a:ea typeface="Tw Cen MT" charset="0"/>
                <a:cs typeface="Tw Cen MT" charset="0"/>
              </a:rPr>
              <a:t>Add these codes into the </a:t>
            </a:r>
            <a:r>
              <a:rPr lang="en-US" sz="1000" dirty="0">
                <a:latin typeface="Tw Cen MT" charset="0"/>
                <a:ea typeface="Tw Cen MT" charset="0"/>
                <a:cs typeface="Tw Cen MT" charset="0"/>
              </a:rPr>
              <a:t>l</a:t>
            </a:r>
            <a:r>
              <a:rPr lang="en-US" sz="1000" dirty="0" smtClean="0">
                <a:latin typeface="Tw Cen MT" charset="0"/>
                <a:ea typeface="Tw Cen MT" charset="0"/>
                <a:cs typeface="Tw Cen MT" charset="0"/>
              </a:rPr>
              <a:t>oop to fix the problem!</a:t>
            </a:r>
            <a:endParaRPr lang="en-US" sz="1000" dirty="0">
              <a:latin typeface="Tw Cen MT" charset="0"/>
              <a:ea typeface="Tw Cen MT" charset="0"/>
              <a:cs typeface="Tw Cen MT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309809" y="2737090"/>
            <a:ext cx="998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Tw Cen MT" charset="0"/>
                <a:ea typeface="Tw Cen MT" charset="0"/>
                <a:cs typeface="Tw Cen MT" charset="0"/>
              </a:rPr>
              <a:t>Choose a sprite.</a:t>
            </a:r>
            <a:endParaRPr lang="en-US" sz="800" dirty="0">
              <a:latin typeface="Tw Cen MT" charset="0"/>
              <a:ea typeface="Tw Cen MT" charset="0"/>
              <a:cs typeface="Tw Cen MT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385438" y="2309833"/>
            <a:ext cx="18451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w Cen MT" charset="0"/>
                <a:ea typeface="Tw Cen MT" charset="0"/>
                <a:cs typeface="Tw Cen MT" charset="0"/>
              </a:rPr>
              <a:t>Click the		           tab.</a:t>
            </a:r>
          </a:p>
          <a:p>
            <a:endParaRPr lang="en-US" sz="800" b="1" dirty="0" smtClean="0">
              <a:latin typeface="Tw Cen MT" charset="0"/>
              <a:ea typeface="Tw Cen MT" charset="0"/>
              <a:cs typeface="Tw Cen MT" charset="0"/>
            </a:endParaRPr>
          </a:p>
          <a:p>
            <a:r>
              <a:rPr lang="en-US" sz="800" dirty="0" smtClean="0">
                <a:latin typeface="Tw Cen MT" charset="0"/>
                <a:ea typeface="Tw Cen MT" charset="0"/>
                <a:cs typeface="Tw Cen MT" charset="0"/>
              </a:rPr>
              <a:t>Make sure your sprite has more than one costume.</a:t>
            </a:r>
            <a:endParaRPr lang="en-US" sz="800" dirty="0">
              <a:latin typeface="Tw Cen MT" charset="0"/>
              <a:ea typeface="Tw Cen MT" charset="0"/>
              <a:cs typeface="Tw Cen MT" charset="0"/>
            </a:endParaRPr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938171" y="2313457"/>
            <a:ext cx="659928" cy="155277"/>
          </a:xfrm>
          <a:prstGeom prst="rect">
            <a:avLst/>
          </a:prstGeom>
        </p:spPr>
      </p:pic>
      <p:cxnSp>
        <p:nvCxnSpPr>
          <p:cNvPr id="63" name="Straight Arrow Connector 62"/>
          <p:cNvCxnSpPr/>
          <p:nvPr/>
        </p:nvCxnSpPr>
        <p:spPr>
          <a:xfrm flipV="1">
            <a:off x="8058234" y="2309833"/>
            <a:ext cx="322359" cy="147805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8058234" y="2457638"/>
            <a:ext cx="322359" cy="31386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Picture 64"/>
          <p:cNvPicPr>
            <a:picLocks noChangeAspect="1"/>
          </p:cNvPicPr>
          <p:nvPr/>
        </p:nvPicPr>
        <p:blipFill>
          <a:blip r:embed="rId13" cstate="email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32" b="96053" l="4706" r="9411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9089" y="3737106"/>
            <a:ext cx="624793" cy="55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73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Time the Sprite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Time the Sprite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47488" y="1663430"/>
            <a:ext cx="4530537" cy="13564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00" dirty="0" err="1" smtClean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47488" y="6138961"/>
            <a:ext cx="4530537" cy="1147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00" dirty="0" err="1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47488" y="3106563"/>
            <a:ext cx="4530537" cy="2950084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00" dirty="0" err="1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0217" y="1817318"/>
            <a:ext cx="1054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  <a:latin typeface="Tw Cen MT" panose="020B0602020104020603" pitchFamily="34" charset="0"/>
              </a:rPr>
              <a:t>GET READY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80217" y="1817318"/>
            <a:ext cx="1054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/>
                </a:solidFill>
                <a:latin typeface="Tw Cen MT" panose="020B0602020104020603" pitchFamily="34" charset="0"/>
              </a:rPr>
              <a:t>GET READY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04364" y="3219942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Tw Cen MT" panose="020B0602020104020603" pitchFamily="34" charset="0"/>
              </a:rPr>
              <a:t>ADD THIS CODE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73981" y="6209315"/>
            <a:ext cx="644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Tw Cen MT" panose="020B0602020104020603" pitchFamily="34" charset="0"/>
              </a:rPr>
              <a:t>TRY IT</a:t>
            </a:r>
          </a:p>
        </p:txBody>
      </p:sp>
      <p:sp>
        <p:nvSpPr>
          <p:cNvPr id="17" name="Text Placeholder 2"/>
          <p:cNvSpPr txBox="1">
            <a:spLocks/>
          </p:cNvSpPr>
          <p:nvPr/>
        </p:nvSpPr>
        <p:spPr bwMode="black">
          <a:xfrm>
            <a:off x="1374705" y="2006310"/>
            <a:ext cx="2821972" cy="40005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Let Scratch decide how many seconds your sprite will move. </a:t>
            </a:r>
            <a:r>
              <a:rPr lang="en-US" dirty="0" smtClean="0"/>
              <a:t>Use your stopwatch to figure it out.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625725" y="6797040"/>
            <a:ext cx="4418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5</a:t>
            </a:r>
            <a:endParaRPr lang="en-US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6221" y="4383573"/>
            <a:ext cx="2747071" cy="156975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6221" y="2883728"/>
            <a:ext cx="2760456" cy="1377322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7933755" y="4872083"/>
            <a:ext cx="1500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Tw Cen MT" charset="0"/>
                <a:ea typeface="Tw Cen MT" charset="0"/>
                <a:cs typeface="Tw Cen MT" charset="0"/>
              </a:rPr>
              <a:t>Change the number to affect the sprite’s speed.</a:t>
            </a:r>
            <a:endParaRPr lang="en-US" sz="800" dirty="0">
              <a:latin typeface="Tw Cen MT" charset="0"/>
              <a:ea typeface="Tw Cen MT" charset="0"/>
              <a:cs typeface="Tw Cen MT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737600" y="4027296"/>
            <a:ext cx="6925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Tw Cen MT" charset="0"/>
                <a:ea typeface="Tw Cen MT" charset="0"/>
                <a:cs typeface="Tw Cen MT" charset="0"/>
              </a:rPr>
              <a:t>Let Scratch decide how long the code </a:t>
            </a:r>
            <a:r>
              <a:rPr lang="en-US" sz="800" smtClean="0">
                <a:latin typeface="Tw Cen MT" charset="0"/>
                <a:ea typeface="Tw Cen MT" charset="0"/>
                <a:cs typeface="Tw Cen MT" charset="0"/>
              </a:rPr>
              <a:t>will run.</a:t>
            </a:r>
            <a:endParaRPr lang="en-US" sz="800" dirty="0">
              <a:latin typeface="Tw Cen MT" charset="0"/>
              <a:ea typeface="Tw Cen MT" charset="0"/>
              <a:cs typeface="Tw Cen MT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8389490" y="4146750"/>
            <a:ext cx="348110" cy="120189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3" idx="1"/>
          </p:cNvCxnSpPr>
          <p:nvPr/>
        </p:nvCxnSpPr>
        <p:spPr>
          <a:xfrm flipH="1" flipV="1">
            <a:off x="7639789" y="4964237"/>
            <a:ext cx="293966" cy="77123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099818" y="2173761"/>
            <a:ext cx="2425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Tw Cen MT" charset="0"/>
                <a:ea typeface="Tw Cen MT" charset="0"/>
                <a:cs typeface="Tw Cen MT" charset="0"/>
              </a:rPr>
              <a:t>Start your sprite with the A button.</a:t>
            </a:r>
          </a:p>
          <a:p>
            <a:endParaRPr lang="en-US" sz="1000" dirty="0" smtClean="0">
              <a:latin typeface="Tw Cen MT" charset="0"/>
              <a:ea typeface="Tw Cen MT" charset="0"/>
              <a:cs typeface="Tw Cen MT" charset="0"/>
            </a:endParaRPr>
          </a:p>
          <a:p>
            <a:r>
              <a:rPr lang="en-US" sz="1000" dirty="0" smtClean="0">
                <a:latin typeface="Tw Cen MT" charset="0"/>
                <a:ea typeface="Tw Cen MT" charset="0"/>
                <a:cs typeface="Tw Cen MT" charset="0"/>
              </a:rPr>
              <a:t>This will make the stopwatch and the sprite move at the same time.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268373" y="6495817"/>
            <a:ext cx="2601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Tw Cen MT" charset="0"/>
                <a:ea typeface="Tw Cen MT" charset="0"/>
                <a:cs typeface="Tw Cen MT" charset="0"/>
              </a:rPr>
              <a:t>How long did the sprite move?</a:t>
            </a:r>
          </a:p>
          <a:p>
            <a:endParaRPr lang="en-US" sz="1000" b="1" dirty="0" smtClean="0">
              <a:latin typeface="Tw Cen MT" charset="0"/>
              <a:ea typeface="Tw Cen MT" charset="0"/>
              <a:cs typeface="Tw Cen MT" charset="0"/>
            </a:endParaRPr>
          </a:p>
          <a:p>
            <a:r>
              <a:rPr lang="en-US" sz="1000" dirty="0" smtClean="0">
                <a:latin typeface="Tw Cen MT" charset="0"/>
                <a:ea typeface="Tw Cen MT" charset="0"/>
                <a:cs typeface="Tw Cen MT" charset="0"/>
              </a:rPr>
              <a:t>Freeze the clock by pushing the </a:t>
            </a:r>
            <a:r>
              <a:rPr lang="en-US" sz="1000" b="1" dirty="0" smtClean="0">
                <a:latin typeface="Tw Cen MT" charset="0"/>
                <a:ea typeface="Tw Cen MT" charset="0"/>
                <a:cs typeface="Tw Cen MT" charset="0"/>
              </a:rPr>
              <a:t>B button </a:t>
            </a:r>
            <a:r>
              <a:rPr lang="en-US" sz="1000" dirty="0" smtClean="0">
                <a:latin typeface="Tw Cen MT" charset="0"/>
                <a:ea typeface="Tw Cen MT" charset="0"/>
                <a:cs typeface="Tw Cen MT" charset="0"/>
              </a:rPr>
              <a:t> on the </a:t>
            </a:r>
            <a:r>
              <a:rPr lang="en-US" sz="1000" dirty="0" err="1" smtClean="0">
                <a:latin typeface="Tw Cen MT" charset="0"/>
                <a:ea typeface="Tw Cen MT" charset="0"/>
                <a:cs typeface="Tw Cen MT" charset="0"/>
              </a:rPr>
              <a:t>micro:bit</a:t>
            </a:r>
            <a:r>
              <a:rPr lang="en-US" sz="1000" dirty="0" smtClean="0">
                <a:latin typeface="Tw Cen MT" charset="0"/>
                <a:ea typeface="Tw Cen MT" charset="0"/>
                <a:cs typeface="Tw Cen MT" charset="0"/>
              </a:rPr>
              <a:t> when the sprite stops.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6259375" y="3722649"/>
            <a:ext cx="0" cy="191597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5382" y="6148801"/>
            <a:ext cx="2005358" cy="139420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62023" y="3536272"/>
            <a:ext cx="1067349" cy="10110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36737" y="1902701"/>
            <a:ext cx="2240226" cy="116900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75107" y="3228754"/>
            <a:ext cx="2767092" cy="322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12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Background Effects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Background Effects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47488" y="1663430"/>
            <a:ext cx="4530537" cy="13337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00" dirty="0" err="1" smtClean="0">
              <a:solidFill>
                <a:schemeClr val="tx1"/>
              </a:solidFill>
              <a:latin typeface="Tw Cen MT" charset="0"/>
              <a:ea typeface="Tw Cen MT" charset="0"/>
              <a:cs typeface="Tw Cen M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47488" y="5457217"/>
            <a:ext cx="4530537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00" dirty="0" err="1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47488" y="3077494"/>
            <a:ext cx="4530537" cy="2321356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00" dirty="0" err="1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0217" y="1817318"/>
            <a:ext cx="1054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  <a:latin typeface="Tw Cen MT" panose="020B0602020104020603" pitchFamily="34" charset="0"/>
              </a:rPr>
              <a:t>GET READY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22455" y="5523871"/>
            <a:ext cx="644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TRY IT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80217" y="1817318"/>
            <a:ext cx="1054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/>
                </a:solidFill>
                <a:latin typeface="Tw Cen MT" panose="020B0602020104020603" pitchFamily="34" charset="0"/>
              </a:rPr>
              <a:t>GET READY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12083" y="3184507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Tw Cen MT" panose="020B0602020104020603" pitchFamily="34" charset="0"/>
              </a:rPr>
              <a:t>ADD THIS CODE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22455" y="5523871"/>
            <a:ext cx="644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Tw Cen MT" panose="020B0602020104020603" pitchFamily="34" charset="0"/>
              </a:rPr>
              <a:t>TRY IT</a:t>
            </a:r>
          </a:p>
        </p:txBody>
      </p:sp>
      <p:sp>
        <p:nvSpPr>
          <p:cNvPr id="17" name="Text Placeholder 2"/>
          <p:cNvSpPr txBox="1">
            <a:spLocks/>
          </p:cNvSpPr>
          <p:nvPr/>
        </p:nvSpPr>
        <p:spPr bwMode="black">
          <a:xfrm>
            <a:off x="1486215" y="2110074"/>
            <a:ext cx="2674203" cy="40005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graphic effects to alter your background as the program runs.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628900" y="6797040"/>
            <a:ext cx="479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6</a:t>
            </a:r>
            <a:endParaRPr lang="en-US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3289" y="3032650"/>
            <a:ext cx="1323330" cy="91103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8210" y="3032651"/>
            <a:ext cx="1332311" cy="91103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3290" y="4957231"/>
            <a:ext cx="1323330" cy="93247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5785" y="4957231"/>
            <a:ext cx="1354633" cy="93247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1585" y="2206182"/>
            <a:ext cx="1825775" cy="241473"/>
          </a:xfrm>
          <a:prstGeom prst="rect">
            <a:avLst/>
          </a:prstGeom>
          <a:ln>
            <a:solidFill>
              <a:srgbClr val="3EDCFD"/>
            </a:solidFill>
          </a:ln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61573" y="2125095"/>
            <a:ext cx="698500" cy="660400"/>
          </a:xfrm>
          <a:prstGeom prst="rect">
            <a:avLst/>
          </a:prstGeom>
          <a:ln>
            <a:solidFill>
              <a:srgbClr val="3EDCFD"/>
            </a:solidFill>
          </a:ln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9804" b="86275" l="1970" r="99015">
                        <a14:foregroundMark x1="91626" y1="49020" x2="8374" y2="47059"/>
                        <a14:foregroundMark x1="89163" y1="60784" x2="89163" y2="60784"/>
                        <a14:foregroundMark x1="88670" y1="37255" x2="88670" y2="3725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99094" y="6292210"/>
            <a:ext cx="1783317" cy="44802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8929" b="89286" l="0" r="98113">
                        <a14:foregroundMark x1="90566" y1="46429" x2="6132" y2="50000"/>
                        <a14:foregroundMark x1="91038" y1="37500" x2="85377" y2="32143"/>
                        <a14:foregroundMark x1="88679" y1="58929" x2="85849" y2="60714"/>
                        <a14:foregroundMark x1="85377" y1="37500" x2="85377" y2="375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43622" y="5889704"/>
            <a:ext cx="1738789" cy="45930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5556" b="98148" l="0" r="98374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83972" y="6686117"/>
            <a:ext cx="1038340" cy="455856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5157250" y="5986247"/>
            <a:ext cx="24863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Tw Cen MT" charset="0"/>
                <a:ea typeface="Tw Cen MT" charset="0"/>
                <a:cs typeface="Tw Cen MT" charset="0"/>
              </a:rPr>
              <a:t>Experiment with other background effects.</a:t>
            </a:r>
          </a:p>
          <a:p>
            <a:endParaRPr lang="en-US" sz="1000" b="1" dirty="0" smtClean="0">
              <a:latin typeface="Tw Cen MT" charset="0"/>
              <a:ea typeface="Tw Cen MT" charset="0"/>
              <a:cs typeface="Tw Cen MT" charset="0"/>
            </a:endParaRPr>
          </a:p>
          <a:p>
            <a:endParaRPr lang="en-US" sz="1000" b="1" dirty="0" smtClean="0">
              <a:latin typeface="Tw Cen MT" charset="0"/>
              <a:ea typeface="Tw Cen MT" charset="0"/>
              <a:cs typeface="Tw Cen MT" charset="0"/>
            </a:endParaRPr>
          </a:p>
          <a:p>
            <a:r>
              <a:rPr lang="en-US" sz="1000" b="1" dirty="0" smtClean="0">
                <a:latin typeface="Tw Cen MT" charset="0"/>
                <a:ea typeface="Tw Cen MT" charset="0"/>
                <a:cs typeface="Tw Cen MT" charset="0"/>
              </a:rPr>
              <a:t>CHALLENGE: </a:t>
            </a:r>
            <a:r>
              <a:rPr lang="en-US" sz="1000" dirty="0" smtClean="0">
                <a:latin typeface="Tw Cen MT" charset="0"/>
                <a:ea typeface="Tw Cen MT" charset="0"/>
                <a:cs typeface="Tw Cen MT" charset="0"/>
              </a:rPr>
              <a:t>Reset your graphic effect. Where should this block go in your code?</a:t>
            </a:r>
            <a:endParaRPr lang="en-US" sz="1000" dirty="0">
              <a:latin typeface="Tw Cen MT" charset="0"/>
              <a:ea typeface="Tw Cen MT" charset="0"/>
              <a:cs typeface="Tw Cen MT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531585" y="6797040"/>
            <a:ext cx="709355" cy="173915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541657" y="2473992"/>
            <a:ext cx="18227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Tw Cen MT" charset="0"/>
                <a:ea typeface="Tw Cen MT" charset="0"/>
                <a:cs typeface="Tw Cen MT" charset="0"/>
              </a:rPr>
              <a:t>Click the Backdrops tab.</a:t>
            </a:r>
            <a:endParaRPr lang="en-US" sz="800" dirty="0">
              <a:latin typeface="Tw Cen MT" charset="0"/>
              <a:ea typeface="Tw Cen MT" charset="0"/>
              <a:cs typeface="Tw Cen MT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8211" y="3979455"/>
            <a:ext cx="1332310" cy="93716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3289" y="3966728"/>
            <a:ext cx="1323330" cy="957891"/>
          </a:xfrm>
          <a:prstGeom prst="rect">
            <a:avLst/>
          </a:prstGeom>
        </p:spPr>
      </p:pic>
      <p:cxnSp>
        <p:nvCxnSpPr>
          <p:cNvPr id="36" name="Straight Connector 35"/>
          <p:cNvCxnSpPr/>
          <p:nvPr/>
        </p:nvCxnSpPr>
        <p:spPr>
          <a:xfrm>
            <a:off x="6562777" y="3334279"/>
            <a:ext cx="0" cy="191597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260073" y="2278378"/>
            <a:ext cx="804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Tw Cen MT" charset="0"/>
                <a:ea typeface="Tw Cen MT" charset="0"/>
                <a:cs typeface="Tw Cen MT" charset="0"/>
              </a:rPr>
              <a:t>Choose a background.</a:t>
            </a:r>
            <a:endParaRPr lang="en-US" sz="800" dirty="0">
              <a:latin typeface="Tw Cen MT" charset="0"/>
              <a:ea typeface="Tw Cen MT" charset="0"/>
              <a:cs typeface="Tw Cen MT" charset="0"/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222146" y="3155679"/>
            <a:ext cx="1067349" cy="1011071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252715" y="4096460"/>
            <a:ext cx="1126880" cy="131248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675974" y="3155679"/>
            <a:ext cx="2646338" cy="2610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card">
  <a:themeElements>
    <a:clrScheme name="micro:bit">
      <a:dk1>
        <a:srgbClr val="5F6262"/>
      </a:dk1>
      <a:lt1>
        <a:sysClr val="window" lastClr="FFFFFF"/>
      </a:lt1>
      <a:dk2>
        <a:srgbClr val="000000"/>
      </a:dk2>
      <a:lt2>
        <a:srgbClr val="FFFFFF"/>
      </a:lt2>
      <a:accent1>
        <a:srgbClr val="02EC00"/>
      </a:accent1>
      <a:accent2>
        <a:srgbClr val="44DCFF"/>
      </a:accent2>
      <a:accent3>
        <a:srgbClr val="DADB00"/>
      </a:accent3>
      <a:accent4>
        <a:srgbClr val="E73EE5"/>
      </a:accent4>
      <a:accent5>
        <a:srgbClr val="FD645C"/>
      </a:accent5>
      <a:accent6>
        <a:srgbClr val="FFCC32"/>
      </a:accent6>
      <a:hlink>
        <a:srgbClr val="128CAB"/>
      </a:hlink>
      <a:folHlink>
        <a:srgbClr val="009FC1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 card">
  <a:themeElements>
    <a:clrScheme name="micro:bit">
      <a:dk1>
        <a:srgbClr val="5F6262"/>
      </a:dk1>
      <a:lt1>
        <a:sysClr val="window" lastClr="FFFFFF"/>
      </a:lt1>
      <a:dk2>
        <a:srgbClr val="000000"/>
      </a:dk2>
      <a:lt2>
        <a:srgbClr val="FFFFFF"/>
      </a:lt2>
      <a:accent1>
        <a:srgbClr val="02EC00"/>
      </a:accent1>
      <a:accent2>
        <a:srgbClr val="44DCFF"/>
      </a:accent2>
      <a:accent3>
        <a:srgbClr val="DADB00"/>
      </a:accent3>
      <a:accent4>
        <a:srgbClr val="E73EE5"/>
      </a:accent4>
      <a:accent5>
        <a:srgbClr val="FD645C"/>
      </a:accent5>
      <a:accent6>
        <a:srgbClr val="FFCC32"/>
      </a:accent6>
      <a:hlink>
        <a:srgbClr val="128CAB"/>
      </a:hlink>
      <a:folHlink>
        <a:srgbClr val="009FC1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RM Presentation (Confidential)" ma:contentTypeID="0x0101005C6975769EB1684CAB07571CAE07A11B04005D24418AABBAE844A6733AB35FD3BC97" ma:contentTypeVersion="22" ma:contentTypeDescription="" ma:contentTypeScope="" ma:versionID="e7f56dcce1d4d4aaa573f3f4c6c39766">
  <xsd:schema xmlns:xsd="http://www.w3.org/2001/XMLSchema" xmlns:xs="http://www.w3.org/2001/XMLSchema" xmlns:p="http://schemas.microsoft.com/office/2006/metadata/properties" xmlns:ns2="f2ad5090-61a8-4b8c-ab70-68f4ff4d1933" targetNamespace="http://schemas.microsoft.com/office/2006/metadata/properties" ma:root="true" ma:fieldsID="fe22a104bb3b0c700f139377294efc1e" ns2:_="">
    <xsd:import namespace="f2ad5090-61a8-4b8c-ab70-68f4ff4d1933"/>
    <xsd:element name="properties">
      <xsd:complexType>
        <xsd:sequence>
          <xsd:element name="documentManagement">
            <xsd:complexType>
              <xsd:all>
                <xsd:element ref="ns2:Document_x0020_Author" minOccurs="0"/>
                <xsd:element ref="ns2:Document_x0020_Confidentiality" minOccurs="0"/>
                <xsd:element ref="ns2:Current_x0020_Version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ad5090-61a8-4b8c-ab70-68f4ff4d1933" elementFormDefault="qualified">
    <xsd:import namespace="http://schemas.microsoft.com/office/2006/documentManagement/types"/>
    <xsd:import namespace="http://schemas.microsoft.com/office/infopath/2007/PartnerControls"/>
    <xsd:element name="Document_x0020_Author" ma:index="2" nillable="true" ma:displayName="Document Author" ma:list="UserInfo" ma:SharePointGroup="0" ma:internalName="Document_x0020_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cument_x0020_Confidentiality" ma:index="3" nillable="true" ma:displayName="Document Confidentiality" ma:default="Confidential" ma:format="Dropdown" ma:internalName="Document_x0020_Confidentiality" ma:readOnly="false">
      <xsd:simpleType>
        <xsd:restriction base="dms:Choice">
          <xsd:enumeration value="Secret"/>
          <xsd:enumeration value="Confidential-Restricted"/>
          <xsd:enumeration value="Confidential"/>
          <xsd:enumeration value="Non-Confidential"/>
          <xsd:enumeration value="Personal"/>
        </xsd:restriction>
      </xsd:simpleType>
    </xsd:element>
    <xsd:element name="Current_x0020_Version" ma:index="6" nillable="true" ma:displayName="Current Version" ma:description="The current version number of the file in SharePoint." ma:internalName="Current_x0020_Version" ma:readOnly="false">
      <xsd:simpleType>
        <xsd:restriction base="dms:Text">
          <xsd:maxLength value="255"/>
        </xsd:restriction>
      </xsd:simpleType>
    </xsd:element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Content Type"/>
        <xsd:element ref="dc:title" minOccurs="0" maxOccurs="1" ma:index="1" ma:displayName="Title"/>
        <xsd:element ref="dc:subject" minOccurs="0" maxOccurs="1"/>
        <xsd:element ref="dc:description" minOccurs="0" maxOccurs="1" ma:index="4" ma:displayName="Comments"/>
        <xsd:element name="keywords" minOccurs="0" maxOccurs="1" type="xsd:string" ma:index="5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_dlc_DocId xmlns="f2ad5090-61a8-4b8c-ab70-68f4ff4d1933">ARM-ECM-0543388</_dlc_DocId>
    <_dlc_DocIdUrl xmlns="f2ad5090-61a8-4b8c-ab70-68f4ff4d1933">
      <Url>http://teamsites.arm.com/sites/cthub/_layouts/DocIdRedir.aspx?ID=ARM-ECM-0543388</Url>
      <Description>ARM-ECM-0543388</Description>
    </_dlc_DocIdUrl>
    <Current_x0020_Version xmlns="f2ad5090-61a8-4b8c-ab70-68f4ff4d1933">5.0</Current_x0020_Version>
    <Document_x0020_Author xmlns="f2ad5090-61a8-4b8c-ab70-68f4ff4d1933">
      <UserInfo>
        <DisplayName/>
        <AccountId xsi:nil="true"/>
        <AccountType/>
      </UserInfo>
    </Document_x0020_Author>
    <Document_x0020_Confidentiality xmlns="f2ad5090-61a8-4b8c-ab70-68f4ff4d1933">Confidential</Document_x0020_Confidentiality>
  </documentManagement>
</p:properties>
</file>

<file path=customXml/itemProps1.xml><?xml version="1.0" encoding="utf-8"?>
<ds:datastoreItem xmlns:ds="http://schemas.openxmlformats.org/officeDocument/2006/customXml" ds:itemID="{F541D840-68EF-4D0B-90DC-8911A13A2B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ad5090-61a8-4b8c-ab70-68f4ff4d19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3E6A18-9A0A-4E27-8E6B-E388B8915A7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9C777C69-0744-4BF3-8514-FB149EBD224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E6E82D6-7FB8-4D99-A7B6-3C5BB1D894B9}">
  <ds:schemaRefs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elements/1.1/"/>
    <ds:schemaRef ds:uri="f2ad5090-61a8-4b8c-ab70-68f4ff4d193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ARM_PPT_Template_2016_Confidential</Template>
  <TotalTime>50588</TotalTime>
  <Words>442</Words>
  <Application>Microsoft Office PowerPoint</Application>
  <PresentationFormat>Custom</PresentationFormat>
  <Paragraphs>98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Tw Cen MT</vt:lpstr>
      <vt:lpstr>Title card</vt:lpstr>
      <vt:lpstr>Content card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Stuart.Waldron@arm.com</Manager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</dc:creator>
  <cp:keywords/>
  <dc:description/>
  <cp:lastModifiedBy>Halas Moulton, Katherine (ASD-N)</cp:lastModifiedBy>
  <cp:revision>624</cp:revision>
  <cp:lastPrinted>2018-06-03T00:16:54Z</cp:lastPrinted>
  <dcterms:created xsi:type="dcterms:W3CDTF">2016-05-17T16:04:48Z</dcterms:created>
  <dcterms:modified xsi:type="dcterms:W3CDTF">2018-09-17T14:30:56Z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0x0101005C6975769EB1684CAB07571CAE07A11B04005D24418AABBAE844A6733AB35FD3BC97</vt:lpwstr>
  </property>
  <property fmtid="{D5CDD505-2E9C-101B-9397-08002B2CF9AE}" pid="3" name="_dlc_DocIdItemGuid">
    <vt:lpwstr>fa0faf5a-eeba-4021-a8b5-60a06c4003df</vt:lpwstr>
  </property>
  <property fmtid="{D5CDD505-2E9C-101B-9397-08002B2CF9AE}" pid="4" name="vti_description">
    <vt:lpwstr/>
  </property>
  <property fmtid="{D5CDD505-2E9C-101B-9397-08002B2CF9AE}" pid="5" name="_dlc_policyId">
    <vt:lpwstr>0x0101004E4B3E189D714F49A85ED613D6AE4F95|-1756139441</vt:lpwstr>
  </property>
  <property fmtid="{D5CDD505-2E9C-101B-9397-08002B2CF9AE}" pid="6" name="ItemRetentionFormula">
    <vt:lpwstr/>
  </property>
  <property fmtid="{D5CDD505-2E9C-101B-9397-08002B2CF9AE}" pid="7" name="_dlc_ItemStageId">
    <vt:lpwstr>1</vt:lpwstr>
  </property>
  <property fmtid="{D5CDD505-2E9C-101B-9397-08002B2CF9AE}" pid="8" name="_dlc_LastRun">
    <vt:lpwstr>08/15/2015 23:02:11</vt:lpwstr>
  </property>
  <property fmtid="{D5CDD505-2E9C-101B-9397-08002B2CF9AE}" pid="9" name="WorkflowChangePath">
    <vt:lpwstr>1069b4ef-e6f3-4ad7-8c8e-772136578697,10;</vt:lpwstr>
  </property>
  <property fmtid="{D5CDD505-2E9C-101B-9397-08002B2CF9AE}" pid="10" name="c45c40ffca3445d9bf3205a60bd2f6d6">
    <vt:lpwstr>Confidential|28d1025d-1415-4984-b35e-5b79e7d32b5c</vt:lpwstr>
  </property>
  <property fmtid="{D5CDD505-2E9C-101B-9397-08002B2CF9AE}" pid="11" name="TaxKeyword">
    <vt:lpwstr/>
  </property>
  <property fmtid="{D5CDD505-2E9C-101B-9397-08002B2CF9AE}" pid="12" name="Confidentiality">
    <vt:lpwstr>1;#Confidential|28d1025d-1415-4984-b35e-5b79e7d32b5c</vt:lpwstr>
  </property>
  <property fmtid="{D5CDD505-2E9C-101B-9397-08002B2CF9AE}" pid="13" name="Current Version">
    <vt:lpwstr>3.0</vt:lpwstr>
  </property>
  <property fmtid="{D5CDD505-2E9C-101B-9397-08002B2CF9AE}" pid="14" name="Calendar_x0020_Year">
    <vt:lpwstr>5;#2015|ee47c3e7-6a69-4f36-9adf-1007c8d399a4</vt:lpwstr>
  </property>
  <property fmtid="{D5CDD505-2E9C-101B-9397-08002B2CF9AE}" pid="15" name="Calendar Year">
    <vt:lpwstr>5;#2015|ee47c3e7-6a69-4f36-9adf-1007c8d399a4</vt:lpwstr>
  </property>
  <property fmtid="{D5CDD505-2E9C-101B-9397-08002B2CF9AE}" pid="16" name="Document Author">
    <vt:lpwstr/>
  </property>
  <property fmtid="{D5CDD505-2E9C-101B-9397-08002B2CF9AE}" pid="17" name="Document Confidentiality">
    <vt:lpwstr>Confidential</vt:lpwstr>
  </property>
  <property fmtid="{D5CDD505-2E9C-101B-9397-08002B2CF9AE}" pid="18" name="TaxCatchAll">
    <vt:lpwstr>5;#2015|ee47c3e7-6a69-4f36-9adf-1007c8d399a4;#1;#Confidential|28d1025d-1415-4984-b35e-5b79e7d32b5c</vt:lpwstr>
  </property>
  <property fmtid="{D5CDD505-2E9C-101B-9397-08002B2CF9AE}" pid="19" name="TaxKeywordTaxHTField">
    <vt:lpwstr/>
  </property>
  <property fmtid="{D5CDD505-2E9C-101B-9397-08002B2CF9AE}" pid="20" name="j60c3ced31bb40378c6254d49035d966">
    <vt:lpwstr>2015|ee47c3e7-6a69-4f36-9adf-1007c8d399a4</vt:lpwstr>
  </property>
</Properties>
</file>