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5"/>
    <p:sldMasterId id="2147483654" r:id="rId6"/>
  </p:sldMasterIdLst>
  <p:handoutMasterIdLst>
    <p:handoutMasterId r:id="rId36"/>
  </p:handoutMasterIdLst>
  <p:sldIdLst>
    <p:sldId id="256" r:id="rId7"/>
    <p:sldId id="259" r:id="rId8"/>
    <p:sldId id="260" r:id="rId9"/>
    <p:sldId id="258" r:id="rId10"/>
    <p:sldId id="261" r:id="rId11"/>
    <p:sldId id="262" r:id="rId12"/>
    <p:sldId id="263" r:id="rId13"/>
    <p:sldId id="264" r:id="rId14"/>
    <p:sldId id="265" r:id="rId15"/>
    <p:sldId id="270" r:id="rId16"/>
    <p:sldId id="266" r:id="rId17"/>
    <p:sldId id="271" r:id="rId18"/>
    <p:sldId id="272" r:id="rId19"/>
    <p:sldId id="274" r:id="rId20"/>
    <p:sldId id="273" r:id="rId21"/>
    <p:sldId id="275" r:id="rId22"/>
    <p:sldId id="277" r:id="rId23"/>
    <p:sldId id="278" r:id="rId24"/>
    <p:sldId id="276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7" r:id="rId33"/>
    <p:sldId id="288" r:id="rId34"/>
    <p:sldId id="289" r:id="rId35"/>
  </p:sldIdLst>
  <p:sldSz cx="9144000" cy="6858000" type="screen4x3"/>
  <p:notesSz cx="6858000" cy="93138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EAEAEA"/>
    <a:srgbClr val="C0C0C0"/>
    <a:srgbClr val="5F5F5F"/>
    <a:srgbClr val="969696"/>
    <a:srgbClr val="3C605F"/>
    <a:srgbClr val="FBF616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E62AD76-9A2F-4B7E-8856-FE3D75E578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4800" y="4038600"/>
            <a:ext cx="7924800" cy="94773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972050"/>
            <a:ext cx="7924800" cy="8953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786138-CC5F-4FA8-94EA-6AF790B688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7AC1B-5263-4FE1-8E85-62701A0905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67550" y="76200"/>
            <a:ext cx="18478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76200"/>
            <a:ext cx="53911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27A2A-1B22-4453-A35C-80CAB3753E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en-US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en-US"/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7306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3068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 smtClean="0"/>
            </a:lvl1pPr>
          </a:lstStyle>
          <a:p>
            <a:pPr>
              <a:defRPr/>
            </a:pPr>
            <a:fld id="{E4E28261-FBCE-4622-822E-7B5872078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78E61-B267-4B9A-A585-00DD289E2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F937A-A881-41D7-9463-3A39C3192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BEC81-C8A5-49DA-B45F-DAF7DB184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6B516-37D8-4294-A0FA-765E7F93EB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56D4B-E82C-4D36-A91A-0ECA5A06D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1B68A-B28C-4CC8-B668-26B4BD2AD5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555D4-54BA-49B0-86F1-DDF6C27B4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BE437-AB35-437B-95DD-C89CE1BD2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70336-24C1-42D5-9013-37EC27A6D7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74D1E-B5F0-4F8A-8EF1-64253BB796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5078B-36DC-42BE-9A9B-47E3223495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E69C0-B3F3-4057-BAA3-5A801CAEBA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41B35-FE8A-4A94-B221-FAE233670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295400"/>
            <a:ext cx="3619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1295400"/>
            <a:ext cx="3619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DCBD2-9B2F-4A65-9090-391B6862A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E0E9A-C11D-4F4F-9079-1B8427423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9227C-0142-4E78-8C6D-2564F29EEC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B3DBB-A9B1-4287-AE77-3EFB891142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F85B0-8C70-494C-B8F0-16F806798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92616-1427-458C-B379-5E5F1EDEE6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76200"/>
            <a:ext cx="73818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 style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white">
          <a:xfrm>
            <a:off x="1524000" y="1295400"/>
            <a:ext cx="7391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79" name="Rectangle 3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80" name="Rectangle 3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81" name="Rectangle 3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E1201D7-351C-4299-8DFF-D7BD67051E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2056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7203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203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057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72039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2040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2051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204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204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20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C078B6A5-2CD7-4FDC-9B86-4AE78A382B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hyperlink" Target="mailto:abcdxxxxx@student.nbed.nb.c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strategis.ic.gc.ca/sc_mrksv/cipo/cp/copy_gd_protect-e.html" TargetMode="External"/><Relationship Id="rId2" Type="http://schemas.openxmlformats.org/officeDocument/2006/relationships/hyperlink" Target="http://strategis.ic.gc.ca/sc_mrksv/cipo/welcome/welcom-e.html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strategis.ic.gc.ca/sc_mrksv/cipo/cp/copy_gd_gloss-e.html" TargetMode="External"/><Relationship Id="rId4" Type="http://schemas.openxmlformats.org/officeDocument/2006/relationships/hyperlink" Target="http://strategis.ic.gc.ca/sc_mrksv/cipo/cp/copy_gd_regis-e.html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laws.justice.gc.ca/en/C-42/SOR-97-457/index.html" TargetMode="External"/><Relationship Id="rId2" Type="http://schemas.openxmlformats.org/officeDocument/2006/relationships/hyperlink" Target="http://laws.justice.gc.ca/en/C-42/index.html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pch.gc.ca/progs/ac-ca/progs/pda-cpb/faq-info/index_e.cfm" TargetMode="External"/><Relationship Id="rId5" Type="http://schemas.openxmlformats.org/officeDocument/2006/relationships/hyperlink" Target="http://www.pch.gc.ca/progs/ac-ca/progs/pda-cpb/neuf-new/index_e.cfm" TargetMode="External"/><Relationship Id="rId4" Type="http://schemas.openxmlformats.org/officeDocument/2006/relationships/hyperlink" Target="http://www.pch.gc.ca/progs/ac-ca/progs/pda-cpb/index_e.cfm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mec.ca/copyright/matters/indexe.stm" TargetMode="External"/><Relationship Id="rId2" Type="http://schemas.openxmlformats.org/officeDocument/2006/relationships/hyperlink" Target="http://www.cmec.ca/copyright/indexe.stm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wisc.edu/writing/Handbook/index.html" TargetMode="External"/><Relationship Id="rId4" Type="http://schemas.openxmlformats.org/officeDocument/2006/relationships/hyperlink" Target="http://www.cmec.ca/copyright/copyInternet.en.st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00" name="Rectangle 1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smtClean="0"/>
              <a:t>NB Department of Education Policy 311</a:t>
            </a:r>
          </a:p>
        </p:txBody>
      </p:sp>
      <p:sp>
        <p:nvSpPr>
          <p:cNvPr id="11470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334000"/>
            <a:ext cx="7924800" cy="762000"/>
          </a:xfrm>
        </p:spPr>
        <p:txBody>
          <a:bodyPr/>
          <a:lstStyle/>
          <a:p>
            <a:r>
              <a:rPr lang="en-US" smtClean="0"/>
              <a:t>Acceptable Use of School Computers</a:t>
            </a:r>
          </a:p>
        </p:txBody>
      </p:sp>
      <p:pic>
        <p:nvPicPr>
          <p:cNvPr id="5124" name="Picture 15" descr="j040218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50" y="0"/>
            <a:ext cx="5200650" cy="402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4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4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4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4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00" grpId="0"/>
      <p:bldP spid="11470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Policy 311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mtClean="0"/>
              <a:t>YOU MUST</a:t>
            </a:r>
            <a:r>
              <a:rPr lang="en-US" smtClean="0"/>
              <a:t>:</a:t>
            </a:r>
          </a:p>
          <a:p>
            <a:pPr lvl="2"/>
            <a:r>
              <a:rPr lang="en-US" b="1" smtClean="0"/>
              <a:t>Respect a person’s or organization’s copyright for text and images found on the Internet.</a:t>
            </a:r>
          </a:p>
        </p:txBody>
      </p:sp>
      <p:pic>
        <p:nvPicPr>
          <p:cNvPr id="14340" name="Picture 10" descr="MMj01783080000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2766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2" descr="j04243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35906">
            <a:off x="1893888" y="3898900"/>
            <a:ext cx="2209800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3" descr="bd19755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152871">
            <a:off x="6553200" y="3810000"/>
            <a:ext cx="2135188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Policy 311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mtClean="0"/>
              <a:t>YOU MUST</a:t>
            </a:r>
            <a:r>
              <a:rPr lang="en-US" smtClean="0"/>
              <a:t>:</a:t>
            </a:r>
          </a:p>
          <a:p>
            <a:pPr lvl="2"/>
            <a:r>
              <a:rPr lang="en-US" b="1" smtClean="0"/>
              <a:t>Have signed permission to post or release information and/or images of anyone, teachers or students</a:t>
            </a:r>
          </a:p>
          <a:p>
            <a:pPr lvl="2">
              <a:buFont typeface="Wingdings" pitchFamily="2" charset="2"/>
              <a:buNone/>
            </a:pPr>
            <a:endParaRPr lang="en-US" b="1" smtClean="0"/>
          </a:p>
        </p:txBody>
      </p:sp>
      <p:pic>
        <p:nvPicPr>
          <p:cNvPr id="15364" name="Picture 7" descr="j023630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52800"/>
            <a:ext cx="16002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8" descr="MCj028744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83878">
            <a:off x="6629400" y="4419600"/>
            <a:ext cx="2133600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9" descr="MPj0422149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81340">
            <a:off x="1828800" y="4191000"/>
            <a:ext cx="2286000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Policy 311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YOU MUST</a:t>
            </a:r>
            <a:r>
              <a:rPr lang="en-US" dirty="0" smtClean="0"/>
              <a:t>:</a:t>
            </a:r>
            <a:endParaRPr lang="en-US" b="1" dirty="0" smtClean="0"/>
          </a:p>
          <a:p>
            <a:pPr lvl="2"/>
            <a:r>
              <a:rPr lang="en-US" b="1" dirty="0" smtClean="0"/>
              <a:t>Use only the email account provided by your school </a:t>
            </a:r>
            <a:r>
              <a:rPr lang="en-US" b="1" dirty="0" smtClean="0"/>
              <a:t>district</a:t>
            </a:r>
          </a:p>
          <a:p>
            <a:pPr lvl="2"/>
            <a:r>
              <a:rPr lang="en-US" b="1" dirty="0" smtClean="0">
                <a:hlinkClick r:id="rId2"/>
              </a:rPr>
              <a:t>abcdxxxxx@student.nbed.nb.ca</a:t>
            </a:r>
            <a:r>
              <a:rPr lang="en-US" b="1" dirty="0" smtClean="0"/>
              <a:t> </a:t>
            </a:r>
          </a:p>
          <a:p>
            <a:pPr lvl="2"/>
            <a:r>
              <a:rPr lang="en-US" b="1" dirty="0" smtClean="0"/>
              <a:t>Your username@student.nbed.nb.ca  </a:t>
            </a:r>
            <a:endParaRPr lang="en-US" b="1" dirty="0" smtClean="0"/>
          </a:p>
        </p:txBody>
      </p:sp>
      <p:pic>
        <p:nvPicPr>
          <p:cNvPr id="16388" name="Picture 9" descr="MCj028715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4450" y="76200"/>
            <a:ext cx="13271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4" descr="MMj02852980000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8100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 Box 15"/>
          <p:cNvSpPr txBox="1">
            <a:spLocks noChangeArrowheads="1"/>
          </p:cNvSpPr>
          <p:nvPr/>
        </p:nvSpPr>
        <p:spPr bwMode="auto">
          <a:xfrm>
            <a:off x="1981200" y="5334000"/>
            <a:ext cx="6858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BF616"/>
                </a:solidFill>
              </a:rPr>
              <a:t> </a:t>
            </a:r>
            <a:r>
              <a:rPr lang="en-US" sz="3200" b="1">
                <a:solidFill>
                  <a:srgbClr val="800000"/>
                </a:solidFill>
              </a:rPr>
              <a:t>NO  Hotmail or other free accounts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Failure to comply?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smtClean="0"/>
              <a:t>May result in…</a:t>
            </a:r>
          </a:p>
          <a:p>
            <a:pPr lvl="1"/>
            <a:r>
              <a:rPr lang="en-US" sz="3200" smtClean="0"/>
              <a:t>Disciplinary action (detention, suspension)</a:t>
            </a:r>
          </a:p>
          <a:p>
            <a:pPr lvl="1"/>
            <a:r>
              <a:rPr lang="en-US" sz="3200" smtClean="0"/>
              <a:t>Parental contact</a:t>
            </a:r>
          </a:p>
          <a:p>
            <a:pPr lvl="1"/>
            <a:r>
              <a:rPr lang="en-US" sz="3200" smtClean="0"/>
              <a:t>Loss of computer </a:t>
            </a:r>
            <a:r>
              <a:rPr lang="en-US" sz="3200" i="1" smtClean="0"/>
              <a:t>privileges</a:t>
            </a:r>
            <a:r>
              <a:rPr lang="en-US" sz="3200" smtClean="0"/>
              <a:t> 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6" grpId="0"/>
      <p:bldP spid="14950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Any Questions?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8436" name="Picture 4" descr="MMj02835510000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962400"/>
            <a:ext cx="1581150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MMj02347520000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05959">
            <a:off x="1871663" y="2165350"/>
            <a:ext cx="1725612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7" descr="MMj01726290000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84237">
            <a:off x="6248400" y="1752600"/>
            <a:ext cx="19335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8" descr="MMj03957690000[1]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66626">
            <a:off x="2971800" y="4419600"/>
            <a:ext cx="9620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9" descr="MMj03363960000[1]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1167536">
            <a:off x="7467600" y="4724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Let’s take a closer look at copyright information…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9460" name="Picture 5" descr="MMj03363390000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286000"/>
            <a:ext cx="3429000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Copyright?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The right to copy</a:t>
            </a:r>
          </a:p>
        </p:txBody>
      </p:sp>
      <p:sp>
        <p:nvSpPr>
          <p:cNvPr id="20484" name="WordArt 4"/>
          <p:cNvSpPr>
            <a:spLocks noChangeArrowheads="1" noChangeShapeType="1" noTextEdit="1"/>
          </p:cNvSpPr>
          <p:nvPr/>
        </p:nvSpPr>
        <p:spPr bwMode="auto">
          <a:xfrm>
            <a:off x="2819400" y="2819400"/>
            <a:ext cx="1385888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Text</a:t>
            </a:r>
          </a:p>
        </p:txBody>
      </p:sp>
      <p:sp>
        <p:nvSpPr>
          <p:cNvPr id="20485" name="WordArt 5" descr="Woven mat"/>
          <p:cNvSpPr>
            <a:spLocks noChangeArrowheads="1" noChangeShapeType="1" noTextEdit="1"/>
          </p:cNvSpPr>
          <p:nvPr/>
        </p:nvSpPr>
        <p:spPr bwMode="auto">
          <a:xfrm rot="-540510">
            <a:off x="6586538" y="2484438"/>
            <a:ext cx="1792287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Pictures</a:t>
            </a:r>
          </a:p>
        </p:txBody>
      </p:sp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1219200" y="4267200"/>
            <a:ext cx="1219200" cy="9144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Plays</a:t>
            </a:r>
          </a:p>
        </p:txBody>
      </p:sp>
      <p:sp>
        <p:nvSpPr>
          <p:cNvPr id="20487" name="WordArt 7" descr="Narrow vertical"/>
          <p:cNvSpPr>
            <a:spLocks noChangeArrowheads="1" noChangeShapeType="1" noTextEdit="1"/>
          </p:cNvSpPr>
          <p:nvPr/>
        </p:nvSpPr>
        <p:spPr bwMode="auto">
          <a:xfrm>
            <a:off x="2819400" y="5410200"/>
            <a:ext cx="3476625" cy="10842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Performances</a:t>
            </a:r>
          </a:p>
        </p:txBody>
      </p:sp>
      <p:sp>
        <p:nvSpPr>
          <p:cNvPr id="20488" name="WordArt 9"/>
          <p:cNvSpPr>
            <a:spLocks noChangeArrowheads="1" noChangeShapeType="1" noTextEdit="1"/>
          </p:cNvSpPr>
          <p:nvPr/>
        </p:nvSpPr>
        <p:spPr bwMode="auto">
          <a:xfrm>
            <a:off x="5029200" y="4114800"/>
            <a:ext cx="3810000" cy="10668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8" lon="19439996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Broadcast signals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6" grpId="0"/>
      <p:bldP spid="15462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and When Does it Exist?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It protects ORIGINAL work and allows the creator to control the use of the work.</a:t>
            </a:r>
          </a:p>
          <a:p>
            <a:pPr eaLnBrk="1" hangingPunct="1"/>
            <a:r>
              <a:rPr lang="en-US" sz="3600" smtClean="0"/>
              <a:t>It exists as soon as the             work is created.  It need               not be registered!</a:t>
            </a:r>
          </a:p>
        </p:txBody>
      </p:sp>
      <p:pic>
        <p:nvPicPr>
          <p:cNvPr id="21508" name="Picture 4" descr="MMj02347180000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3962400"/>
            <a:ext cx="14446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WordArt 5"/>
          <p:cNvSpPr>
            <a:spLocks noChangeArrowheads="1" noChangeShapeType="1" noTextEdit="1"/>
          </p:cNvSpPr>
          <p:nvPr/>
        </p:nvSpPr>
        <p:spPr bwMode="auto">
          <a:xfrm>
            <a:off x="5257800" y="6019800"/>
            <a:ext cx="36195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Student work?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8" grpId="0"/>
      <p:bldP spid="16281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Material NOT Protected (meaning you CAN copy)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/>
              <a:t>Works in the public domain (50 years after death of creator or before if creator chooses so).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Titles, names, characters                        and short series of words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They may be subject to trademark!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smtClean="0"/>
              <a:t>                                                        </a:t>
            </a:r>
            <a:r>
              <a:rPr lang="en-US" sz="2400" b="1" smtClean="0"/>
              <a:t>GUND</a:t>
            </a:r>
            <a:r>
              <a:rPr lang="en-US" sz="2400" b="1" smtClean="0">
                <a:cs typeface="Arial" charset="0"/>
              </a:rPr>
              <a:t>®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Ideas, facts, news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Beware of “manner” you express it</a:t>
            </a:r>
          </a:p>
        </p:txBody>
      </p:sp>
      <p:sp>
        <p:nvSpPr>
          <p:cNvPr id="163844" name="WordArt 4"/>
          <p:cNvSpPr>
            <a:spLocks noChangeArrowheads="1" noChangeShapeType="1" noTextEdit="1"/>
          </p:cNvSpPr>
          <p:nvPr/>
        </p:nvSpPr>
        <p:spPr bwMode="auto">
          <a:xfrm rot="977421">
            <a:off x="5889625" y="3300413"/>
            <a:ext cx="1600200" cy="533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380000" scaled="1"/>
                </a:gradFill>
                <a:latin typeface="Impact"/>
              </a:rPr>
              <a:t>Hamlet</a:t>
            </a:r>
          </a:p>
        </p:txBody>
      </p:sp>
      <p:sp>
        <p:nvSpPr>
          <p:cNvPr id="163845" name="WordArt 5"/>
          <p:cNvSpPr>
            <a:spLocks noChangeArrowheads="1" noChangeShapeType="1" noTextEdit="1"/>
          </p:cNvSpPr>
          <p:nvPr/>
        </p:nvSpPr>
        <p:spPr bwMode="auto">
          <a:xfrm rot="541778">
            <a:off x="6781800" y="3886200"/>
            <a:ext cx="1495425" cy="8286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8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Madona</a:t>
            </a:r>
          </a:p>
        </p:txBody>
      </p:sp>
      <p:sp>
        <p:nvSpPr>
          <p:cNvPr id="163846" name="WordArt 6"/>
          <p:cNvSpPr>
            <a:spLocks noChangeArrowheads="1" noChangeShapeType="1" noTextEdit="1"/>
          </p:cNvSpPr>
          <p:nvPr/>
        </p:nvSpPr>
        <p:spPr bwMode="auto">
          <a:xfrm>
            <a:off x="3276600" y="4876800"/>
            <a:ext cx="3076575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Winnie-the-Pooh 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2" grpId="0"/>
      <p:bldP spid="163843" grpId="0" build="p"/>
      <p:bldP spid="163843" grpId="1" build="p"/>
      <p:bldP spid="163844" grpId="0" animBg="1"/>
      <p:bldP spid="163845" grpId="0" animBg="1"/>
      <p:bldP spid="16384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Misconception 1: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If I cite the source in a bibliography, I am not breaking copyright. </a:t>
            </a:r>
          </a:p>
        </p:txBody>
      </p:sp>
      <p:sp>
        <p:nvSpPr>
          <p:cNvPr id="23556" name="WordArt 4"/>
          <p:cNvSpPr>
            <a:spLocks noChangeArrowheads="1" noChangeShapeType="1" noTextEdit="1"/>
          </p:cNvSpPr>
          <p:nvPr/>
        </p:nvSpPr>
        <p:spPr bwMode="auto">
          <a:xfrm>
            <a:off x="2895600" y="4953000"/>
            <a:ext cx="3600450" cy="1295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www.disney.com</a:t>
            </a:r>
          </a:p>
        </p:txBody>
      </p:sp>
      <p:pic>
        <p:nvPicPr>
          <p:cNvPr id="23557" name="Picture 5" descr="j04244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3810000"/>
            <a:ext cx="198120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Policy 311 Applies To…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295400"/>
            <a:ext cx="4114800" cy="5257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3600" smtClean="0"/>
              <a:t>Students</a:t>
            </a:r>
          </a:p>
          <a:p>
            <a:pPr>
              <a:spcBef>
                <a:spcPct val="0"/>
              </a:spcBef>
            </a:pPr>
            <a:r>
              <a:rPr lang="en-US" sz="3600" smtClean="0"/>
              <a:t>Teachers</a:t>
            </a:r>
          </a:p>
          <a:p>
            <a:pPr>
              <a:spcBef>
                <a:spcPct val="0"/>
              </a:spcBef>
            </a:pPr>
            <a:r>
              <a:rPr lang="en-US" sz="3600" smtClean="0"/>
              <a:t>Other school personnel</a:t>
            </a:r>
          </a:p>
          <a:p>
            <a:pPr>
              <a:spcBef>
                <a:spcPct val="0"/>
              </a:spcBef>
            </a:pPr>
            <a:r>
              <a:rPr lang="en-US" sz="3600" smtClean="0"/>
              <a:t>Volunteers</a:t>
            </a:r>
          </a:p>
          <a:p>
            <a:pPr>
              <a:spcBef>
                <a:spcPct val="0"/>
              </a:spcBef>
            </a:pPr>
            <a:r>
              <a:rPr lang="en-US" sz="3600" smtClean="0"/>
              <a:t>Community Access Centres located in schools</a:t>
            </a:r>
          </a:p>
        </p:txBody>
      </p:sp>
      <p:pic>
        <p:nvPicPr>
          <p:cNvPr id="128008" name="Picture 8" descr="MPj0399758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368800"/>
            <a:ext cx="3048000" cy="2032000"/>
          </a:xfrm>
          <a:prstGeom prst="rect">
            <a:avLst/>
          </a:prstGeom>
          <a:noFill/>
          <a:effectLst>
            <a:outerShdw dist="53882" dir="2700000" algn="ctr" rotWithShape="0">
              <a:srgbClr val="3C605F"/>
            </a:outerShdw>
          </a:effectLst>
        </p:spPr>
      </p:pic>
      <p:pic>
        <p:nvPicPr>
          <p:cNvPr id="128005" name="Picture 5" descr="MPj040262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2895600"/>
            <a:ext cx="1524000" cy="1905000"/>
          </a:xfrm>
          <a:prstGeom prst="rect">
            <a:avLst/>
          </a:prstGeom>
          <a:noFill/>
          <a:effectLst>
            <a:outerShdw dist="53882" dir="2700000" algn="ctr" rotWithShape="0">
              <a:srgbClr val="3C605F"/>
            </a:outerShdw>
          </a:effectLst>
        </p:spPr>
      </p:pic>
      <p:pic>
        <p:nvPicPr>
          <p:cNvPr id="128004" name="Picture 4" descr="MPj0289340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7725" y="1905000"/>
            <a:ext cx="1311275" cy="1981200"/>
          </a:xfrm>
          <a:prstGeom prst="rect">
            <a:avLst/>
          </a:prstGeom>
          <a:noFill/>
          <a:effectLst>
            <a:outerShdw dist="53882" dir="2700000" algn="ctr" rotWithShape="0">
              <a:srgbClr val="3C605F"/>
            </a:outerShdw>
          </a:effectLst>
        </p:spPr>
      </p:pic>
      <p:pic>
        <p:nvPicPr>
          <p:cNvPr id="128009" name="Picture 9" descr="MPj0399763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1423988"/>
            <a:ext cx="1752600" cy="1166812"/>
          </a:xfrm>
          <a:prstGeom prst="rect">
            <a:avLst/>
          </a:prstGeom>
          <a:noFill/>
          <a:effectLst>
            <a:outerShdw dist="53882" dir="2700000" algn="ctr" rotWithShape="0">
              <a:srgbClr val="3C605F"/>
            </a:outerShdw>
          </a:effec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2" grpId="0"/>
      <p:bldP spid="12800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Misconception 2: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If I can’t find a copyright statement on the material I can use it.</a:t>
            </a:r>
          </a:p>
        </p:txBody>
      </p:sp>
      <p:pic>
        <p:nvPicPr>
          <p:cNvPr id="24580" name="Picture 6" descr="MCj034832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810000"/>
            <a:ext cx="2286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Misconception 3: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If I’m only copying material for a school project (no profit), then I’m not violating copyrights.</a:t>
            </a:r>
          </a:p>
        </p:txBody>
      </p:sp>
      <p:pic>
        <p:nvPicPr>
          <p:cNvPr id="25604" name="Picture 4" descr="MCj039702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4191000"/>
            <a:ext cx="227806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2133600" y="4495800"/>
            <a:ext cx="3124200" cy="182880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6" name="WordArt 7"/>
          <p:cNvSpPr>
            <a:spLocks noChangeArrowheads="1" noChangeShapeType="1" noTextEdit="1"/>
          </p:cNvSpPr>
          <p:nvPr/>
        </p:nvSpPr>
        <p:spPr bwMode="auto">
          <a:xfrm>
            <a:off x="5562600" y="4495800"/>
            <a:ext cx="3200400" cy="1295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Not necessarily!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Misconception 4: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If a work is in the public domain, all photographs of the work are also in the public domain.</a:t>
            </a:r>
          </a:p>
        </p:txBody>
      </p:sp>
      <p:pic>
        <p:nvPicPr>
          <p:cNvPr id="26628" name="Picture 4" descr="MCj039716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4191000"/>
            <a:ext cx="22082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Misconception 5: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E-mails I receive are mine.  I can use them as I wish.  </a:t>
            </a:r>
          </a:p>
        </p:txBody>
      </p:sp>
      <p:pic>
        <p:nvPicPr>
          <p:cNvPr id="27652" name="Picture 5" descr="MMj02970310000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779838"/>
            <a:ext cx="4572000" cy="280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NO, YOU CAN’T!</a:t>
            </a:r>
            <a:br>
              <a:rPr lang="en-US" sz="3200" smtClean="0"/>
            </a:br>
            <a:r>
              <a:rPr lang="en-US" sz="3200" smtClean="0"/>
              <a:t>(for educational purposes)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362200"/>
            <a:ext cx="7467600" cy="3724275"/>
          </a:xfrm>
        </p:spPr>
        <p:txBody>
          <a:bodyPr/>
          <a:lstStyle/>
          <a:p>
            <a:pPr eaLnBrk="1" hangingPunct="1"/>
            <a:r>
              <a:rPr lang="en-US" sz="3200" smtClean="0"/>
              <a:t>Copy ANY pictures, text, or video clips, etc without permission of the owner</a:t>
            </a:r>
          </a:p>
          <a:p>
            <a:pPr eaLnBrk="1" hangingPunct="1"/>
            <a:r>
              <a:rPr lang="en-US" sz="3200" smtClean="0"/>
              <a:t>Use original music </a:t>
            </a:r>
            <a:r>
              <a:rPr lang="en-US" sz="3200" i="1" smtClean="0"/>
              <a:t>if you are          going to sell the project</a:t>
            </a:r>
            <a:r>
              <a:rPr lang="en-US" sz="3200" smtClean="0"/>
              <a:t>.  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7391400" y="2438400"/>
            <a:ext cx="1581150" cy="1981200"/>
            <a:chOff x="4656" y="1536"/>
            <a:chExt cx="996" cy="1248"/>
          </a:xfrm>
        </p:grpSpPr>
        <p:pic>
          <p:nvPicPr>
            <p:cNvPr id="28682" name="Picture 9" descr="Angela_You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52" y="1536"/>
              <a:ext cx="900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3" name="Line 14"/>
            <p:cNvSpPr>
              <a:spLocks noChangeShapeType="1"/>
            </p:cNvSpPr>
            <p:nvPr/>
          </p:nvSpPr>
          <p:spPr bwMode="auto">
            <a:xfrm>
              <a:off x="4656" y="1584"/>
              <a:ext cx="960" cy="120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124200" y="5029200"/>
            <a:ext cx="4024313" cy="1524000"/>
            <a:chOff x="1968" y="3168"/>
            <a:chExt cx="2535" cy="960"/>
          </a:xfrm>
        </p:grpSpPr>
        <p:pic>
          <p:nvPicPr>
            <p:cNvPr id="28678" name="Picture 10" descr="MCj0397122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68" y="3168"/>
              <a:ext cx="927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79" name="Picture 11" descr="MCj03970420000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00" y="3216"/>
              <a:ext cx="903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0" name="Picture 12" descr="MCED00259_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72" y="3408"/>
              <a:ext cx="429" cy="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1" name="Line 15"/>
            <p:cNvSpPr>
              <a:spLocks noChangeShapeType="1"/>
            </p:cNvSpPr>
            <p:nvPr/>
          </p:nvSpPr>
          <p:spPr bwMode="auto">
            <a:xfrm>
              <a:off x="2976" y="3216"/>
              <a:ext cx="528" cy="816"/>
            </a:xfrm>
            <a:prstGeom prst="line">
              <a:avLst/>
            </a:prstGeom>
            <a:noFill/>
            <a:ln w="476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8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2" grpId="0"/>
      <p:bldP spid="16896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YES, YOU CAN! </a:t>
            </a:r>
            <a:br>
              <a:rPr lang="en-US" sz="3200" smtClean="0"/>
            </a:br>
            <a:r>
              <a:rPr lang="en-US" sz="3200" smtClean="0"/>
              <a:t>(for educational purposes)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8305800" cy="37242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Access material in public domain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“Fair Deal.”  Use “SMALL” parts of works not in public domain for private study or research: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periodical article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newspaper article, encyclopedia entry, annotated bibliography or similar reference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short story, play, poem, or essay from a book or periodical containing other works 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4" grpId="0"/>
      <p:bldP spid="17715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YES, YOU CAN! </a:t>
            </a:r>
            <a:br>
              <a:rPr lang="en-US" sz="3200" smtClean="0"/>
            </a:br>
            <a:r>
              <a:rPr lang="en-US" sz="3200" smtClean="0"/>
              <a:t>(for educational purposes)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Use copyright-free picture sites (check carefully… you may be required to cite source!)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Draw copyrighted pictures by hand (you may still have to mention trademark)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Use music and perform plays (if not selling!)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Music must come from a legitimate source (bought CD) not peer-to-peer sharing (ie: Limewire)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Audience must primarily be students and teachers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8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8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8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8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8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8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8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8" grpId="0"/>
      <p:bldP spid="17817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References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smtClean="0"/>
              <a:t>All images from Microsoft; used in accordance with software license.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>
                <a:hlinkClick r:id="rId2"/>
              </a:rPr>
              <a:t>The Canadian Intellectual Property Office  </a:t>
            </a:r>
            <a:r>
              <a:rPr lang="en-US" sz="2000" smtClean="0"/>
              <a:t>CIPO administers the intellectual property (IP) system in Canada and disseminates IP information on areas including:  patents, trademarks, copyright, industrial design, and integrated circuit topographies.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The copyright section of the site includes: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>
                <a:hlinkClick r:id="rId3"/>
              </a:rPr>
              <a:t>Copyright Protections</a:t>
            </a:r>
            <a:r>
              <a:rPr lang="en-US" sz="1600" smtClean="0"/>
              <a:t> – a comprehensive overview of copyright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>
                <a:hlinkClick r:id="rId4"/>
              </a:rPr>
              <a:t>Registration of Copyright</a:t>
            </a:r>
            <a:r>
              <a:rPr lang="en-US" sz="1600" smtClean="0"/>
              <a:t> – how to register copyright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/>
              <a:t>A </a:t>
            </a:r>
            <a:r>
              <a:rPr lang="en-US" sz="1600" smtClean="0">
                <a:hlinkClick r:id="rId5"/>
              </a:rPr>
              <a:t>Glossary of Terms</a:t>
            </a:r>
            <a:r>
              <a:rPr lang="en-US" sz="1600" smtClean="0"/>
              <a:t> related to Copyright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References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>
                <a:hlinkClick r:id="rId2"/>
              </a:rPr>
              <a:t>The Copyright Act</a:t>
            </a:r>
            <a:r>
              <a:rPr lang="en-US" sz="2000" smtClean="0"/>
              <a:t> on the Department of Justice Canada Website</a:t>
            </a:r>
            <a:endParaRPr lang="en-US" sz="2000" smtClean="0">
              <a:hlinkClick r:id="rId3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smtClean="0">
                <a:hlinkClick r:id="rId3"/>
              </a:rPr>
              <a:t>Copyright Regulations</a:t>
            </a:r>
            <a:r>
              <a:rPr lang="en-US" sz="2000" smtClean="0"/>
              <a:t> on the Department of Justice Canada Website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The </a:t>
            </a:r>
            <a:r>
              <a:rPr lang="en-US" sz="1800" smtClean="0">
                <a:hlinkClick r:id="rId4"/>
              </a:rPr>
              <a:t>Copyright Policy Branch</a:t>
            </a:r>
            <a:r>
              <a:rPr lang="en-US" sz="1800" smtClean="0"/>
              <a:t> of the Department of Canadian Heritage, in co-operation with the Intellectual Property Policy Directorate of Industry Canada, is responsible for formulating and implementing an integrated Canadian copyright policy. 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The Copyright Policy Branch Web site provides regular updates on copyright new and developments.  Be sure to check out the </a:t>
            </a:r>
            <a:r>
              <a:rPr lang="en-US" sz="1800" smtClean="0">
                <a:hlinkClick r:id="rId5"/>
              </a:rPr>
              <a:t>What’s New</a:t>
            </a:r>
            <a:r>
              <a:rPr lang="en-US" sz="1800" smtClean="0"/>
              <a:t> link and the </a:t>
            </a:r>
            <a:r>
              <a:rPr lang="en-US" sz="1800" smtClean="0">
                <a:hlinkClick r:id="rId6"/>
              </a:rPr>
              <a:t>General Information/FAQ</a:t>
            </a:r>
            <a:r>
              <a:rPr lang="en-US" sz="1800" smtClean="0"/>
              <a:t> link.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References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>
                <a:hlinkClick r:id="rId2"/>
              </a:rPr>
              <a:t>Council of Ministers of Education, Canada</a:t>
            </a:r>
            <a:r>
              <a:rPr lang="en-US" sz="2000" smtClean="0"/>
              <a:t>  This site contains copyright information, especially as it relates to educators.  It includes:</a:t>
            </a:r>
            <a:endParaRPr lang="en-US" sz="2000" smtClean="0">
              <a:hlinkClick r:id="rId3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hlinkClick r:id="rId3"/>
              </a:rPr>
              <a:t>Copyright Matters</a:t>
            </a:r>
            <a:r>
              <a:rPr lang="en-US" sz="2000" smtClean="0"/>
              <a:t>! A FAQ designed for teachers</a:t>
            </a:r>
            <a:endParaRPr lang="en-US" sz="2000" smtClean="0">
              <a:hlinkClick r:id="rId4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hlinkClick r:id="rId4"/>
              </a:rPr>
              <a:t>CMEC’s proposed amendment</a:t>
            </a:r>
            <a:r>
              <a:rPr lang="en-US" sz="2000" smtClean="0"/>
              <a:t> to the copyright act to permit educational use of freely available Internet resources</a:t>
            </a:r>
            <a:endParaRPr lang="en-US" sz="2000" smtClean="0">
              <a:hlinkClick r:id="rId5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hlinkClick r:id="rId5"/>
              </a:rPr>
              <a:t>University of Wisconsin – Madison Writer’s Handbook </a:t>
            </a:r>
            <a:r>
              <a:rPr lang="en-US" sz="2000" smtClean="0"/>
              <a:t> This site contains tips for writers, including how to cite references.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62125" y="76200"/>
            <a:ext cx="7381875" cy="1066800"/>
          </a:xfrm>
        </p:spPr>
        <p:txBody>
          <a:bodyPr/>
          <a:lstStyle/>
          <a:p>
            <a:pPr algn="ctr"/>
            <a:r>
              <a:rPr lang="en-US" smtClean="0"/>
              <a:t>The Policy Applies…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52600" y="1752600"/>
            <a:ext cx="7391400" cy="4800600"/>
          </a:xfrm>
        </p:spPr>
        <p:txBody>
          <a:bodyPr/>
          <a:lstStyle/>
          <a:p>
            <a:pPr algn="ctr">
              <a:spcBef>
                <a:spcPct val="0"/>
              </a:spcBef>
              <a:buFont typeface="Wingdings" pitchFamily="2" charset="2"/>
              <a:buNone/>
            </a:pPr>
            <a:r>
              <a:rPr lang="en-US" sz="3600" smtClean="0"/>
              <a:t>24 hours a day</a:t>
            </a:r>
          </a:p>
          <a:p>
            <a:pPr algn="ctr">
              <a:spcBef>
                <a:spcPct val="0"/>
              </a:spcBef>
              <a:buFont typeface="Wingdings" pitchFamily="2" charset="2"/>
              <a:buNone/>
            </a:pPr>
            <a:r>
              <a:rPr lang="en-US" sz="3600" smtClean="0"/>
              <a:t>seven days a week</a:t>
            </a:r>
          </a:p>
        </p:txBody>
      </p:sp>
      <p:pic>
        <p:nvPicPr>
          <p:cNvPr id="7172" name="Picture 14" descr="MMj02544580000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581400"/>
            <a:ext cx="1905000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Policy 311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b="1" smtClean="0"/>
              <a:t>MUST NOT</a:t>
            </a:r>
            <a:r>
              <a:rPr lang="en-US" b="1" smtClean="0"/>
              <a:t> </a:t>
            </a:r>
            <a:r>
              <a:rPr lang="en-US" smtClean="0"/>
              <a:t>– </a:t>
            </a:r>
          </a:p>
          <a:p>
            <a:pPr lvl="2"/>
            <a:r>
              <a:rPr lang="en-US" sz="3200" b="1" smtClean="0"/>
              <a:t>Store or install </a:t>
            </a:r>
            <a:r>
              <a:rPr lang="en-US" sz="3200" b="1" smtClean="0">
                <a:solidFill>
                  <a:srgbClr val="800000"/>
                </a:solidFill>
              </a:rPr>
              <a:t>large files</a:t>
            </a:r>
            <a:r>
              <a:rPr lang="en-US" sz="3200" b="1" smtClean="0"/>
              <a:t> for </a:t>
            </a:r>
            <a:r>
              <a:rPr lang="en-US" sz="3200" b="1" smtClean="0">
                <a:solidFill>
                  <a:srgbClr val="800000"/>
                </a:solidFill>
              </a:rPr>
              <a:t>recreational</a:t>
            </a:r>
            <a:r>
              <a:rPr lang="en-US" sz="3200" b="1" smtClean="0"/>
              <a:t> (personal) </a:t>
            </a:r>
            <a:r>
              <a:rPr lang="en-US" sz="3200" b="1" smtClean="0">
                <a:solidFill>
                  <a:srgbClr val="800000"/>
                </a:solidFill>
              </a:rPr>
              <a:t>purposes</a:t>
            </a:r>
          </a:p>
        </p:txBody>
      </p:sp>
      <p:grpSp>
        <p:nvGrpSpPr>
          <p:cNvPr id="8196" name="Group 19"/>
          <p:cNvGrpSpPr>
            <a:grpSpLocks/>
          </p:cNvGrpSpPr>
          <p:nvPr/>
        </p:nvGrpSpPr>
        <p:grpSpPr bwMode="auto">
          <a:xfrm>
            <a:off x="6781800" y="3200400"/>
            <a:ext cx="2003425" cy="1414463"/>
            <a:chOff x="4272" y="2016"/>
            <a:chExt cx="1116" cy="891"/>
          </a:xfrm>
        </p:grpSpPr>
        <p:pic>
          <p:nvPicPr>
            <p:cNvPr id="8206" name="Picture 6" descr="MMj03545300000[1]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771980">
              <a:off x="4272" y="2016"/>
              <a:ext cx="816" cy="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7" name="Text Box 9"/>
            <p:cNvSpPr txBox="1">
              <a:spLocks noChangeArrowheads="1"/>
            </p:cNvSpPr>
            <p:nvPr/>
          </p:nvSpPr>
          <p:spPr bwMode="auto">
            <a:xfrm rot="-767202">
              <a:off x="4668" y="2542"/>
              <a:ext cx="72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/>
                <a:t>games</a:t>
              </a:r>
            </a:p>
          </p:txBody>
        </p:sp>
      </p:grpSp>
      <p:grpSp>
        <p:nvGrpSpPr>
          <p:cNvPr id="8197" name="Group 21"/>
          <p:cNvGrpSpPr>
            <a:grpSpLocks/>
          </p:cNvGrpSpPr>
          <p:nvPr/>
        </p:nvGrpSpPr>
        <p:grpSpPr bwMode="auto">
          <a:xfrm>
            <a:off x="7543800" y="4724400"/>
            <a:ext cx="1143000" cy="1371600"/>
            <a:chOff x="4800" y="2832"/>
            <a:chExt cx="720" cy="864"/>
          </a:xfrm>
        </p:grpSpPr>
        <p:pic>
          <p:nvPicPr>
            <p:cNvPr id="8204" name="Picture 11" descr="MMj03545210000[1]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497495">
              <a:off x="4800" y="2832"/>
              <a:ext cx="672" cy="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5" name="Text Box 12"/>
            <p:cNvSpPr txBox="1">
              <a:spLocks noChangeArrowheads="1"/>
            </p:cNvSpPr>
            <p:nvPr/>
          </p:nvSpPr>
          <p:spPr bwMode="auto">
            <a:xfrm rot="-519548">
              <a:off x="4800" y="3408"/>
              <a:ext cx="7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music</a:t>
              </a:r>
            </a:p>
          </p:txBody>
        </p:sp>
      </p:grpSp>
      <p:grpSp>
        <p:nvGrpSpPr>
          <p:cNvPr id="8198" name="Group 18"/>
          <p:cNvGrpSpPr>
            <a:grpSpLocks/>
          </p:cNvGrpSpPr>
          <p:nvPr/>
        </p:nvGrpSpPr>
        <p:grpSpPr bwMode="auto">
          <a:xfrm>
            <a:off x="1752600" y="3962400"/>
            <a:ext cx="2819400" cy="1947863"/>
            <a:chOff x="1104" y="2496"/>
            <a:chExt cx="1344" cy="1227"/>
          </a:xfrm>
        </p:grpSpPr>
        <p:pic>
          <p:nvPicPr>
            <p:cNvPr id="8202" name="Picture 13" descr="MPj02622300000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738901">
              <a:off x="1104" y="2496"/>
              <a:ext cx="1344" cy="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3" name="Text Box 14"/>
            <p:cNvSpPr txBox="1">
              <a:spLocks noChangeArrowheads="1"/>
            </p:cNvSpPr>
            <p:nvPr/>
          </p:nvSpPr>
          <p:spPr bwMode="auto">
            <a:xfrm rot="-743980">
              <a:off x="1455" y="3358"/>
              <a:ext cx="6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/>
                <a:t>photos</a:t>
              </a:r>
            </a:p>
          </p:txBody>
        </p:sp>
      </p:grpSp>
      <p:grpSp>
        <p:nvGrpSpPr>
          <p:cNvPr id="8199" name="Group 22"/>
          <p:cNvGrpSpPr>
            <a:grpSpLocks/>
          </p:cNvGrpSpPr>
          <p:nvPr/>
        </p:nvGrpSpPr>
        <p:grpSpPr bwMode="auto">
          <a:xfrm>
            <a:off x="4648200" y="3957638"/>
            <a:ext cx="2286000" cy="1931987"/>
            <a:chOff x="2784" y="2445"/>
            <a:chExt cx="1160" cy="1217"/>
          </a:xfrm>
        </p:grpSpPr>
        <p:pic>
          <p:nvPicPr>
            <p:cNvPr id="8200" name="Picture 16" descr="MCj0406166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885808">
              <a:off x="2784" y="2784"/>
              <a:ext cx="1160" cy="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1" name="Text Box 17"/>
            <p:cNvSpPr txBox="1">
              <a:spLocks noChangeArrowheads="1"/>
            </p:cNvSpPr>
            <p:nvPr/>
          </p:nvSpPr>
          <p:spPr bwMode="auto">
            <a:xfrm rot="865247">
              <a:off x="3055" y="2445"/>
              <a:ext cx="81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/>
                <a:t>graphics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Policy 311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mtClean="0"/>
              <a:t>YOU CAN </a:t>
            </a:r>
            <a:r>
              <a:rPr lang="en-US" smtClean="0"/>
              <a:t>– use the network resources to:</a:t>
            </a:r>
          </a:p>
          <a:p>
            <a:pPr lvl="2"/>
            <a:r>
              <a:rPr lang="en-US" sz="2800" b="1" smtClean="0"/>
              <a:t>access and store files for </a:t>
            </a:r>
            <a:r>
              <a:rPr lang="en-US" sz="2800" b="1" smtClean="0">
                <a:solidFill>
                  <a:srgbClr val="800000"/>
                </a:solidFill>
              </a:rPr>
              <a:t>educational</a:t>
            </a:r>
            <a:r>
              <a:rPr lang="en-US" sz="2800" b="1" smtClean="0"/>
              <a:t> </a:t>
            </a:r>
            <a:r>
              <a:rPr lang="en-US" sz="2800" b="1" smtClean="0">
                <a:solidFill>
                  <a:srgbClr val="800000"/>
                </a:solidFill>
              </a:rPr>
              <a:t>purposes</a:t>
            </a:r>
            <a:r>
              <a:rPr lang="en-US" sz="2800" b="1" smtClean="0"/>
              <a:t> as instructed by your teacher</a:t>
            </a:r>
            <a:r>
              <a:rPr lang="en-US" b="1" smtClean="0"/>
              <a:t> </a:t>
            </a:r>
          </a:p>
        </p:txBody>
      </p:sp>
      <p:pic>
        <p:nvPicPr>
          <p:cNvPr id="9220" name="Picture 4" descr="MMj03545300000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771980">
            <a:off x="7620000" y="3276600"/>
            <a:ext cx="1295400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 rot="-767202">
            <a:off x="8001000" y="4343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games</a:t>
            </a:r>
          </a:p>
        </p:txBody>
      </p:sp>
      <p:pic>
        <p:nvPicPr>
          <p:cNvPr id="9222" name="Picture 6" descr="MMj03545210000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497495">
            <a:off x="6553200" y="4876800"/>
            <a:ext cx="10668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 rot="-519548">
            <a:off x="6553200" y="57912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music</a:t>
            </a:r>
          </a:p>
        </p:txBody>
      </p:sp>
      <p:pic>
        <p:nvPicPr>
          <p:cNvPr id="9224" name="Picture 8" descr="MPj0262230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738901">
            <a:off x="1676400" y="4343400"/>
            <a:ext cx="2133600" cy="13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Text Box 9"/>
          <p:cNvSpPr txBox="1">
            <a:spLocks noChangeArrowheads="1"/>
          </p:cNvSpPr>
          <p:nvPr/>
        </p:nvSpPr>
        <p:spPr bwMode="auto">
          <a:xfrm rot="-743980">
            <a:off x="2438400" y="56388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photos</a:t>
            </a:r>
          </a:p>
        </p:txBody>
      </p:sp>
      <p:pic>
        <p:nvPicPr>
          <p:cNvPr id="9226" name="Picture 10" descr="MCj0406166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85808">
            <a:off x="4191000" y="4495800"/>
            <a:ext cx="1841500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7" name="Text Box 11"/>
          <p:cNvSpPr txBox="1">
            <a:spLocks noChangeArrowheads="1"/>
          </p:cNvSpPr>
          <p:nvPr/>
        </p:nvSpPr>
        <p:spPr bwMode="auto">
          <a:xfrm rot="865247">
            <a:off x="4648200" y="40386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graphics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Policy 311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mtClean="0"/>
              <a:t>YOU MUST NOT</a:t>
            </a:r>
            <a:r>
              <a:rPr lang="en-US" smtClean="0"/>
              <a:t>:</a:t>
            </a:r>
          </a:p>
          <a:p>
            <a:pPr lvl="2"/>
            <a:r>
              <a:rPr lang="en-US" b="1" smtClean="0"/>
              <a:t>create, access, store, send or print anything that is hate motivated, demeaning, obscene or otherwise objectionable</a:t>
            </a: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 rot="-502223">
            <a:off x="1908175" y="4875213"/>
            <a:ext cx="27035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folHlink"/>
                </a:solidFill>
              </a:rPr>
              <a:t>Cyberbullying</a:t>
            </a:r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 rot="-519548">
            <a:off x="6286500" y="5100638"/>
            <a:ext cx="2819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chemeClr val="folHlink"/>
                </a:solidFill>
              </a:rPr>
              <a:t>Inappropriate use of e-mail</a:t>
            </a:r>
          </a:p>
        </p:txBody>
      </p:sp>
      <p:sp>
        <p:nvSpPr>
          <p:cNvPr id="10246" name="Text Box 9"/>
          <p:cNvSpPr txBox="1">
            <a:spLocks noChangeArrowheads="1"/>
          </p:cNvSpPr>
          <p:nvPr/>
        </p:nvSpPr>
        <p:spPr bwMode="auto">
          <a:xfrm rot="-194686">
            <a:off x="1524000" y="3276600"/>
            <a:ext cx="329882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chemeClr val="folHlink"/>
                </a:solidFill>
              </a:rPr>
              <a:t>Altering photos in unacceptable ways</a:t>
            </a:r>
          </a:p>
        </p:txBody>
      </p:sp>
      <p:sp>
        <p:nvSpPr>
          <p:cNvPr id="10247" name="Text Box 11"/>
          <p:cNvSpPr txBox="1">
            <a:spLocks noChangeArrowheads="1"/>
          </p:cNvSpPr>
          <p:nvPr/>
        </p:nvSpPr>
        <p:spPr bwMode="auto">
          <a:xfrm rot="865247">
            <a:off x="5245100" y="3416300"/>
            <a:ext cx="380682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chemeClr val="folHlink"/>
                </a:solidFill>
              </a:rPr>
              <a:t>Inappropriate screensavers, wallpaper</a:t>
            </a:r>
          </a:p>
        </p:txBody>
      </p:sp>
      <p:pic>
        <p:nvPicPr>
          <p:cNvPr id="10248" name="Picture 12" descr="j01953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886200"/>
            <a:ext cx="14176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Text Box 14"/>
          <p:cNvSpPr txBox="1">
            <a:spLocks noChangeArrowheads="1"/>
          </p:cNvSpPr>
          <p:nvPr/>
        </p:nvSpPr>
        <p:spPr bwMode="auto">
          <a:xfrm>
            <a:off x="1905000" y="5562600"/>
            <a:ext cx="464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chemeClr val="folHlink"/>
                </a:solidFill>
              </a:rPr>
              <a:t>Inappropriate Personal websites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Policy 311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mtClean="0"/>
              <a:t>YOU MUST NOT</a:t>
            </a:r>
            <a:r>
              <a:rPr lang="en-US" smtClean="0"/>
              <a:t>:</a:t>
            </a:r>
          </a:p>
          <a:p>
            <a:pPr lvl="2"/>
            <a:r>
              <a:rPr lang="en-US" b="1" smtClean="0"/>
              <a:t>Obtain access to any system or electronic material to which you are not entitled</a:t>
            </a: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 rot="900161">
            <a:off x="4724400" y="3048000"/>
            <a:ext cx="381635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folHlink"/>
                </a:solidFill>
              </a:rPr>
              <a:t>Only access your own files &amp; those you have been given permission by the teacher to access.</a:t>
            </a:r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 rot="-743980">
            <a:off x="6986588" y="5403850"/>
            <a:ext cx="1752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folHlink"/>
                </a:solidFill>
              </a:rPr>
              <a:t>No hacking</a:t>
            </a:r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 rot="340477">
            <a:off x="2514600" y="5562600"/>
            <a:ext cx="2286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folHlink"/>
                </a:solidFill>
              </a:rPr>
              <a:t>Use your own computer</a:t>
            </a:r>
          </a:p>
        </p:txBody>
      </p:sp>
      <p:pic>
        <p:nvPicPr>
          <p:cNvPr id="11271" name="Picture 11" descr="j02055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4724400"/>
            <a:ext cx="1776413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2" descr="j04026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352800"/>
            <a:ext cx="152241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Policy 311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mtClean="0"/>
              <a:t>YOU MUST NOT</a:t>
            </a:r>
            <a:r>
              <a:rPr lang="en-US" smtClean="0"/>
              <a:t>:</a:t>
            </a:r>
          </a:p>
          <a:p>
            <a:pPr lvl="2"/>
            <a:r>
              <a:rPr lang="en-US" b="1" smtClean="0"/>
              <a:t>Spread computer viruses intentionally</a:t>
            </a:r>
          </a:p>
          <a:p>
            <a:pPr lvl="2"/>
            <a:endParaRPr lang="en-US" b="1" smtClean="0"/>
          </a:p>
          <a:p>
            <a:pPr lvl="2"/>
            <a:endParaRPr lang="en-US" b="1" smtClean="0"/>
          </a:p>
          <a:p>
            <a:pPr lvl="2"/>
            <a:endParaRPr lang="en-US" b="1" smtClean="0"/>
          </a:p>
          <a:p>
            <a:pPr lvl="2"/>
            <a:endParaRPr lang="en-US" b="1" smtClean="0"/>
          </a:p>
          <a:p>
            <a:pPr lvl="2"/>
            <a:endParaRPr lang="en-US" b="1" smtClean="0"/>
          </a:p>
          <a:p>
            <a:pPr lvl="2"/>
            <a:r>
              <a:rPr lang="en-US" b="1" smtClean="0"/>
              <a:t>Transmit unsolicited bulk information (SPAM)</a:t>
            </a:r>
            <a:r>
              <a:rPr lang="en-US" sz="3200" smtClean="0"/>
              <a:t> </a:t>
            </a:r>
          </a:p>
        </p:txBody>
      </p:sp>
      <p:sp>
        <p:nvSpPr>
          <p:cNvPr id="12292" name="Text Box 9"/>
          <p:cNvSpPr txBox="1">
            <a:spLocks noChangeArrowheads="1"/>
          </p:cNvSpPr>
          <p:nvPr/>
        </p:nvSpPr>
        <p:spPr bwMode="auto">
          <a:xfrm rot="-1391286">
            <a:off x="2057400" y="5562600"/>
            <a:ext cx="228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chemeClr val="accent1"/>
                </a:solidFill>
              </a:rPr>
              <a:t>Junk mail</a:t>
            </a:r>
          </a:p>
        </p:txBody>
      </p:sp>
      <p:sp>
        <p:nvSpPr>
          <p:cNvPr id="12293" name="Text Box 10"/>
          <p:cNvSpPr txBox="1">
            <a:spLocks noChangeArrowheads="1"/>
          </p:cNvSpPr>
          <p:nvPr/>
        </p:nvSpPr>
        <p:spPr bwMode="auto">
          <a:xfrm rot="597128">
            <a:off x="5661025" y="5715000"/>
            <a:ext cx="34829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chemeClr val="accent2"/>
                </a:solidFill>
              </a:rPr>
              <a:t>Chain letters</a:t>
            </a:r>
          </a:p>
        </p:txBody>
      </p:sp>
      <p:sp>
        <p:nvSpPr>
          <p:cNvPr id="12294" name="Text Box 11"/>
          <p:cNvSpPr txBox="1">
            <a:spLocks noChangeArrowheads="1"/>
          </p:cNvSpPr>
          <p:nvPr/>
        </p:nvSpPr>
        <p:spPr bwMode="auto">
          <a:xfrm rot="-516491">
            <a:off x="6324600" y="4953000"/>
            <a:ext cx="228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chemeClr val="accent2"/>
                </a:solidFill>
              </a:rPr>
              <a:t>Jokes</a:t>
            </a:r>
          </a:p>
        </p:txBody>
      </p:sp>
      <p:pic>
        <p:nvPicPr>
          <p:cNvPr id="12295" name="Picture 12" descr="j04260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514600"/>
            <a:ext cx="17081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14" descr="j02339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953000"/>
            <a:ext cx="1350963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Policy 311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mtClean="0"/>
              <a:t>YOU MUST NOT</a:t>
            </a:r>
            <a:r>
              <a:rPr lang="en-US" smtClean="0"/>
              <a:t>:</a:t>
            </a:r>
          </a:p>
          <a:p>
            <a:pPr lvl="2"/>
            <a:r>
              <a:rPr lang="en-US" b="1" smtClean="0"/>
              <a:t>Use instant messaging or non-educational chat sites</a:t>
            </a:r>
          </a:p>
          <a:p>
            <a:pPr lvl="2"/>
            <a:endParaRPr lang="en-US" b="1" smtClean="0"/>
          </a:p>
          <a:p>
            <a:pPr lvl="2">
              <a:buFont typeface="Wingdings" pitchFamily="2" charset="2"/>
              <a:buNone/>
            </a:pPr>
            <a:endParaRPr lang="en-US" b="1" smtClean="0"/>
          </a:p>
          <a:p>
            <a:pPr lvl="2">
              <a:buFont typeface="Wingdings" pitchFamily="2" charset="2"/>
              <a:buNone/>
            </a:pPr>
            <a:endParaRPr lang="en-US" b="1" smtClean="0"/>
          </a:p>
          <a:p>
            <a:pPr lvl="2"/>
            <a:r>
              <a:rPr lang="en-US" b="1" smtClean="0"/>
              <a:t>Make changes to computer files that are not yours</a:t>
            </a:r>
          </a:p>
        </p:txBody>
      </p:sp>
      <p:pic>
        <p:nvPicPr>
          <p:cNvPr id="13316" name="Picture 7" descr="j03905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743200"/>
            <a:ext cx="18288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0" descr="MCj040397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4958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ts and bytes design template">
  <a:themeElements>
    <a:clrScheme name="Bits and bytes design template 1">
      <a:dk1>
        <a:srgbClr val="080808"/>
      </a:dk1>
      <a:lt1>
        <a:srgbClr val="7AA6B0"/>
      </a:lt1>
      <a:dk2>
        <a:srgbClr val="000000"/>
      </a:dk2>
      <a:lt2>
        <a:srgbClr val="080808"/>
      </a:lt2>
      <a:accent1>
        <a:srgbClr val="917AA4"/>
      </a:accent1>
      <a:accent2>
        <a:srgbClr val="76669A"/>
      </a:accent2>
      <a:accent3>
        <a:srgbClr val="BED0D4"/>
      </a:accent3>
      <a:accent4>
        <a:srgbClr val="060606"/>
      </a:accent4>
      <a:accent5>
        <a:srgbClr val="C7BECF"/>
      </a:accent5>
      <a:accent6>
        <a:srgbClr val="6A5C8B"/>
      </a:accent6>
      <a:hlink>
        <a:srgbClr val="377B89"/>
      </a:hlink>
      <a:folHlink>
        <a:srgbClr val="1A4E54"/>
      </a:folHlink>
    </a:clrScheme>
    <a:fontScheme name="Bits and bytes design 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its and bytes design template 1">
        <a:dk1>
          <a:srgbClr val="080808"/>
        </a:dk1>
        <a:lt1>
          <a:srgbClr val="7AA6B0"/>
        </a:lt1>
        <a:dk2>
          <a:srgbClr val="000000"/>
        </a:dk2>
        <a:lt2>
          <a:srgbClr val="080808"/>
        </a:lt2>
        <a:accent1>
          <a:srgbClr val="917AA4"/>
        </a:accent1>
        <a:accent2>
          <a:srgbClr val="76669A"/>
        </a:accent2>
        <a:accent3>
          <a:srgbClr val="BED0D4"/>
        </a:accent3>
        <a:accent4>
          <a:srgbClr val="060606"/>
        </a:accent4>
        <a:accent5>
          <a:srgbClr val="C7BECF"/>
        </a:accent5>
        <a:accent6>
          <a:srgbClr val="6A5C8B"/>
        </a:accent6>
        <a:hlink>
          <a:srgbClr val="377B89"/>
        </a:hlink>
        <a:folHlink>
          <a:srgbClr val="1A4E5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37E6DE0833F0488D9A043A041780F7" ma:contentTypeVersion="1" ma:contentTypeDescription="Create a new document." ma:contentTypeScope="" ma:versionID="1b9e8023065164aeea1ba88a51e88abc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LongProperties xmlns="http://schemas.microsoft.com/office/2006/metadata/longProperties"/>
</file>

<file path=customXml/item4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F0C0114-0639-4DFB-A5F5-74A78444825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573B4B-16D2-445B-B1A5-653CDDFD6A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97A64C51-806B-40F9-982C-8E2CC5980808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1323F27E-3124-473A-BD84-3210BB95A274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Teamwork</Template>
  <TotalTime>571</TotalTime>
  <Words>941</Words>
  <Application>Microsoft Office PowerPoint</Application>
  <PresentationFormat>On-screen Show (4:3)</PresentationFormat>
  <Paragraphs>142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Times New Roman</vt:lpstr>
      <vt:lpstr>Arial</vt:lpstr>
      <vt:lpstr>Tahoma</vt:lpstr>
      <vt:lpstr>Wingdings</vt:lpstr>
      <vt:lpstr>Calibri</vt:lpstr>
      <vt:lpstr>Bits and bytes design template</vt:lpstr>
      <vt:lpstr>Capsules</vt:lpstr>
      <vt:lpstr>NB Department of Education Policy 311</vt:lpstr>
      <vt:lpstr>Policy 311 Applies To…</vt:lpstr>
      <vt:lpstr>The Policy Applies…</vt:lpstr>
      <vt:lpstr>Policy 311</vt:lpstr>
      <vt:lpstr>Policy 311</vt:lpstr>
      <vt:lpstr>Policy 311</vt:lpstr>
      <vt:lpstr>Policy 311</vt:lpstr>
      <vt:lpstr>Policy 311</vt:lpstr>
      <vt:lpstr>Policy 311</vt:lpstr>
      <vt:lpstr>Policy 311</vt:lpstr>
      <vt:lpstr>Policy 311</vt:lpstr>
      <vt:lpstr>Policy 311</vt:lpstr>
      <vt:lpstr>Failure to comply?</vt:lpstr>
      <vt:lpstr>Any Questions?</vt:lpstr>
      <vt:lpstr>Let’s take a closer look at copyright information…</vt:lpstr>
      <vt:lpstr>What is Copyright?</vt:lpstr>
      <vt:lpstr>Why and When Does it Exist?</vt:lpstr>
      <vt:lpstr>Material NOT Protected (meaning you CAN copy)</vt:lpstr>
      <vt:lpstr>Misconception 1:</vt:lpstr>
      <vt:lpstr>Misconception 2:</vt:lpstr>
      <vt:lpstr>Misconception 3:</vt:lpstr>
      <vt:lpstr>Misconception 4:</vt:lpstr>
      <vt:lpstr>Misconception 5:</vt:lpstr>
      <vt:lpstr>NO, YOU CAN’T! (for educational purposes)</vt:lpstr>
      <vt:lpstr>YES, YOU CAN!  (for educational purposes)</vt:lpstr>
      <vt:lpstr>YES, YOU CAN!  (for educational purposes)</vt:lpstr>
      <vt:lpstr>References</vt:lpstr>
      <vt:lpstr>References</vt:lpstr>
      <vt:lpstr>References</vt:lpstr>
    </vt:vector>
  </TitlesOfParts>
  <Company>nbdoe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Notebook Computer Initiative</dc:title>
  <dc:creator>nbdoe</dc:creator>
  <cp:lastModifiedBy>DT16</cp:lastModifiedBy>
  <cp:revision>43</cp:revision>
  <dcterms:created xsi:type="dcterms:W3CDTF">2006-09-28T13:40:36Z</dcterms:created>
  <dcterms:modified xsi:type="dcterms:W3CDTF">2012-04-09T15:12:46Z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TC011408341033</vt:lpwstr>
  </property>
  <property fmtid="{D5CDD505-2E9C-101B-9397-08002B2CF9AE}" pid="3" name="Subject">
    <vt:lpwstr/>
  </property>
  <property fmtid="{D5CDD505-2E9C-101B-9397-08002B2CF9AE}" pid="4" name="Keywords">
    <vt:lpwstr/>
  </property>
  <property fmtid="{D5CDD505-2E9C-101B-9397-08002B2CF9AE}" pid="5" name="_Author">
    <vt:lpwstr>nbdoe</vt:lpwstr>
  </property>
  <property fmtid="{D5CDD505-2E9C-101B-9397-08002B2CF9AE}" pid="6" name="_Category">
    <vt:lpwstr/>
  </property>
  <property fmtid="{D5CDD505-2E9C-101B-9397-08002B2CF9AE}" pid="7" name="Slides">
    <vt:lpwstr>29</vt:lpwstr>
  </property>
  <property fmtid="{D5CDD505-2E9C-101B-9397-08002B2CF9AE}" pid="8" name="Categories">
    <vt:lpwstr/>
  </property>
  <property fmtid="{D5CDD505-2E9C-101B-9397-08002B2CF9AE}" pid="9" name="Approval Level">
    <vt:lpwstr/>
  </property>
  <property fmtid="{D5CDD505-2E9C-101B-9397-08002B2CF9AE}" pid="10" name="_Comments">
    <vt:lpwstr/>
  </property>
  <property fmtid="{D5CDD505-2E9C-101B-9397-08002B2CF9AE}" pid="11" name="Assigned To">
    <vt:lpwstr/>
  </property>
</Properties>
</file>