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81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91" r:id="rId26"/>
    <p:sldId id="284" r:id="rId27"/>
    <p:sldId id="285" r:id="rId28"/>
    <p:sldId id="286" r:id="rId29"/>
    <p:sldId id="287" r:id="rId30"/>
    <p:sldId id="282" r:id="rId31"/>
    <p:sldId id="283" r:id="rId32"/>
    <p:sldId id="288" r:id="rId33"/>
    <p:sldId id="289" r:id="rId34"/>
    <p:sldId id="290" r:id="rId35"/>
    <p:sldId id="293" r:id="rId36"/>
    <p:sldId id="294" r:id="rId37"/>
    <p:sldId id="292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128" autoAdjust="0"/>
  </p:normalViewPr>
  <p:slideViewPr>
    <p:cSldViewPr>
      <p:cViewPr>
        <p:scale>
          <a:sx n="75" d="100"/>
          <a:sy n="75" d="100"/>
        </p:scale>
        <p:origin x="-3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140D1-8DEE-441C-93E2-DC70F038BFB5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74732-A5FE-42A9-A7AA-8C42C20ED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4E7684-37BC-4A02-A9B3-5AF95CB5F265}" type="datetimeFigureOut">
              <a:rPr lang="en-US"/>
              <a:pPr>
                <a:defRPr/>
              </a:pPr>
              <a:t>9/23/2011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89D9415-93B2-405C-9CE6-E497B02A9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0E0F89-1742-4172-BEDF-18F3C99D8E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973E5-95FD-490E-93E4-55A33AA1E051}" type="datetimeFigureOut">
              <a:rPr lang="en-US"/>
              <a:pPr>
                <a:defRPr/>
              </a:pPr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5FDC2-2C30-4125-BBD4-D96E5CE2B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10B2F-CD46-4074-AD03-F02D7D721D18}" type="datetimeFigureOut">
              <a:rPr lang="en-US"/>
              <a:pPr>
                <a:defRPr/>
              </a:pPr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CFBB4-28E6-4E42-AEEA-70233B6A4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2993F-606D-4ECB-B981-E8901A4AB937}" type="datetimeFigureOut">
              <a:rPr lang="en-US"/>
              <a:pPr>
                <a:defRPr/>
              </a:pPr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E3D39-BAEB-4BD1-AB9D-AE1309C8D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214AC-6410-4370-8DB2-A8B09E160A69}" type="datetimeFigureOut">
              <a:rPr lang="en-US"/>
              <a:pPr>
                <a:defRPr/>
              </a:pPr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EAC1F-7CDB-4796-A6F3-1D18EBEE6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80C84-46FA-46D0-9E62-F1077D56C495}" type="datetimeFigureOut">
              <a:rPr lang="en-US"/>
              <a:pPr>
                <a:defRPr/>
              </a:pPr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728FA-3F2E-4285-9AEE-46ECE64C6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9368D-908B-472B-A26A-BD2EA26BB3AA}" type="datetimeFigureOut">
              <a:rPr lang="en-US"/>
              <a:pPr>
                <a:defRPr/>
              </a:pPr>
              <a:t>9/23/2011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D779D-D3CA-4121-A556-821EE365B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C8AA2-8675-4462-AFC4-5DE2F34AA1DE}" type="datetimeFigureOut">
              <a:rPr lang="en-US"/>
              <a:pPr>
                <a:defRPr/>
              </a:pPr>
              <a:t>9/23/2011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68CBC-495D-41C4-A29A-51119D14A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DDF24-1580-49CE-BB9E-15B9B5FA5B00}" type="datetimeFigureOut">
              <a:rPr lang="en-US"/>
              <a:pPr>
                <a:defRPr/>
              </a:pPr>
              <a:t>9/23/2011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E344C-86F8-4CDB-AE9C-899BFC66C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B0397-D7C1-4805-A1ED-11FCE282A1BE}" type="datetimeFigureOut">
              <a:rPr lang="en-US"/>
              <a:pPr>
                <a:defRPr/>
              </a:pPr>
              <a:t>9/23/2011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2F159-CB58-45A4-A973-B65C27FD2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2DAE8-EC2F-4451-BB64-0BA764575CFE}" type="datetimeFigureOut">
              <a:rPr lang="en-US"/>
              <a:pPr>
                <a:defRPr/>
              </a:pPr>
              <a:t>9/23/2011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0656-FBBB-4E24-B716-4664F35F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1C4A4-BC62-4AAF-9060-2E7F34A17627}" type="datetimeFigureOut">
              <a:rPr lang="en-US"/>
              <a:pPr>
                <a:defRPr/>
              </a:pPr>
              <a:t>9/23/2011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C5A9B-0E54-45C7-AECF-A0E288803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A35DD3-90ED-4EA5-91AB-0D8D3A6CE677}" type="datetimeFigureOut">
              <a:rPr lang="en-US"/>
              <a:pPr>
                <a:defRPr/>
              </a:pPr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37F444-2F7C-449B-AFCE-91236E58C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newsflash/>
    <p:sndAc>
      <p:stSnd>
        <p:snd r:embed="rId13" name="wind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Poetry Unit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Anglo Saxon Era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(to 1066)</a:t>
            </a:r>
          </a:p>
          <a:p>
            <a:endParaRPr lang="en-US" dirty="0"/>
          </a:p>
        </p:txBody>
      </p:sp>
      <p:pic>
        <p:nvPicPr>
          <p:cNvPr id="4" name="Picture 8" descr="Eng-hist-2-Celts-Bri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914400"/>
            <a:ext cx="36195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King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war leader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Expected to provide opportunities for plunder and glory for his followers.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king who did not provide land, slaves, or plunder might be overthrown/killed.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Each king had his company of warriors, chosen partly from noble birth and partly for their military valor and skills.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Thanes and Churls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Were freemen.  Thanes were the upper class and owned more land than the churls.</a:t>
            </a:r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Warriors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There were always other tribes that wanted to pillage  another village.  Warriors were needed to protect themselves, their belongings, and their tribe.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Warriors were paid by the king (with gifts of jewels, armor and/or the king’s protection.)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Gifts from the king were signs of honor.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Sometimes the king gave gifts or boons so his warriors would remain loyal.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Farmers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Farmers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wheat, oats, rye, barley, peas, beans, honey, pigs, cattle, goats, sheep.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They used horses and oxen for labor and transportation.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They would be called in to fight if another tribe came to pillage their village.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Women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Had some independence.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Were entitled to wergild (price of a man) based on social status.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Could defend themselves on oath against false accusations or claims.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Could inherit parents’ wealth.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Age of majority was 10-12.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Slaves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Were the lowest of the social ladder—obviously!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Could be men or women.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Were sometimes sacrificed and buried with their masters to keep them company in the “afterlife,” or to serve as a boon to the pagan gods.</a:t>
            </a:r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There were 4 ways of becoming a slave:</a:t>
            </a:r>
          </a:p>
          <a:p>
            <a:pPr lvl="2"/>
            <a:r>
              <a:rPr lang="en-US" smtClean="0"/>
              <a:t>Born into slavery</a:t>
            </a:r>
          </a:p>
          <a:p>
            <a:pPr lvl="2"/>
            <a:r>
              <a:rPr lang="en-US" smtClean="0"/>
              <a:t>Prisoner of war</a:t>
            </a:r>
          </a:p>
          <a:p>
            <a:pPr lvl="2"/>
            <a:r>
              <a:rPr lang="en-US" smtClean="0"/>
              <a:t>Unable to pay a fine</a:t>
            </a:r>
          </a:p>
          <a:p>
            <a:pPr lvl="2"/>
            <a:r>
              <a:rPr lang="en-US" smtClean="0"/>
              <a:t>A family member could sell a child into slavery during a time of famine to ensure the child’s survival</a:t>
            </a:r>
          </a:p>
          <a:p>
            <a:endParaRPr lang="en-US" smtClean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charset="0"/>
              <a:buNone/>
            </a:pPr>
            <a:r>
              <a:rPr lang="en-US" smtClean="0"/>
              <a:t>Slavery was not necessarily a lifetime sentence. Freedom could be gained by:</a:t>
            </a:r>
          </a:p>
          <a:p>
            <a:pPr lvl="1"/>
            <a:r>
              <a:rPr lang="en-US" smtClean="0"/>
              <a:t>A relative ransoming the slave.</a:t>
            </a:r>
          </a:p>
          <a:p>
            <a:pPr lvl="1"/>
            <a:r>
              <a:rPr lang="en-US" smtClean="0"/>
              <a:t>Being granted freedom in an owner’s will.</a:t>
            </a:r>
          </a:p>
          <a:p>
            <a:pPr lvl="1"/>
            <a:r>
              <a:rPr lang="en-US" smtClean="0"/>
              <a:t>Being granted freedom when the value of the slave’s  labor reached the value of their original debt.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Law and Order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Women had </a:t>
            </a:r>
            <a:r>
              <a:rPr lang="en-US" i="1" dirty="0" smtClean="0"/>
              <a:t>some</a:t>
            </a:r>
            <a:r>
              <a:rPr lang="en-US" dirty="0" smtClean="0"/>
              <a:t> rights.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accent2"/>
                </a:solidFill>
              </a:rPr>
              <a:t>Wergild </a:t>
            </a:r>
            <a:r>
              <a:rPr lang="en-US" dirty="0" smtClean="0"/>
              <a:t>literally meant “the price of a man” and was based on social status.  If you killed someone, you had to pay a fine.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accent2"/>
                </a:solidFill>
              </a:rPr>
              <a:t>Blood feuds </a:t>
            </a:r>
            <a:r>
              <a:rPr lang="en-US" dirty="0" smtClean="0"/>
              <a:t>was another way of instilling order (paying the penalty with someone’s life.)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church later introduced fines and a preference for mutilation over death (so the sinner could repent!)</a:t>
            </a:r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did the Anglo Saxons Value?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Courage (physical)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Warlike; they lived in a dangerous world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Lots of bloodshed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Took “law” into their own hands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Difficult climate-had to fight for everything they got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Origins of our English Language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Where does our language come from?</a:t>
            </a:r>
          </a:p>
          <a:p>
            <a:r>
              <a:rPr lang="en-US" smtClean="0"/>
              <a:t>What influenced our language?</a:t>
            </a:r>
          </a:p>
          <a:p>
            <a:r>
              <a:rPr lang="en-US" smtClean="0"/>
              <a:t>What is the first written work that has survived from the Anglo Saxon era?</a:t>
            </a:r>
          </a:p>
          <a:p>
            <a:r>
              <a:rPr lang="en-US" smtClean="0"/>
              <a:t>What does Anglo Saxon mean?</a:t>
            </a:r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Endurance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ability to fight on, regardless of what has happened to you.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“A good warrior is courageous and able to withstand to the end of battle.”- anon</a:t>
            </a: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Heroes &amp; Heroism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Having a hero gave the AS a sense of safety &amp; continuity of life, tribe and heritage.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Heroes helped to sustain the tribe (food/safety/wealth)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Tradition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Sense of family/fellowship in religion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Social structure and ORDER (as a form of safety.)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King gives safety to his followers.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Followers are loyal to the king.</a:t>
            </a:r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Riches and Portable Wealth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Pillaged and purged other villages and kept wealthy objects to show for their brave deeds.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Received gifts from the king as a sign of honor/loyalty.</a:t>
            </a: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Fate…and then God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At first they believed in pagan gods and believed their fates were in the hands of these gods (</a:t>
            </a:r>
            <a:r>
              <a:rPr lang="en-US" dirty="0" smtClean="0">
                <a:solidFill>
                  <a:schemeClr val="accent2"/>
                </a:solidFill>
              </a:rPr>
              <a:t>fatalism</a:t>
            </a:r>
            <a:r>
              <a:rPr lang="en-US" dirty="0" smtClean="0"/>
              <a:t>.)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After they were Christianized by the Romans, they believed in God.</a:t>
            </a:r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Pattern and Word Flow in Their Poetry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 oral tradition that would let their names live 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kennings, alliteration, rhythm</a:t>
            </a: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Literature During the Anglo Saxon Era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Oral tradition prevailed until well after the Romans came.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Monks were the first educated men.  They mostly wrote in Latin, but by as early as 700 AD, some monks were writing in the language of the people.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earliest part of the period, writing was generally pagan in flavor, although Christian elements were added to these texts later.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poetry that was written at the end of the period was entirely Christian in origin.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One of the most important poems which survived from this period is </a:t>
            </a:r>
            <a:r>
              <a:rPr lang="en-US" i="1" dirty="0" smtClean="0"/>
              <a:t>Beowulf.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Poetry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poetry written during the period did not generally rhyme, but used </a:t>
            </a:r>
            <a:r>
              <a:rPr lang="en-US" dirty="0" smtClean="0">
                <a:solidFill>
                  <a:schemeClr val="accent2"/>
                </a:solidFill>
              </a:rPr>
              <a:t>alliteration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and a metrical structure consisting of equal numbers of accented syllables and a varying number of unaccented syllables in each line.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line of poetry fell into two </a:t>
            </a:r>
            <a:r>
              <a:rPr lang="en-US" dirty="0" err="1" smtClean="0">
                <a:solidFill>
                  <a:schemeClr val="accent2"/>
                </a:solidFill>
              </a:rPr>
              <a:t>hemistichs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/>
              <a:t>each having two accented syllables.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caesura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</a:t>
            </a:r>
            <a:r>
              <a:rPr lang="en-US" dirty="0" smtClean="0"/>
              <a:t> or pause, separated each hemistich.  This was the place where the minstrel reciting the poem strummed a harp, or paused to remember the next line.</a:t>
            </a: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Then girded with thanes		a fine company,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Then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GIRD</a:t>
            </a:r>
            <a:r>
              <a:rPr lang="en-US" sz="2800" dirty="0" err="1" smtClean="0"/>
              <a:t>ed</a:t>
            </a:r>
            <a:r>
              <a:rPr lang="en-US" sz="2800" dirty="0" smtClean="0"/>
              <a:t> with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THANES</a:t>
            </a:r>
            <a:r>
              <a:rPr lang="en-US" sz="2800" dirty="0" smtClean="0"/>
              <a:t>          a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FINE</a:t>
            </a:r>
            <a:r>
              <a:rPr lang="en-US" sz="2800" dirty="0" smtClean="0"/>
              <a:t> </a:t>
            </a:r>
            <a:r>
              <a:rPr lang="en-US" sz="2800" dirty="0" err="1" smtClean="0"/>
              <a:t>com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PAN</a:t>
            </a:r>
            <a:r>
              <a:rPr lang="en-US" sz="2800" dirty="0" err="1" smtClean="0"/>
              <a:t>y</a:t>
            </a:r>
            <a:r>
              <a:rPr lang="en-US" sz="2800" dirty="0" smtClean="0"/>
              <a:t>,</a:t>
            </a:r>
            <a:endParaRPr lang="en-US" sz="2800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Poets also relied on </a:t>
            </a:r>
            <a:r>
              <a:rPr lang="en-US" dirty="0" smtClean="0">
                <a:solidFill>
                  <a:schemeClr val="accent2"/>
                </a:solidFill>
              </a:rPr>
              <a:t>kennings</a:t>
            </a:r>
            <a:r>
              <a:rPr lang="en-US" dirty="0" smtClean="0"/>
              <a:t>-elaborate and unusual comparisons that substituted for simpler nouns.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/>
              <a:t>Simple noun	        Kenning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King			ring-lord, treasure-giver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God			world-shaper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Fighter		sword-wielder, shield-breaker</a:t>
            </a: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Words You’re Going to Need to Know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Stoicism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Caesura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Kennings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Alliteration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Wergild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Pagan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Hyperbole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Fatalism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Minstrel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Epic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Theme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Motif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Archetype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Foil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Anecdote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Didactic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80px-Beowulf_firstpag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1131325"/>
            <a:ext cx="6248400" cy="5269475"/>
          </a:xfrm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Beowulf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Beowulf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Believed to be written in the 900s.</a:t>
            </a:r>
          </a:p>
          <a:p>
            <a:r>
              <a:rPr lang="en-US" smtClean="0"/>
              <a:t>West Saxon dialect</a:t>
            </a:r>
          </a:p>
          <a:p>
            <a:r>
              <a:rPr lang="en-US" smtClean="0"/>
              <a:t>5” x 8” parchment paper</a:t>
            </a:r>
          </a:p>
          <a:p>
            <a:r>
              <a:rPr lang="en-US" smtClean="0"/>
              <a:t>Bound together with 4 other works in which monsters were a common theme</a:t>
            </a:r>
          </a:p>
          <a:p>
            <a:r>
              <a:rPr lang="en-US" smtClean="0"/>
              <a:t>Now rests in the British Library in London</a:t>
            </a:r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Epic </a:t>
            </a:r>
            <a:r>
              <a:rPr lang="en-US" dirty="0" smtClean="0"/>
              <a:t>(a long narrative poem presenting heroic characters who take part in a series of adventures, usually over an extended period of time.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Created as an oral poem-passed down through generations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Would have been performed at mead halls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Beowulf’s character seems to be fictional, but some events do come from history.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Christian elements were added on after it was recorded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Uses </a:t>
            </a:r>
            <a:r>
              <a:rPr lang="en-US" dirty="0" smtClean="0">
                <a:solidFill>
                  <a:schemeClr val="accent2"/>
                </a:solidFill>
              </a:rPr>
              <a:t>caesuras, kennings, alliteration, hyperbole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Includes </a:t>
            </a:r>
            <a:r>
              <a:rPr lang="en-US" dirty="0" smtClean="0">
                <a:solidFill>
                  <a:schemeClr val="accent2"/>
                </a:solidFill>
              </a:rPr>
              <a:t>anecdotes </a:t>
            </a:r>
            <a:r>
              <a:rPr lang="en-US" dirty="0" smtClean="0"/>
              <a:t>(short accounts of interesting or entertaining incidents.)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Much of the play is </a:t>
            </a:r>
            <a:r>
              <a:rPr lang="en-US" dirty="0" smtClean="0">
                <a:solidFill>
                  <a:schemeClr val="accent2"/>
                </a:solidFill>
              </a:rPr>
              <a:t>didactic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/>
              <a:t>(intended to teach a moral 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Plot…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Beowulf travels across the sea to help a kinsman, King </a:t>
            </a:r>
            <a:r>
              <a:rPr lang="en-US" dirty="0" err="1" smtClean="0"/>
              <a:t>Hrothgar</a:t>
            </a:r>
            <a:r>
              <a:rPr lang="en-US" dirty="0" smtClean="0"/>
              <a:t>, who has been losing warriors for 12 long years to a monster named </a:t>
            </a:r>
            <a:r>
              <a:rPr lang="en-US" dirty="0" err="1" smtClean="0"/>
              <a:t>Grendel</a:t>
            </a:r>
            <a:r>
              <a:rPr lang="en-US" dirty="0" smtClean="0"/>
              <a:t> . (</a:t>
            </a:r>
            <a:r>
              <a:rPr lang="en-US" dirty="0" err="1" smtClean="0"/>
              <a:t>Grendel</a:t>
            </a:r>
            <a:r>
              <a:rPr lang="en-US" dirty="0" smtClean="0"/>
              <a:t> needs to be a beast of mythic proportions to make the struggle greater.)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Most of the action takes place in the mead hall which </a:t>
            </a:r>
            <a:r>
              <a:rPr lang="en-US" dirty="0" err="1" smtClean="0"/>
              <a:t>Hrothgar</a:t>
            </a:r>
            <a:r>
              <a:rPr lang="en-US" dirty="0" smtClean="0"/>
              <a:t> had constructed for merriment and protection.</a:t>
            </a: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Characters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 err="1" smtClean="0">
                <a:solidFill>
                  <a:schemeClr val="accent2"/>
                </a:solidFill>
              </a:rPr>
              <a:t>Scyld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</a:rPr>
              <a:t>Scefing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/>
              <a:t>- Founder of </a:t>
            </a:r>
            <a:r>
              <a:rPr lang="en-US" sz="2400" b="1" dirty="0" err="1" smtClean="0"/>
              <a:t>Hrothgar's</a:t>
            </a:r>
            <a:r>
              <a:rPr lang="en-US" sz="2400" b="1" dirty="0" smtClean="0"/>
              <a:t> mighty Danish royal house. </a:t>
            </a:r>
          </a:p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Beowulf the Dane </a:t>
            </a:r>
            <a:r>
              <a:rPr lang="en-US" sz="2400" b="1" dirty="0" smtClean="0"/>
              <a:t>- Not the hero of the poem. A Danish king, son of </a:t>
            </a:r>
            <a:r>
              <a:rPr lang="en-US" sz="2400" b="1" dirty="0" err="1" smtClean="0"/>
              <a:t>Scyld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Scefing</a:t>
            </a:r>
            <a:r>
              <a:rPr lang="en-US" sz="2400" b="1" dirty="0" smtClean="0"/>
              <a:t>; this Beowulf is sometimes called "</a:t>
            </a:r>
            <a:r>
              <a:rPr lang="en-US" sz="2400" b="1" dirty="0" err="1" smtClean="0"/>
              <a:t>Beow</a:t>
            </a:r>
            <a:r>
              <a:rPr lang="en-US" sz="2400" b="1" dirty="0" smtClean="0"/>
              <a:t>".</a:t>
            </a:r>
          </a:p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</a:rPr>
              <a:t>Healfdene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/>
              <a:t>- Danish king; son of </a:t>
            </a:r>
            <a:r>
              <a:rPr lang="en-US" sz="2400" b="1" dirty="0" err="1" smtClean="0"/>
              <a:t>Beow</a:t>
            </a:r>
            <a:r>
              <a:rPr lang="en-US" sz="2400" b="1" dirty="0" smtClean="0"/>
              <a:t> the Dane; father of </a:t>
            </a:r>
            <a:r>
              <a:rPr lang="en-US" sz="2400" b="1" dirty="0" err="1" smtClean="0"/>
              <a:t>Hrothgar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Heoroga</a:t>
            </a:r>
            <a:r>
              <a:rPr lang="en-US" sz="2400" b="1" dirty="0" smtClean="0"/>
              <a:t>, and </a:t>
            </a:r>
            <a:r>
              <a:rPr lang="en-US" sz="2400" b="1" dirty="0" err="1" smtClean="0"/>
              <a:t>Halga</a:t>
            </a:r>
            <a:r>
              <a:rPr lang="en-US" sz="2400" b="1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</a:rPr>
              <a:t>Hrothgar</a:t>
            </a:r>
            <a:r>
              <a:rPr lang="en-US" sz="2400" b="1" dirty="0" smtClean="0">
                <a:solidFill>
                  <a:schemeClr val="accent2"/>
                </a:solidFill>
              </a:rPr>
              <a:t>-</a:t>
            </a:r>
            <a:r>
              <a:rPr lang="en-US" sz="2400" b="1" dirty="0" smtClean="0"/>
              <a:t>Danish king who needs Beowulf’s help with </a:t>
            </a:r>
            <a:r>
              <a:rPr lang="en-US" sz="2400" b="1" dirty="0" err="1" smtClean="0"/>
              <a:t>Grendel</a:t>
            </a:r>
            <a:r>
              <a:rPr lang="en-US" sz="2400" b="1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400" b="1" dirty="0" err="1" smtClean="0">
                <a:solidFill>
                  <a:schemeClr val="accent2"/>
                </a:solidFill>
              </a:rPr>
              <a:t>Unferth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smtClean="0"/>
              <a:t>- Son of </a:t>
            </a:r>
            <a:r>
              <a:rPr lang="en-US" sz="2400" b="1" dirty="0" err="1" smtClean="0"/>
              <a:t>Ecglaf</a:t>
            </a:r>
            <a:r>
              <a:rPr lang="en-US" sz="2400" b="1" dirty="0" smtClean="0"/>
              <a:t>; slew his brother; taunts Beowulf early in the poem</a:t>
            </a:r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 err="1" smtClean="0">
                <a:solidFill>
                  <a:schemeClr val="accent2"/>
                </a:solidFill>
              </a:rPr>
              <a:t>Wealhtheow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/>
              <a:t>- </a:t>
            </a:r>
            <a:r>
              <a:rPr lang="en-US" sz="2800" b="1" dirty="0" err="1" smtClean="0"/>
              <a:t>Hrothgar's</a:t>
            </a:r>
            <a:r>
              <a:rPr lang="en-US" sz="2800" b="1" dirty="0" smtClean="0"/>
              <a:t> queen; mother of </a:t>
            </a:r>
            <a:r>
              <a:rPr lang="en-US" sz="2800" b="1" dirty="0" err="1" smtClean="0"/>
              <a:t>Hrethric</a:t>
            </a:r>
            <a:r>
              <a:rPr lang="en-US" sz="2800" b="1" dirty="0" smtClean="0"/>
              <a:t> and </a:t>
            </a:r>
            <a:r>
              <a:rPr lang="en-US" sz="2800" b="1" dirty="0" err="1" smtClean="0"/>
              <a:t>Hrothmund</a:t>
            </a:r>
            <a:r>
              <a:rPr lang="en-US" sz="2800" b="1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en-US" sz="2800" b="1" dirty="0" err="1" smtClean="0">
                <a:solidFill>
                  <a:schemeClr val="accent2"/>
                </a:solidFill>
              </a:rPr>
              <a:t>Ecgtheow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/>
              <a:t>- Beowulf's father; married to King </a:t>
            </a:r>
            <a:r>
              <a:rPr lang="en-US" sz="2800" b="1" dirty="0" err="1" smtClean="0"/>
              <a:t>Hrethel's</a:t>
            </a:r>
            <a:r>
              <a:rPr lang="en-US" sz="2800" b="1" dirty="0" smtClean="0"/>
              <a:t> only daughter; slays a man and escapes to Denmark. </a:t>
            </a:r>
            <a:r>
              <a:rPr lang="en-US" sz="2800" b="1" dirty="0" err="1" smtClean="0"/>
              <a:t>Hrothgar</a:t>
            </a:r>
            <a:r>
              <a:rPr lang="en-US" sz="2800" b="1" dirty="0" smtClean="0"/>
              <a:t> pays his wergild. </a:t>
            </a:r>
          </a:p>
          <a:p>
            <a:pPr>
              <a:lnSpc>
                <a:spcPct val="80000"/>
              </a:lnSpc>
            </a:pPr>
            <a:r>
              <a:rPr lang="en-US" sz="2800" b="1" dirty="0" err="1" smtClean="0">
                <a:solidFill>
                  <a:schemeClr val="accent2"/>
                </a:solidFill>
              </a:rPr>
              <a:t>Hygelac</a:t>
            </a:r>
            <a:r>
              <a:rPr lang="en-US" sz="2800" b="1" dirty="0" smtClean="0"/>
              <a:t> - </a:t>
            </a:r>
            <a:r>
              <a:rPr lang="en-US" sz="2800" b="1" dirty="0" err="1" smtClean="0"/>
              <a:t>Geatish</a:t>
            </a:r>
            <a:r>
              <a:rPr lang="en-US" sz="2800" b="1" dirty="0" smtClean="0"/>
              <a:t> king and uncle to Beowulf. </a:t>
            </a:r>
            <a:r>
              <a:rPr lang="en-US" sz="2800" b="1" dirty="0" err="1" smtClean="0"/>
              <a:t>Hygelac</a:t>
            </a:r>
            <a:r>
              <a:rPr lang="en-US" sz="2800" b="1" dirty="0" smtClean="0"/>
              <a:t> is an historical character verified by external evidence. </a:t>
            </a:r>
          </a:p>
          <a:p>
            <a:pPr>
              <a:lnSpc>
                <a:spcPct val="80000"/>
              </a:lnSpc>
            </a:pPr>
            <a:r>
              <a:rPr lang="en-US" sz="2800" b="1" dirty="0" err="1" smtClean="0">
                <a:solidFill>
                  <a:schemeClr val="accent2"/>
                </a:solidFill>
              </a:rPr>
              <a:t>Geats</a:t>
            </a:r>
            <a:r>
              <a:rPr lang="en-US" sz="2800" b="1" dirty="0" smtClean="0"/>
              <a:t> – tribe that lived in southern Sweden; Beowulf belongs to this tribe. </a:t>
            </a:r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Let’s read an excerpt from </a:t>
            </a:r>
            <a:r>
              <a:rPr lang="en-US" sz="2000" i="1" dirty="0" smtClean="0"/>
              <a:t>Beowulf </a:t>
            </a:r>
            <a:r>
              <a:rPr lang="en-US" sz="2000" dirty="0" smtClean="0"/>
              <a:t>and apply what we’ve learned about the Anglo Saxons to the text.</a:t>
            </a:r>
          </a:p>
          <a:p>
            <a:r>
              <a:rPr lang="en-US" sz="2000" dirty="0" smtClean="0"/>
              <a:t>1.  Find a partner.  In pairs, try to decipher what is happening from lines 1 to 58.  Paraphrase (in your own words) these lines.</a:t>
            </a:r>
          </a:p>
          <a:p>
            <a:pPr lvl="1"/>
            <a:r>
              <a:rPr lang="en-US" sz="2000" dirty="0" smtClean="0"/>
              <a:t>Hint: It may be easier to break it into the patriarchal lineage of 4 kings:</a:t>
            </a:r>
          </a:p>
          <a:p>
            <a:pPr lvl="2"/>
            <a:r>
              <a:rPr lang="en-US" sz="2000" dirty="0" err="1" smtClean="0"/>
              <a:t>Scyld</a:t>
            </a:r>
            <a:endParaRPr lang="en-US" sz="2000" dirty="0" smtClean="0"/>
          </a:p>
          <a:p>
            <a:pPr lvl="2"/>
            <a:r>
              <a:rPr lang="en-US" sz="2000" dirty="0" err="1" smtClean="0"/>
              <a:t>Beow</a:t>
            </a:r>
            <a:endParaRPr lang="en-US" sz="2000" dirty="0" smtClean="0"/>
          </a:p>
          <a:p>
            <a:pPr lvl="2"/>
            <a:r>
              <a:rPr lang="en-US" sz="2000" dirty="0" err="1" smtClean="0"/>
              <a:t>Haelefdane</a:t>
            </a:r>
            <a:endParaRPr lang="en-US" sz="2000" dirty="0" smtClean="0"/>
          </a:p>
          <a:p>
            <a:pPr lvl="2"/>
            <a:r>
              <a:rPr lang="en-US" sz="2000" dirty="0" err="1" smtClean="0"/>
              <a:t>Hrothgar</a:t>
            </a:r>
            <a:endParaRPr lang="en-US" sz="2000" dirty="0" smtClean="0"/>
          </a:p>
          <a:p>
            <a:r>
              <a:rPr lang="en-US" sz="2000" dirty="0" smtClean="0"/>
              <a:t>Find the </a:t>
            </a:r>
            <a:r>
              <a:rPr lang="en-US" sz="2000" dirty="0" err="1" smtClean="0">
                <a:solidFill>
                  <a:schemeClr val="accent2"/>
                </a:solidFill>
              </a:rPr>
              <a:t>sententia</a:t>
            </a:r>
            <a:r>
              <a:rPr lang="en-US" sz="2000" dirty="0" smtClean="0">
                <a:solidFill>
                  <a:schemeClr val="accent2"/>
                </a:solidFill>
              </a:rPr>
              <a:t>/aphorism/maxim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(a brief statement about an important truth.)</a:t>
            </a:r>
          </a:p>
          <a:p>
            <a:r>
              <a:rPr lang="en-US" sz="2000" dirty="0" smtClean="0"/>
              <a:t>Find </a:t>
            </a:r>
            <a:r>
              <a:rPr lang="en-US" sz="2000" smtClean="0"/>
              <a:t>4 kennings.</a:t>
            </a:r>
            <a:endParaRPr lang="en-US" sz="2000" dirty="0" smtClean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Anglo-Saxon Period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First people were mainly Celts.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Romans arrived-built walled cities and roads.  They tried to take over.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Celts enlisted the help of the Jutes, a tribe from Germany.  They fought well, but they also refused to leave.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Angles and Saxons arrive (Teutonic tribes-relatives of the Jutes.)  They overran England and drove the Celts north.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period was a time of immense political and social upheaval.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Our Language Develops…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First influences to our language comes from the Celts and the Romans.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By mid 6</a:t>
            </a:r>
            <a:r>
              <a:rPr lang="en-US" baseline="30000" dirty="0" smtClean="0"/>
              <a:t>th</a:t>
            </a:r>
            <a:r>
              <a:rPr lang="en-US" dirty="0" smtClean="0"/>
              <a:t> century, the Jutes, Angles and Saxons were the ones who mostly influenced our language.  These tribes mainly spoke in dialects similar to Dutch or Low German.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History has labeled the speech of all three as “Old English,” however, it was mainly the language of the Saxons. (More of their manuscripts survived for scholars to study. )</a:t>
            </a:r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Germanic words make up just 1/5 of our English vocabulary, but we use them more often than any other words; they are the core of the English language.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Ex: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hand, leg, thumb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man, wife, child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sun, moon, stars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love, hate, friend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sleep, hungry, food, milk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Old English lasted from approx. 700 to 1150 AD.</a:t>
            </a: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Lifestyles of the Anglo Saxons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Religious Beliefs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At first, the Teutonic tribes were </a:t>
            </a:r>
            <a:r>
              <a:rPr lang="en-US" dirty="0" smtClean="0">
                <a:solidFill>
                  <a:schemeClr val="accent2"/>
                </a:solidFill>
              </a:rPr>
              <a:t>pagans </a:t>
            </a:r>
            <a:r>
              <a:rPr lang="en-US" dirty="0" smtClean="0"/>
              <a:t>(They worshipped gods of nature and held springs, wells, rocks and trees in reverence.)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They would pray to the gods/goddesses in order to secure a desired outcome in the material world.  Ex: for a successful harvest, or for victory in battle.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They believed in </a:t>
            </a:r>
            <a:r>
              <a:rPr lang="en-US" dirty="0" smtClean="0">
                <a:solidFill>
                  <a:schemeClr val="accent2"/>
                </a:solidFill>
              </a:rPr>
              <a:t>fatalism</a:t>
            </a:r>
            <a:r>
              <a:rPr lang="en-US" dirty="0" smtClean="0"/>
              <a:t>-that their fates were in the hands of these gods.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Romans brought </a:t>
            </a:r>
            <a:r>
              <a:rPr lang="en-US" dirty="0" smtClean="0">
                <a:solidFill>
                  <a:schemeClr val="accent2"/>
                </a:solidFill>
              </a:rPr>
              <a:t>Christianity</a:t>
            </a:r>
            <a:r>
              <a:rPr lang="en-US" dirty="0" smtClean="0"/>
              <a:t> with them and almost all of the empire was Christianized by 800 AD.  This changed their beliefs from polytheistic to monotheistic.</a:t>
            </a: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Everyday Life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Was rough!  They lived during a very dangerous time: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Feuds, famines, wars, capital punishment, epidemics.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When they weren’t battling, leisure time included: dice/board games, elaborate riddles, horse racing, hunting, feasts, juggling balls/knives, church gatherings.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Infant mortality was high.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Life expectancy was mid 30s. </a:t>
            </a: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Social Structure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King</a:t>
            </a:r>
          </a:p>
          <a:p>
            <a:r>
              <a:rPr lang="en-US" smtClean="0"/>
              <a:t>Thanes</a:t>
            </a:r>
          </a:p>
          <a:p>
            <a:r>
              <a:rPr lang="en-US" smtClean="0"/>
              <a:t>Churls</a:t>
            </a:r>
          </a:p>
          <a:p>
            <a:r>
              <a:rPr lang="en-US" smtClean="0"/>
              <a:t>Warriors</a:t>
            </a:r>
          </a:p>
          <a:p>
            <a:r>
              <a:rPr lang="en-US" smtClean="0"/>
              <a:t>Farmers</a:t>
            </a:r>
          </a:p>
          <a:p>
            <a:r>
              <a:rPr lang="en-US" smtClean="0"/>
              <a:t>Women</a:t>
            </a:r>
          </a:p>
          <a:p>
            <a:r>
              <a:rPr lang="en-US" smtClean="0"/>
              <a:t>Slaves</a:t>
            </a:r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1797</Words>
  <Application>Microsoft Office PowerPoint</Application>
  <PresentationFormat>On-screen Show (4:3)</PresentationFormat>
  <Paragraphs>186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Poetry Unit</vt:lpstr>
      <vt:lpstr>Origins of our English Language </vt:lpstr>
      <vt:lpstr>Words You’re Going to Need to Know</vt:lpstr>
      <vt:lpstr>Anglo-Saxon Period</vt:lpstr>
      <vt:lpstr>Our Language Develops…</vt:lpstr>
      <vt:lpstr>Slide 6</vt:lpstr>
      <vt:lpstr>Lifestyles of the Anglo Saxons</vt:lpstr>
      <vt:lpstr>Slide 8</vt:lpstr>
      <vt:lpstr>Social Structure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What did the Anglo Saxons Value?</vt:lpstr>
      <vt:lpstr>Slide 20</vt:lpstr>
      <vt:lpstr>Slide 21</vt:lpstr>
      <vt:lpstr>Slide 22</vt:lpstr>
      <vt:lpstr>Slide 23</vt:lpstr>
      <vt:lpstr>Slide 24</vt:lpstr>
      <vt:lpstr>Slide 25</vt:lpstr>
      <vt:lpstr>Literature During the Anglo Saxon Era</vt:lpstr>
      <vt:lpstr>Poetry</vt:lpstr>
      <vt:lpstr>Slide 28</vt:lpstr>
      <vt:lpstr>Slide 29</vt:lpstr>
      <vt:lpstr>Beowulf</vt:lpstr>
      <vt:lpstr>Beowulf</vt:lpstr>
      <vt:lpstr>Slide 32</vt:lpstr>
      <vt:lpstr>Slide 33</vt:lpstr>
      <vt:lpstr>The Plot…</vt:lpstr>
      <vt:lpstr>Characters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</dc:title>
  <dc:creator>Windows User</dc:creator>
  <cp:lastModifiedBy>brandil</cp:lastModifiedBy>
  <cp:revision>75</cp:revision>
  <dcterms:created xsi:type="dcterms:W3CDTF">2010-09-06T17:58:25Z</dcterms:created>
  <dcterms:modified xsi:type="dcterms:W3CDTF">2011-09-23T17:24:54Z</dcterms:modified>
</cp:coreProperties>
</file>