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96" r:id="rId2"/>
    <p:sldId id="303" r:id="rId3"/>
    <p:sldId id="304" r:id="rId4"/>
    <p:sldId id="305" r:id="rId5"/>
    <p:sldId id="306" r:id="rId6"/>
    <p:sldId id="307" r:id="rId7"/>
    <p:sldId id="308" r:id="rId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128" autoAdjust="0"/>
  </p:normalViewPr>
  <p:slideViewPr>
    <p:cSldViewPr>
      <p:cViewPr>
        <p:scale>
          <a:sx n="75" d="100"/>
          <a:sy n="75" d="100"/>
        </p:scale>
        <p:origin x="-366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4140D1-8DEE-441C-93E2-DC70F038BFB5}" type="datetimeFigureOut">
              <a:rPr lang="en-US" smtClean="0"/>
              <a:pPr/>
              <a:t>10/3/2011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74732-A5FE-42A9-A7AA-8C42C20ED0C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F4E7684-37BC-4A02-A9B3-5AF95CB5F265}" type="datetimeFigureOut">
              <a:rPr lang="en-US"/>
              <a:pPr>
                <a:defRPr/>
              </a:pPr>
              <a:t>10/3/2011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189D9415-93B2-405C-9CE6-E497B02A97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75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96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68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577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2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2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3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4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5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6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7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8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9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0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F973E5-95FD-490E-93E4-55A33AA1E051}" type="datetimeFigureOut">
              <a:rPr lang="en-US"/>
              <a:pPr>
                <a:defRPr/>
              </a:pPr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B5FDC2-2C30-4125-BBD4-D96E5CE2B1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  <p:sndAc>
      <p:stSnd>
        <p:snd r:embed="rId1" name="wind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10B2F-CD46-4074-AD03-F02D7D721D18}" type="datetimeFigureOut">
              <a:rPr lang="en-US"/>
              <a:pPr>
                <a:defRPr/>
              </a:pPr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5CFBB4-28E6-4E42-AEEA-70233B6A4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  <p:sndAc>
      <p:stSnd>
        <p:snd r:embed="rId1" name="wind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F2993F-606D-4ECB-B981-E8901A4AB937}" type="datetimeFigureOut">
              <a:rPr lang="en-US"/>
              <a:pPr>
                <a:defRPr/>
              </a:pPr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E3D39-BAEB-4BD1-AB9D-AE1309C8D7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  <p:sndAc>
      <p:stSnd>
        <p:snd r:embed="rId1" name="wind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9214AC-6410-4370-8DB2-A8B09E160A69}" type="datetimeFigureOut">
              <a:rPr lang="en-US"/>
              <a:pPr>
                <a:defRPr/>
              </a:pPr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2EAC1F-7CDB-4796-A6F3-1D18EBEE6F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  <p:sndAc>
      <p:stSnd>
        <p:snd r:embed="rId1" name="wind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280C84-46FA-46D0-9E62-F1077D56C495}" type="datetimeFigureOut">
              <a:rPr lang="en-US"/>
              <a:pPr>
                <a:defRPr/>
              </a:pPr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728FA-3F2E-4285-9AEE-46ECE64C65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  <p:sndAc>
      <p:stSnd>
        <p:snd r:embed="rId1" name="wind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9368D-908B-472B-A26A-BD2EA26BB3AA}" type="datetimeFigureOut">
              <a:rPr lang="en-US"/>
              <a:pPr>
                <a:defRPr/>
              </a:pPr>
              <a:t>10/3/2011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3D779D-D3CA-4121-A556-821EE365B1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  <p:sndAc>
      <p:stSnd>
        <p:snd r:embed="rId1" name="wind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BC8AA2-8675-4462-AFC4-5DE2F34AA1DE}" type="datetimeFigureOut">
              <a:rPr lang="en-US"/>
              <a:pPr>
                <a:defRPr/>
              </a:pPr>
              <a:t>10/3/2011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68CBC-495D-41C4-A29A-51119D14AD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  <p:sndAc>
      <p:stSnd>
        <p:snd r:embed="rId1" name="wind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4DDF24-1580-49CE-BB9E-15B9B5FA5B00}" type="datetimeFigureOut">
              <a:rPr lang="en-US"/>
              <a:pPr>
                <a:defRPr/>
              </a:pPr>
              <a:t>10/3/2011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0E344C-86F8-4CDB-AE9C-899BFC66C9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  <p:sndAc>
      <p:stSnd>
        <p:snd r:embed="rId1" name="wind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B0397-D7C1-4805-A1ED-11FCE282A1BE}" type="datetimeFigureOut">
              <a:rPr lang="en-US"/>
              <a:pPr>
                <a:defRPr/>
              </a:pPr>
              <a:t>10/3/2011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C2F159-CB58-45A4-A973-B65C27FD25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  <p:sndAc>
      <p:stSnd>
        <p:snd r:embed="rId1" name="wind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2DAE8-EC2F-4451-BB64-0BA764575CFE}" type="datetimeFigureOut">
              <a:rPr lang="en-US"/>
              <a:pPr>
                <a:defRPr/>
              </a:pPr>
              <a:t>10/3/2011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30656-FBBB-4E24-B716-4664F35F0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  <p:sndAc>
      <p:stSnd>
        <p:snd r:embed="rId1" name="wind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1C4A4-BC62-4AAF-9060-2E7F34A17627}" type="datetimeFigureOut">
              <a:rPr lang="en-US"/>
              <a:pPr>
                <a:defRPr/>
              </a:pPr>
              <a:t>10/3/2011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9C5A9B-0E54-45C7-AECF-A0E2888039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newsflash/>
    <p:sndAc>
      <p:stSnd>
        <p:snd r:embed="rId1" name="wind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EA35DD3-90ED-4EA5-91AB-0D8D3A6CE677}" type="datetimeFigureOut">
              <a:rPr lang="en-US"/>
              <a:pPr>
                <a:defRPr/>
              </a:pPr>
              <a:t>10/3/2011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637F444-2F7C-449B-AFCE-91236E58CC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ransition>
    <p:newsflash/>
    <p:sndAc>
      <p:stSnd>
        <p:snd r:embed="rId13" name="wind.wav"/>
      </p:stSnd>
    </p:sndAc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accent2"/>
                </a:solidFill>
              </a:rPr>
              <a:t>Points to ponder…really, it’s your homework </a:t>
            </a:r>
            <a:r>
              <a:rPr lang="en-US" sz="4000" dirty="0" smtClean="0">
                <a:solidFill>
                  <a:schemeClr val="accent2"/>
                </a:solidFill>
                <a:sym typeface="Wingdings" pitchFamily="2" charset="2"/>
              </a:rPr>
              <a:t></a:t>
            </a:r>
            <a:endParaRPr lang="en-US" sz="4000" dirty="0" smtClean="0">
              <a:solidFill>
                <a:schemeClr val="accent2"/>
              </a:solidFill>
            </a:endParaRPr>
          </a:p>
        </p:txBody>
      </p:sp>
      <p:sp>
        <p:nvSpPr>
          <p:cNvPr id="5427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Find an example of one anecdote in </a:t>
            </a:r>
            <a:r>
              <a:rPr lang="en-US" sz="2800" i="1" dirty="0" smtClean="0"/>
              <a:t>Beowulf.</a:t>
            </a:r>
            <a:r>
              <a:rPr lang="en-US" sz="2800" dirty="0" smtClean="0"/>
              <a:t> </a:t>
            </a:r>
          </a:p>
          <a:p>
            <a:r>
              <a:rPr lang="en-US" sz="2800" i="1" dirty="0" smtClean="0"/>
              <a:t>Beowulf</a:t>
            </a:r>
            <a:r>
              <a:rPr lang="en-US" sz="2800" dirty="0" smtClean="0"/>
              <a:t> contains advice for kings, the qualities of a hero, and the qualities of a villain.  Find 2 examples of each from the poem.</a:t>
            </a:r>
          </a:p>
          <a:p>
            <a:r>
              <a:rPr lang="en-US" sz="2800" dirty="0" smtClean="0"/>
              <a:t>Beowulf’s boasting- how is boasting during the Anglo-Saxon era different than nowadays? When was it acceptable to boast? </a:t>
            </a:r>
          </a:p>
        </p:txBody>
      </p:sp>
    </p:spTree>
  </p:cSld>
  <p:clrMapOvr>
    <a:masterClrMapping/>
  </p:clrMapOvr>
  <p:transition>
    <p:newsflash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accent2"/>
                </a:solidFill>
              </a:rPr>
              <a:t>…Yes, there are more questions!</a:t>
            </a:r>
          </a:p>
        </p:txBody>
      </p:sp>
      <p:sp>
        <p:nvSpPr>
          <p:cNvPr id="62467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endParaRPr lang="en-US" smtClean="0"/>
          </a:p>
          <a:p>
            <a:r>
              <a:rPr lang="en-US" smtClean="0"/>
              <a:t>How does </a:t>
            </a:r>
            <a:r>
              <a:rPr lang="en-US" i="1" smtClean="0"/>
              <a:t>Beowulf</a:t>
            </a:r>
            <a:r>
              <a:rPr lang="en-US" smtClean="0"/>
              <a:t> present the roles and place of women? Has the Anglo-Saxons’ viewpoints contributed to those society has had  regarding women's roles today?  Explain. </a:t>
            </a:r>
          </a:p>
          <a:p>
            <a:r>
              <a:rPr lang="en-US" smtClean="0"/>
              <a:t>How did men deal with the emotions of anger, revenge and fear?</a:t>
            </a:r>
          </a:p>
          <a:p>
            <a:endParaRPr lang="en-US" smtClean="0"/>
          </a:p>
        </p:txBody>
      </p:sp>
    </p:spTree>
  </p:cSld>
  <p:clrMapOvr>
    <a:masterClrMapping/>
  </p:clrMapOvr>
  <p:transition>
    <p:newsflash/>
    <p:sndAc>
      <p:stSnd>
        <p:snd r:embed="rId3" name="wind.wav"/>
      </p:stSnd>
    </p:sndAc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>
                <a:solidFill>
                  <a:schemeClr val="accent2"/>
                </a:solidFill>
              </a:rPr>
              <a:t>…just when you thought you were done!</a:t>
            </a:r>
          </a:p>
        </p:txBody>
      </p:sp>
      <p:sp>
        <p:nvSpPr>
          <p:cNvPr id="64515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 smtClean="0"/>
              <a:t>The existence of almost continual feuds is prevalent in </a:t>
            </a:r>
            <a:r>
              <a:rPr lang="en-US" sz="2800" i="1" dirty="0" smtClean="0"/>
              <a:t>Beowulf</a:t>
            </a:r>
            <a:r>
              <a:rPr lang="en-US" sz="2800" dirty="0" smtClean="0"/>
              <a:t>.  Discuss how those feuds can be seen as similar to those between some nations and peoples today.  </a:t>
            </a:r>
          </a:p>
          <a:p>
            <a:r>
              <a:rPr lang="en-US" sz="2800" dirty="0" smtClean="0"/>
              <a:t>With the existence of monsters, pillaging and feuds, we are presented with differing attitudes that the Anglo-Saxons must have possessed toward life, death, and material possessions. Discuss.</a:t>
            </a:r>
          </a:p>
          <a:p>
            <a:pPr>
              <a:buFont typeface="Arial" charset="0"/>
              <a:buNone/>
            </a:pPr>
            <a:endParaRPr lang="en-US" sz="2800" dirty="0" smtClean="0"/>
          </a:p>
        </p:txBody>
      </p:sp>
    </p:spTree>
  </p:cSld>
  <p:clrMapOvr>
    <a:masterClrMapping/>
  </p:clrMapOvr>
  <p:transition>
    <p:newsflash/>
    <p:sndAc>
      <p:stSnd>
        <p:snd r:embed="rId3" name="wind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Archetype</a:t>
            </a:r>
            <a:r>
              <a:rPr lang="en-US" dirty="0" smtClean="0"/>
              <a:t>—the original pattern or model of all things of the same type.</a:t>
            </a:r>
          </a:p>
          <a:p>
            <a:pPr lvl="1"/>
            <a:r>
              <a:rPr lang="en-US" dirty="0" smtClean="0"/>
              <a:t>Explain how Beowulf fits the archetype of the Anglo-Saxon hero.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How is </a:t>
            </a:r>
            <a:r>
              <a:rPr lang="en-US" dirty="0" err="1" smtClean="0"/>
              <a:t>Hrothgar</a:t>
            </a:r>
            <a:r>
              <a:rPr lang="en-US" dirty="0" smtClean="0"/>
              <a:t> the archetype of the Anglo-Saxon king?</a:t>
            </a:r>
          </a:p>
          <a:p>
            <a:pPr lvl="1">
              <a:buFont typeface="Arial" charset="0"/>
              <a:buNone/>
            </a:pP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newsflash/>
    <p:sndAc>
      <p:stSnd>
        <p:snd r:embed="rId3" name="wind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Foil</a:t>
            </a:r>
            <a:r>
              <a:rPr lang="en-US" dirty="0" smtClean="0"/>
              <a:t>-one who serves as a contrast to another.</a:t>
            </a:r>
          </a:p>
          <a:p>
            <a:pPr lvl="1">
              <a:buNone/>
            </a:pPr>
            <a:endParaRPr lang="en-US" dirty="0" smtClean="0"/>
          </a:p>
          <a:p>
            <a:pPr lvl="1"/>
            <a:r>
              <a:rPr lang="en-US" dirty="0" smtClean="0"/>
              <a:t>Who is the foil for Beowulf?</a:t>
            </a:r>
          </a:p>
          <a:p>
            <a:pPr lvl="1"/>
            <a:r>
              <a:rPr lang="en-US" dirty="0" smtClean="0"/>
              <a:t>List their similarities.</a:t>
            </a:r>
          </a:p>
          <a:p>
            <a:pPr lvl="1"/>
            <a:r>
              <a:rPr lang="en-US" dirty="0" smtClean="0"/>
              <a:t>List their differences.</a:t>
            </a:r>
          </a:p>
        </p:txBody>
      </p:sp>
    </p:spTree>
  </p:cSld>
  <p:clrMapOvr>
    <a:masterClrMapping/>
  </p:clrMapOvr>
  <p:transition>
    <p:newsflash/>
    <p:sndAc>
      <p:stSnd>
        <p:snd r:embed="rId3" name="wind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Theme</a:t>
            </a:r>
            <a:r>
              <a:rPr lang="en-US" dirty="0" smtClean="0"/>
              <a:t>-fundamental ideas explored in a literary work</a:t>
            </a:r>
          </a:p>
          <a:p>
            <a:pPr lvl="1"/>
            <a:r>
              <a:rPr lang="en-US" dirty="0" smtClean="0"/>
              <a:t>One of the prevalent themes in </a:t>
            </a:r>
            <a:r>
              <a:rPr lang="en-US" i="1" dirty="0" smtClean="0"/>
              <a:t>Beowulf</a:t>
            </a:r>
            <a:r>
              <a:rPr lang="en-US" dirty="0" smtClean="0"/>
              <a:t> is: the importance of establishing identity (ancestral heritage &amp; individual reputation).  Discuss.</a:t>
            </a:r>
          </a:p>
        </p:txBody>
      </p:sp>
    </p:spTree>
  </p:cSld>
  <p:clrMapOvr>
    <a:masterClrMapping/>
  </p:clrMapOvr>
  <p:transition>
    <p:newsflash/>
    <p:sndAc>
      <p:stSnd>
        <p:snd r:embed="rId3" name="wind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Motifs</a:t>
            </a:r>
            <a:r>
              <a:rPr lang="en-US" dirty="0" smtClean="0"/>
              <a:t>-are recurring structures, contrasts, or literary devices that can help to develop and inform the text’s major themes.</a:t>
            </a:r>
          </a:p>
          <a:p>
            <a:r>
              <a:rPr lang="en-US" dirty="0" smtClean="0"/>
              <a:t>Discuss how these motifs help to develop the theme of establishing identity:</a:t>
            </a:r>
          </a:p>
          <a:p>
            <a:pPr lvl="2"/>
            <a:r>
              <a:rPr lang="en-US" dirty="0" smtClean="0"/>
              <a:t>Monsters</a:t>
            </a:r>
          </a:p>
          <a:p>
            <a:pPr lvl="2"/>
            <a:r>
              <a:rPr lang="en-US" dirty="0" smtClean="0"/>
              <a:t>The oral tradition</a:t>
            </a:r>
          </a:p>
          <a:p>
            <a:pPr lvl="2"/>
            <a:r>
              <a:rPr lang="en-US" dirty="0" smtClean="0"/>
              <a:t>The mead-hall</a:t>
            </a:r>
          </a:p>
        </p:txBody>
      </p:sp>
    </p:spTree>
  </p:cSld>
  <p:clrMapOvr>
    <a:masterClrMapping/>
  </p:clrMapOvr>
  <p:transition>
    <p:newsflash/>
    <p:sndAc>
      <p:stSnd>
        <p:snd r:embed="rId3" name="wind.wav"/>
      </p:stSnd>
    </p:sndAc>
  </p:transition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1932</TotalTime>
  <Words>315</Words>
  <Application>Microsoft Office PowerPoint</Application>
  <PresentationFormat>On-screen Show (4:3)</PresentationFormat>
  <Paragraphs>27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Points to ponder…really, it’s your homework </vt:lpstr>
      <vt:lpstr>…Yes, there are more questions!</vt:lpstr>
      <vt:lpstr>…just when you thought you were done!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Poetry</dc:title>
  <dc:creator>Windows User</dc:creator>
  <cp:lastModifiedBy>brandil</cp:lastModifiedBy>
  <cp:revision>112</cp:revision>
  <dcterms:created xsi:type="dcterms:W3CDTF">2010-09-06T17:58:25Z</dcterms:created>
  <dcterms:modified xsi:type="dcterms:W3CDTF">2011-10-03T17:29:00Z</dcterms:modified>
</cp:coreProperties>
</file>