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313" r:id="rId3"/>
    <p:sldId id="277" r:id="rId4"/>
    <p:sldId id="279" r:id="rId5"/>
    <p:sldId id="283" r:id="rId6"/>
    <p:sldId id="285" r:id="rId7"/>
    <p:sldId id="262" r:id="rId8"/>
    <p:sldId id="315" r:id="rId9"/>
    <p:sldId id="301" r:id="rId10"/>
    <p:sldId id="297" r:id="rId11"/>
    <p:sldId id="298" r:id="rId12"/>
    <p:sldId id="317" r:id="rId13"/>
    <p:sldId id="303" r:id="rId14"/>
    <p:sldId id="310" r:id="rId15"/>
    <p:sldId id="311" r:id="rId16"/>
    <p:sldId id="295" r:id="rId17"/>
    <p:sldId id="300" r:id="rId18"/>
    <p:sldId id="304" r:id="rId19"/>
    <p:sldId id="271" r:id="rId20"/>
    <p:sldId id="306" r:id="rId21"/>
    <p:sldId id="275" r:id="rId22"/>
    <p:sldId id="316" r:id="rId23"/>
    <p:sldId id="290" r:id="rId24"/>
    <p:sldId id="265" r:id="rId25"/>
    <p:sldId id="267" r:id="rId26"/>
    <p:sldId id="309" r:id="rId27"/>
    <p:sldId id="273" r:id="rId28"/>
    <p:sldId id="320" r:id="rId29"/>
    <p:sldId id="318" r:id="rId30"/>
    <p:sldId id="321" r:id="rId31"/>
    <p:sldId id="274" r:id="rId32"/>
    <p:sldId id="322" r:id="rId33"/>
    <p:sldId id="323" r:id="rId34"/>
    <p:sldId id="326" r:id="rId35"/>
    <p:sldId id="324" r:id="rId36"/>
    <p:sldId id="325" r:id="rId37"/>
    <p:sldId id="327" r:id="rId38"/>
    <p:sldId id="328" r:id="rId39"/>
    <p:sldId id="329" r:id="rId40"/>
    <p:sldId id="330" r:id="rId41"/>
    <p:sldId id="319" r:id="rId42"/>
    <p:sldId id="331" r:id="rId43"/>
    <p:sldId id="332" r:id="rId44"/>
    <p:sldId id="333" r:id="rId4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0099"/>
    <a:srgbClr val="CC0066"/>
    <a:srgbClr val="33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606" autoAdjust="0"/>
    <p:restoredTop sz="86348" autoAdjust="0"/>
  </p:normalViewPr>
  <p:slideViewPr>
    <p:cSldViewPr>
      <p:cViewPr>
        <p:scale>
          <a:sx n="75" d="100"/>
          <a:sy n="75" d="100"/>
        </p:scale>
        <p:origin x="-16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9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6979"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6980"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6981"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6812D59-E65B-4364-A1B3-3E57D8EACC0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B756634-6402-4620-982B-BDDA021CB4B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08522DB-3B5A-457C-86E6-E886FC6B0FC9}" type="slidenum">
              <a:rPr lang="en-US" smtClean="0"/>
              <a:pPr/>
              <a:t>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CC52821-4384-4138-BC6E-BF05D9F564D6}" type="slidenum">
              <a:rPr lang="en-US" smtClean="0"/>
              <a:pPr/>
              <a:t>13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453BFA4-1741-4B29-8CD4-436EEE49597F}" type="slidenum">
              <a:rPr lang="en-US" smtClean="0"/>
              <a:pPr/>
              <a:t>14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0B50CA5-1D71-4F8F-9112-6DC9A99906AC}" type="slidenum">
              <a:rPr lang="en-US" smtClean="0"/>
              <a:pPr/>
              <a:t>15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1BDDC37-21BA-403F-8285-86B45B4AA2D4}" type="slidenum">
              <a:rPr lang="en-US" smtClean="0"/>
              <a:pPr/>
              <a:t>16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9E664B0-D93F-476B-8911-6453013D71D0}" type="slidenum">
              <a:rPr lang="en-US" smtClean="0"/>
              <a:pPr/>
              <a:t>17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D4032C7-2FFA-495C-BD53-30F584390093}" type="slidenum">
              <a:rPr lang="en-US" smtClean="0"/>
              <a:pPr/>
              <a:t>18</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D436B6D-5D7A-444D-89C2-79BF577A3484}" type="slidenum">
              <a:rPr lang="en-US" smtClean="0"/>
              <a:pPr/>
              <a:t>19</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0EE1F5E-7452-4E6B-881B-36DC1F8FC7DA}" type="slidenum">
              <a:rPr lang="en-US" smtClean="0"/>
              <a:pPr/>
              <a:t>20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5C9F623-9803-4966-8F05-8638C77D8BBB}" type="slidenum">
              <a:rPr lang="en-US" smtClean="0"/>
              <a:pPr/>
              <a:t>21</a:t>
            </a:fld>
            <a:endParaRPr lang="en-US" smtClean="0"/>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0D0F945-6F91-4814-A518-12DD3DB593C6}" type="slidenum">
              <a:rPr lang="en-US" smtClean="0"/>
              <a:pPr/>
              <a:t>23</a:t>
            </a:fld>
            <a:endParaRPr lang="en-US" smtClean="0"/>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5C5E6F1-980A-4309-804D-166A1E190678}" type="slidenum">
              <a:rPr lang="en-US" smtClean="0"/>
              <a:pPr/>
              <a:t>3</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B7EA4A0-808A-4ECB-9842-D601B715FF5A}" type="slidenum">
              <a:rPr lang="en-US" smtClean="0"/>
              <a:pPr/>
              <a:t>24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A400903-9DE1-4675-9254-C766E7B0E815}" type="slidenum">
              <a:rPr lang="en-US" smtClean="0"/>
              <a:pPr/>
              <a:t>25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39ECF6E-3BC6-47B2-9379-AB42649E0FFC}" type="slidenum">
              <a:rPr lang="en-US" smtClean="0"/>
              <a:pPr/>
              <a:t>26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275E3B4-6DE4-4C0F-B069-3F72E826785F}" type="slidenum">
              <a:rPr lang="en-US" smtClean="0"/>
              <a:pPr/>
              <a:t>27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3E9BC91-7440-480E-8924-C111ECCD13EE}" type="slidenum">
              <a:rPr lang="en-US" smtClean="0"/>
              <a:pPr/>
              <a:t>31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90F420D-155D-4CBE-A5BE-265151BF9DA6}" type="slidenum">
              <a:rPr lang="en-US" smtClean="0"/>
              <a:pPr/>
              <a:t>4</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C967A0B-7DFD-44A2-94BB-995FCF33925F}" type="slidenum">
              <a:rPr lang="en-US" smtClean="0"/>
              <a:pPr/>
              <a:t>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E8572D2-0804-4BB3-8431-5ECC1B35860B}" type="slidenum">
              <a:rPr lang="en-US" smtClean="0"/>
              <a:pPr/>
              <a:t>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8B549B9-1FBC-45A4-BA05-6C9B38630E06}" type="slidenum">
              <a:rPr lang="en-US" smtClean="0"/>
              <a:pPr/>
              <a:t>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6D28A96-282E-400A-9181-2258D396D6EF}" type="slidenum">
              <a:rPr lang="en-US" smtClean="0"/>
              <a:pPr/>
              <a:t>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4C7B241-B88A-458E-8203-C2A0C8B9285F}" type="slidenum">
              <a:rPr lang="en-US" smtClean="0"/>
              <a:pPr/>
              <a:t>10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DA26508-512D-48AA-8824-28C0F64EE86E}" type="slidenum">
              <a:rPr lang="en-US" smtClean="0"/>
              <a:pPr/>
              <a:t>11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3.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637524-7C65-40D1-9958-65C551942ABC}" type="slidenum">
              <a:rPr lang="en-US"/>
              <a:pPr>
                <a:defRPr/>
              </a:pPr>
              <a:t>‹#›</a:t>
            </a:fld>
            <a:endParaRPr lang="en-US"/>
          </a:p>
        </p:txBody>
      </p:sp>
    </p:spTree>
  </p:cSld>
  <p:clrMapOvr>
    <a:masterClrMapping/>
  </p:clrMapOvr>
  <p:transition>
    <p:dissolve/>
    <p:sndAc>
      <p:stSnd>
        <p:snd r:embed="rId1" name="bomb.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BC5BA6-D5AC-4ABC-B56F-BF8C8A5D9AD8}" type="slidenum">
              <a:rPr lang="en-US"/>
              <a:pPr>
                <a:defRPr/>
              </a:pPr>
              <a:t>‹#›</a:t>
            </a:fld>
            <a:endParaRPr lang="en-US"/>
          </a:p>
        </p:txBody>
      </p:sp>
    </p:spTree>
  </p:cSld>
  <p:clrMapOvr>
    <a:masterClrMapping/>
  </p:clrMapOvr>
  <p:transition>
    <p:dissolve/>
    <p:sndAc>
      <p:stSnd>
        <p:snd r:embed="rId1" name="bomb.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B94EFB-32F8-41BE-A17B-162EE5720986}" type="slidenum">
              <a:rPr lang="en-US"/>
              <a:pPr>
                <a:defRPr/>
              </a:pPr>
              <a:t>‹#›</a:t>
            </a:fld>
            <a:endParaRPr lang="en-US"/>
          </a:p>
        </p:txBody>
      </p:sp>
    </p:spTree>
  </p:cSld>
  <p:clrMapOvr>
    <a:masterClrMapping/>
  </p:clrMapOvr>
  <p:transition>
    <p:dissolve/>
    <p:sndAc>
      <p:stSnd>
        <p:snd r:embed="rId1" name="bomb.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D698D6-9C22-4C5F-8011-0C5F4019E413}" type="slidenum">
              <a:rPr lang="en-US"/>
              <a:pPr>
                <a:defRPr/>
              </a:pPr>
              <a:t>‹#›</a:t>
            </a:fld>
            <a:endParaRPr lang="en-US"/>
          </a:p>
        </p:txBody>
      </p:sp>
    </p:spTree>
  </p:cSld>
  <p:clrMapOvr>
    <a:masterClrMapping/>
  </p:clrMapOvr>
  <p:transition>
    <p:dissolve/>
    <p:sndAc>
      <p:stSnd>
        <p:snd r:embed="rId1" name="bomb.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ED4AE4-554A-40DB-BCA6-5427984D3B93}" type="slidenum">
              <a:rPr lang="en-US"/>
              <a:pPr>
                <a:defRPr/>
              </a:pPr>
              <a:t>‹#›</a:t>
            </a:fld>
            <a:endParaRPr lang="en-US"/>
          </a:p>
        </p:txBody>
      </p:sp>
    </p:spTree>
  </p:cSld>
  <p:clrMapOvr>
    <a:masterClrMapping/>
  </p:clrMapOvr>
  <p:transition>
    <p:dissolve/>
    <p:sndAc>
      <p:stSnd>
        <p:snd r:embed="rId1" name="bomb.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752D4D-BA1D-49E5-AA94-DEA35683E125}" type="slidenum">
              <a:rPr lang="en-US"/>
              <a:pPr>
                <a:defRPr/>
              </a:pPr>
              <a:t>‹#›</a:t>
            </a:fld>
            <a:endParaRPr lang="en-US"/>
          </a:p>
        </p:txBody>
      </p:sp>
    </p:spTree>
  </p:cSld>
  <p:clrMapOvr>
    <a:masterClrMapping/>
  </p:clrMapOvr>
  <p:transition>
    <p:dissolve/>
    <p:sndAc>
      <p:stSnd>
        <p:snd r:embed="rId1" name="bomb.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C9D654-E925-40FE-91C0-98E0FD6FCB35}" type="slidenum">
              <a:rPr lang="en-US"/>
              <a:pPr>
                <a:defRPr/>
              </a:pPr>
              <a:t>‹#›</a:t>
            </a:fld>
            <a:endParaRPr lang="en-US"/>
          </a:p>
        </p:txBody>
      </p:sp>
    </p:spTree>
  </p:cSld>
  <p:clrMapOvr>
    <a:masterClrMapping/>
  </p:clrMapOvr>
  <p:transition>
    <p:dissolve/>
    <p:sndAc>
      <p:stSnd>
        <p:snd r:embed="rId1" name="bomb.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2C3924-B9D3-4A51-A7DE-4FEDAE9C3936}" type="slidenum">
              <a:rPr lang="en-US"/>
              <a:pPr>
                <a:defRPr/>
              </a:pPr>
              <a:t>‹#›</a:t>
            </a:fld>
            <a:endParaRPr lang="en-US"/>
          </a:p>
        </p:txBody>
      </p:sp>
    </p:spTree>
  </p:cSld>
  <p:clrMapOvr>
    <a:masterClrMapping/>
  </p:clrMapOvr>
  <p:transition>
    <p:dissolve/>
    <p:sndAc>
      <p:stSnd>
        <p:snd r:embed="rId1" name="bomb.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C89BF0-0229-499B-A0C4-9B7F4D8CED2F}" type="slidenum">
              <a:rPr lang="en-US"/>
              <a:pPr>
                <a:defRPr/>
              </a:pPr>
              <a:t>‹#›</a:t>
            </a:fld>
            <a:endParaRPr lang="en-US"/>
          </a:p>
        </p:txBody>
      </p:sp>
    </p:spTree>
  </p:cSld>
  <p:clrMapOvr>
    <a:masterClrMapping/>
  </p:clrMapOvr>
  <p:transition>
    <p:dissolve/>
    <p:sndAc>
      <p:stSnd>
        <p:snd r:embed="rId1" name="bomb.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F59C76-CF08-4101-BB4D-D3048714AEA1}" type="slidenum">
              <a:rPr lang="en-US"/>
              <a:pPr>
                <a:defRPr/>
              </a:pPr>
              <a:t>‹#›</a:t>
            </a:fld>
            <a:endParaRPr lang="en-US"/>
          </a:p>
        </p:txBody>
      </p:sp>
    </p:spTree>
  </p:cSld>
  <p:clrMapOvr>
    <a:masterClrMapping/>
  </p:clrMapOvr>
  <p:transition>
    <p:dissolve/>
    <p:sndAc>
      <p:stSnd>
        <p:snd r:embed="rId1" name="bomb.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C499C3-A6F2-4675-A5C5-0D9025AA9804}" type="slidenum">
              <a:rPr lang="en-US"/>
              <a:pPr>
                <a:defRPr/>
              </a:pPr>
              <a:t>‹#›</a:t>
            </a:fld>
            <a:endParaRPr lang="en-US"/>
          </a:p>
        </p:txBody>
      </p:sp>
    </p:spTree>
  </p:cSld>
  <p:clrMapOvr>
    <a:masterClrMapping/>
  </p:clrMapOvr>
  <p:transition>
    <p:dissolve/>
    <p:sndAc>
      <p:stSnd>
        <p:snd r:embed="rId1" name="bomb.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E70785-EF06-4105-9723-6B2650F66ADA}" type="slidenum">
              <a:rPr lang="en-US"/>
              <a:pPr>
                <a:defRPr/>
              </a:pPr>
              <a:t>‹#›</a:t>
            </a:fld>
            <a:endParaRPr lang="en-US"/>
          </a:p>
        </p:txBody>
      </p:sp>
    </p:spTree>
  </p:cSld>
  <p:clrMapOvr>
    <a:masterClrMapping/>
  </p:clrMapOvr>
  <p:transition>
    <p:dissolve/>
    <p:sndAc>
      <p:stSnd>
        <p:snd r:embed="rId1" name="bomb.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A75FE46-C6E6-47B0-816B-86111FD9F32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dissolve/>
    <p:sndAc>
      <p:stSnd>
        <p:snd r:embed="rId14" name="bomb.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solidFill>
                  <a:schemeClr val="bg1">
                    <a:lumMod val="40000"/>
                    <a:lumOff val="60000"/>
                  </a:schemeClr>
                </a:solidFill>
              </a:rPr>
              <a:t>Poetry Unit Continued…</a:t>
            </a:r>
            <a:r>
              <a:rPr lang="en-US" dirty="0" smtClean="0">
                <a:solidFill>
                  <a:srgbClr val="CC0099"/>
                </a:solidFill>
              </a:rPr>
              <a:t/>
            </a:r>
            <a:br>
              <a:rPr lang="en-US" dirty="0" smtClean="0">
                <a:solidFill>
                  <a:srgbClr val="CC0099"/>
                </a:solidFill>
              </a:rPr>
            </a:br>
            <a:r>
              <a:rPr lang="en-US" dirty="0" smtClean="0"/>
              <a:t>The Middle English Period</a:t>
            </a:r>
          </a:p>
        </p:txBody>
      </p:sp>
      <p:sp>
        <p:nvSpPr>
          <p:cNvPr id="2051" name="Rectangle 3"/>
          <p:cNvSpPr>
            <a:spLocks noGrp="1" noChangeArrowheads="1"/>
          </p:cNvSpPr>
          <p:nvPr>
            <p:ph type="subTitle" idx="1"/>
          </p:nvPr>
        </p:nvSpPr>
        <p:spPr/>
        <p:txBody>
          <a:bodyPr/>
          <a:lstStyle/>
          <a:p>
            <a:pPr eaLnBrk="1" hangingPunct="1"/>
            <a:r>
              <a:rPr lang="en-US" smtClean="0"/>
              <a:t>1066-1485</a:t>
            </a:r>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p:txBody>
          <a:bodyPr/>
          <a:lstStyle/>
          <a:p>
            <a:pPr>
              <a:buFont typeface="Wingdings" pitchFamily="2" charset="2"/>
              <a:buChar char="ü"/>
              <a:defRPr/>
            </a:pPr>
            <a:r>
              <a:rPr lang="en-US" sz="2400" dirty="0" smtClean="0"/>
              <a:t>Swore loyalty to the king.</a:t>
            </a:r>
          </a:p>
          <a:p>
            <a:pPr>
              <a:buFont typeface="Wingdings" pitchFamily="2" charset="2"/>
              <a:buChar char="ü"/>
              <a:defRPr/>
            </a:pPr>
            <a:r>
              <a:rPr lang="en-US" sz="2400" dirty="0" smtClean="0"/>
              <a:t>Gave wealth and support to their vassals: money, land, or whatever treasure or goods were taken in battle. </a:t>
            </a:r>
          </a:p>
          <a:p>
            <a:pPr>
              <a:buFont typeface="Wingdings" pitchFamily="2" charset="2"/>
              <a:buChar char="ü"/>
              <a:defRPr/>
            </a:pPr>
            <a:r>
              <a:rPr lang="en-US" sz="2400" dirty="0" smtClean="0"/>
              <a:t>Were responsible for protecting the family of any vassal who was killed. </a:t>
            </a:r>
          </a:p>
          <a:p>
            <a:pPr lvl="1">
              <a:buFont typeface="Wingdings" pitchFamily="2" charset="2"/>
              <a:buChar char="ü"/>
              <a:defRPr/>
            </a:pPr>
            <a:r>
              <a:rPr lang="en-US" sz="2400" dirty="0" smtClean="0">
                <a:ea typeface="+mn-ea"/>
                <a:cs typeface="+mn-cs"/>
              </a:rPr>
              <a:t>The children were protected as wards of the feudal lord until they married (if a daughter) or became a vassal (if a son).</a:t>
            </a:r>
          </a:p>
          <a:p>
            <a:pPr lvl="1">
              <a:buFont typeface="Wingdings" pitchFamily="2" charset="2"/>
              <a:buChar char="ü"/>
              <a:defRPr/>
            </a:pPr>
            <a:r>
              <a:rPr lang="en-US" sz="2400" dirty="0" smtClean="0">
                <a:ea typeface="+mn-ea"/>
                <a:cs typeface="+mn-cs"/>
              </a:rPr>
              <a:t> Widows, and their property, were also protected by the feudal lord.  </a:t>
            </a:r>
          </a:p>
          <a:p>
            <a:pPr lvl="1">
              <a:buFont typeface="Wingdings" pitchFamily="2" charset="2"/>
              <a:buChar char="ü"/>
              <a:defRPr/>
            </a:pPr>
            <a:r>
              <a:rPr lang="en-US" sz="2400" dirty="0" smtClean="0">
                <a:ea typeface="+mn-ea"/>
                <a:cs typeface="+mn-cs"/>
              </a:rPr>
              <a:t>In essence, the vassal achieved a kind of insurance for his family by entering the service of a feudal lord. </a:t>
            </a:r>
          </a:p>
        </p:txBody>
      </p:sp>
      <p:sp>
        <p:nvSpPr>
          <p:cNvPr id="11267" name="Rectangle 4"/>
          <p:cNvSpPr>
            <a:spLocks noGrp="1" noChangeArrowheads="1"/>
          </p:cNvSpPr>
          <p:nvPr>
            <p:ph type="title"/>
          </p:nvPr>
        </p:nvSpPr>
        <p:spPr/>
        <p:txBody>
          <a:bodyPr/>
          <a:lstStyle/>
          <a:p>
            <a:pPr eaLnBrk="1" hangingPunct="1"/>
            <a:r>
              <a:rPr lang="en-US" smtClean="0"/>
              <a:t>Lords</a:t>
            </a:r>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sz="4000" b="1" smtClean="0"/>
              <a:t>Vassals</a:t>
            </a:r>
            <a:br>
              <a:rPr lang="en-US" sz="4000" b="1" smtClean="0"/>
            </a:br>
            <a:endParaRPr lang="en-US" sz="4000" smtClean="0"/>
          </a:p>
        </p:txBody>
      </p:sp>
      <p:sp>
        <p:nvSpPr>
          <p:cNvPr id="12291" name="Rectangle 3"/>
          <p:cNvSpPr>
            <a:spLocks noGrp="1" noChangeArrowheads="1"/>
          </p:cNvSpPr>
          <p:nvPr>
            <p:ph idx="1"/>
          </p:nvPr>
        </p:nvSpPr>
        <p:spPr/>
        <p:txBody>
          <a:bodyPr/>
          <a:lstStyle/>
          <a:p>
            <a:pPr lvl="1" eaLnBrk="1" hangingPunct="1">
              <a:lnSpc>
                <a:spcPct val="90000"/>
              </a:lnSpc>
              <a:buFont typeface="Wingdings" pitchFamily="2" charset="2"/>
              <a:buChar char="ü"/>
            </a:pPr>
            <a:r>
              <a:rPr lang="en-US" sz="2400" smtClean="0"/>
              <a:t>Had to swear an oath of loyalty to the king.</a:t>
            </a:r>
          </a:p>
          <a:p>
            <a:pPr lvl="1" eaLnBrk="1" hangingPunct="1">
              <a:lnSpc>
                <a:spcPct val="90000"/>
              </a:lnSpc>
              <a:buFont typeface="Wingdings" pitchFamily="2" charset="2"/>
              <a:buChar char="ü"/>
            </a:pPr>
            <a:r>
              <a:rPr lang="en-US" sz="2400" smtClean="0"/>
              <a:t>Had to provide soldiers (</a:t>
            </a:r>
            <a:r>
              <a:rPr lang="en-US" sz="2400" smtClean="0">
                <a:solidFill>
                  <a:srgbClr val="FFCC00"/>
                </a:solidFill>
              </a:rPr>
              <a:t>knights</a:t>
            </a:r>
            <a:r>
              <a:rPr lang="en-US" sz="2400" smtClean="0"/>
              <a:t>) to fight so many days per year.  </a:t>
            </a:r>
          </a:p>
          <a:p>
            <a:pPr lvl="1" eaLnBrk="1" hangingPunct="1">
              <a:lnSpc>
                <a:spcPct val="90000"/>
              </a:lnSpc>
              <a:buFont typeface="Wingdings" pitchFamily="2" charset="2"/>
              <a:buChar char="ü"/>
            </a:pPr>
            <a:r>
              <a:rPr lang="en-US" sz="2400" smtClean="0"/>
              <a:t>Had to pay </a:t>
            </a:r>
            <a:r>
              <a:rPr lang="en-US" sz="2400" smtClean="0">
                <a:solidFill>
                  <a:srgbClr val="FFCC00"/>
                </a:solidFill>
              </a:rPr>
              <a:t>homage</a:t>
            </a:r>
            <a:r>
              <a:rPr lang="en-US" sz="2400" smtClean="0"/>
              <a:t> to their lord - promising to always defend him/his lands.</a:t>
            </a:r>
          </a:p>
          <a:p>
            <a:pPr lvl="1" eaLnBrk="1" hangingPunct="1">
              <a:buFont typeface="Wingdings" pitchFamily="2" charset="2"/>
              <a:buChar char="ü"/>
            </a:pPr>
            <a:r>
              <a:rPr lang="en-US" sz="2400" smtClean="0"/>
              <a:t> After paying homage, the vassal received his </a:t>
            </a:r>
            <a:r>
              <a:rPr lang="en-US" sz="2400" smtClean="0">
                <a:solidFill>
                  <a:srgbClr val="FFCC00"/>
                </a:solidFill>
              </a:rPr>
              <a:t>fief</a:t>
            </a:r>
            <a:r>
              <a:rPr lang="en-US" sz="2400" smtClean="0"/>
              <a:t>. </a:t>
            </a:r>
          </a:p>
          <a:p>
            <a:pPr lvl="1" eaLnBrk="1" hangingPunct="1">
              <a:buFont typeface="Wingdings" pitchFamily="2" charset="2"/>
              <a:buChar char="ü"/>
            </a:pPr>
            <a:r>
              <a:rPr lang="en-US" sz="2400" smtClean="0">
                <a:solidFill>
                  <a:srgbClr val="FFC000"/>
                </a:solidFill>
              </a:rPr>
              <a:t>Fiefs</a:t>
            </a:r>
            <a:r>
              <a:rPr lang="en-US" sz="2400" smtClean="0"/>
              <a:t> were estates granted by the lord (including the  land, the buildings on it, and the peasants who worked 	it.)</a:t>
            </a:r>
          </a:p>
          <a:p>
            <a:pPr lvl="2" eaLnBrk="1" hangingPunct="1">
              <a:lnSpc>
                <a:spcPct val="90000"/>
              </a:lnSpc>
              <a:buFont typeface="Wingdings" pitchFamily="2" charset="2"/>
              <a:buChar char="ü"/>
            </a:pPr>
            <a:r>
              <a:rPr lang="en-US" sz="2000" smtClean="0"/>
              <a:t>He only received </a:t>
            </a:r>
            <a:r>
              <a:rPr lang="en-US" sz="2000" i="1" smtClean="0">
                <a:solidFill>
                  <a:schemeClr val="tx2"/>
                </a:solidFill>
              </a:rPr>
              <a:t>possession of the fief</a:t>
            </a:r>
            <a:r>
              <a:rPr lang="en-US" sz="2000" smtClean="0"/>
              <a:t>, </a:t>
            </a:r>
            <a:r>
              <a:rPr lang="en-US" sz="2000" b="1" smtClean="0"/>
              <a:t>not </a:t>
            </a:r>
            <a:r>
              <a:rPr lang="en-US" sz="2000" smtClean="0"/>
              <a:t>ownership. </a:t>
            </a:r>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lvl="2" eaLnBrk="1" hangingPunct="1">
              <a:lnSpc>
                <a:spcPct val="90000"/>
              </a:lnSpc>
              <a:buFontTx/>
              <a:buNone/>
            </a:pPr>
            <a:r>
              <a:rPr lang="en-US" sz="3200" smtClean="0"/>
              <a:t>The vassal could: </a:t>
            </a:r>
          </a:p>
          <a:p>
            <a:pPr lvl="2" eaLnBrk="1" hangingPunct="1">
              <a:lnSpc>
                <a:spcPct val="90000"/>
              </a:lnSpc>
              <a:buFont typeface="Wingdings" pitchFamily="2" charset="2"/>
              <a:buChar char="ü"/>
            </a:pPr>
            <a:r>
              <a:rPr lang="en-US" sz="3200" smtClean="0"/>
              <a:t>receive what the land produced</a:t>
            </a:r>
          </a:p>
          <a:p>
            <a:pPr lvl="2" eaLnBrk="1" hangingPunct="1">
              <a:lnSpc>
                <a:spcPct val="90000"/>
              </a:lnSpc>
              <a:buFont typeface="Wingdings" pitchFamily="2" charset="2"/>
              <a:buChar char="ü"/>
            </a:pPr>
            <a:r>
              <a:rPr lang="en-US" sz="3200" smtClean="0"/>
              <a:t> collect taxes</a:t>
            </a:r>
          </a:p>
          <a:p>
            <a:pPr lvl="2" eaLnBrk="1" hangingPunct="1">
              <a:lnSpc>
                <a:spcPct val="90000"/>
              </a:lnSpc>
              <a:buFont typeface="Wingdings" pitchFamily="2" charset="2"/>
              <a:buChar char="ü"/>
            </a:pPr>
            <a:r>
              <a:rPr lang="en-US" sz="3200" smtClean="0"/>
              <a:t> hold court &amp; execute sentences</a:t>
            </a:r>
          </a:p>
          <a:p>
            <a:pPr lvl="2" eaLnBrk="1" hangingPunct="1">
              <a:lnSpc>
                <a:spcPct val="90000"/>
              </a:lnSpc>
              <a:buFont typeface="Wingdings" pitchFamily="2" charset="2"/>
              <a:buChar char="ü"/>
            </a:pPr>
            <a:r>
              <a:rPr lang="en-US" sz="3200" smtClean="0"/>
              <a:t>obtain labor as needed on the castle, other buildings and roads of the fief (estate.)</a:t>
            </a:r>
          </a:p>
          <a:p>
            <a:endParaRPr lang="en-US" smtClean="0"/>
          </a:p>
        </p:txBody>
      </p:sp>
    </p:spTree>
  </p:cSld>
  <p:clrMapOvr>
    <a:masterClrMapping/>
  </p:clrMapOvr>
  <p:transition>
    <p:dissolve/>
    <p:sndAc>
      <p:stSnd>
        <p:snd r:embed="rId2" name="bomb.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Knights</a:t>
            </a:r>
          </a:p>
        </p:txBody>
      </p:sp>
      <p:sp>
        <p:nvSpPr>
          <p:cNvPr id="14339" name="Rectangle 3"/>
          <p:cNvSpPr>
            <a:spLocks noGrp="1" noChangeArrowheads="1"/>
          </p:cNvSpPr>
          <p:nvPr>
            <p:ph type="body" idx="1"/>
          </p:nvPr>
        </p:nvSpPr>
        <p:spPr/>
        <p:txBody>
          <a:bodyPr/>
          <a:lstStyle/>
          <a:p>
            <a:pPr lvl="2" eaLnBrk="1" hangingPunct="1">
              <a:buFontTx/>
              <a:buNone/>
            </a:pPr>
            <a:endParaRPr lang="en-US" smtClean="0"/>
          </a:p>
          <a:p>
            <a:pPr lvl="1" eaLnBrk="1" hangingPunct="1">
              <a:buFont typeface="Wingdings" pitchFamily="2" charset="2"/>
              <a:buChar char="ü"/>
            </a:pPr>
            <a:r>
              <a:rPr lang="en-US" smtClean="0"/>
              <a:t>Were granted land from their lord for their military service. </a:t>
            </a:r>
          </a:p>
          <a:p>
            <a:pPr lvl="3" eaLnBrk="1" hangingPunct="1">
              <a:buFont typeface="Wingdings" pitchFamily="2" charset="2"/>
              <a:buChar char="ü"/>
            </a:pPr>
            <a:r>
              <a:rPr lang="en-US" smtClean="0"/>
              <a:t>At first the knights lived with the lords &amp; were fed, clothed &amp; armed by them.</a:t>
            </a:r>
          </a:p>
          <a:p>
            <a:pPr lvl="3" eaLnBrk="1" hangingPunct="1">
              <a:buFont typeface="Wingdings" pitchFamily="2" charset="2"/>
              <a:buChar char="ü"/>
            </a:pPr>
            <a:r>
              <a:rPr lang="en-US" smtClean="0"/>
              <a:t>Later, some knights were given fiefs from the lord-vassal’s own fief estates.</a:t>
            </a:r>
          </a:p>
          <a:p>
            <a:pPr lvl="1" eaLnBrk="1" hangingPunct="1">
              <a:buFont typeface="Wingdings" pitchFamily="2" charset="2"/>
              <a:buChar char="ü"/>
            </a:pPr>
            <a:r>
              <a:rPr lang="en-US" smtClean="0"/>
              <a:t>Followed the </a:t>
            </a:r>
            <a:r>
              <a:rPr lang="en-US" smtClean="0">
                <a:solidFill>
                  <a:srgbClr val="FFC000"/>
                </a:solidFill>
              </a:rPr>
              <a:t>Code of Chivalry</a:t>
            </a:r>
            <a:r>
              <a:rPr lang="en-US" smtClean="0"/>
              <a:t>. </a:t>
            </a:r>
            <a:r>
              <a:rPr lang="en-US" sz="2000" smtClean="0"/>
              <a:t>(see handout) </a:t>
            </a:r>
          </a:p>
          <a:p>
            <a:pPr eaLnBrk="1" hangingPunct="1"/>
            <a:endParaRPr lang="en-US" smtClean="0"/>
          </a:p>
          <a:p>
            <a:pPr eaLnBrk="1" hangingPunct="1"/>
            <a:endParaRPr lang="en-US" smtClean="0"/>
          </a:p>
          <a:p>
            <a:pPr eaLnBrk="1" hangingPunct="1"/>
            <a:endParaRPr lang="en-US" smtClean="0"/>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Code of Chivalry</a:t>
            </a:r>
          </a:p>
        </p:txBody>
      </p:sp>
      <p:sp>
        <p:nvSpPr>
          <p:cNvPr id="15363" name="Rectangle 3"/>
          <p:cNvSpPr>
            <a:spLocks noGrp="1" noChangeArrowheads="1"/>
          </p:cNvSpPr>
          <p:nvPr>
            <p:ph type="body" idx="1"/>
          </p:nvPr>
        </p:nvSpPr>
        <p:spPr/>
        <p:txBody>
          <a:bodyPr/>
          <a:lstStyle/>
          <a:p>
            <a:pPr eaLnBrk="1" hangingPunct="1">
              <a:lnSpc>
                <a:spcPct val="90000"/>
              </a:lnSpc>
              <a:buFont typeface="Wingdings" pitchFamily="2" charset="2"/>
              <a:buChar char="ü"/>
            </a:pPr>
            <a:r>
              <a:rPr lang="en-US" sz="1600" b="1" smtClean="0"/>
              <a:t>To fear God and maintain His Church</a:t>
            </a:r>
            <a:endParaRPr lang="en-US" sz="1600" smtClean="0"/>
          </a:p>
          <a:p>
            <a:pPr eaLnBrk="1" hangingPunct="1">
              <a:lnSpc>
                <a:spcPct val="90000"/>
              </a:lnSpc>
              <a:buFont typeface="Wingdings" pitchFamily="2" charset="2"/>
              <a:buChar char="ü"/>
            </a:pPr>
            <a:r>
              <a:rPr lang="en-US" sz="1600" b="1" smtClean="0"/>
              <a:t>To serve the liege lord in valor and faith</a:t>
            </a:r>
            <a:endParaRPr lang="en-US" sz="1600" smtClean="0"/>
          </a:p>
          <a:p>
            <a:pPr eaLnBrk="1" hangingPunct="1">
              <a:lnSpc>
                <a:spcPct val="90000"/>
              </a:lnSpc>
              <a:buFont typeface="Wingdings" pitchFamily="2" charset="2"/>
              <a:buChar char="ü"/>
            </a:pPr>
            <a:r>
              <a:rPr lang="en-US" sz="1600" b="1" smtClean="0"/>
              <a:t>To protect the weak and defenseless</a:t>
            </a:r>
            <a:endParaRPr lang="en-US" sz="1600" smtClean="0"/>
          </a:p>
          <a:p>
            <a:pPr eaLnBrk="1" hangingPunct="1">
              <a:lnSpc>
                <a:spcPct val="90000"/>
              </a:lnSpc>
              <a:buFont typeface="Wingdings" pitchFamily="2" charset="2"/>
              <a:buChar char="ü"/>
            </a:pPr>
            <a:r>
              <a:rPr lang="en-US" sz="1600" b="1" smtClean="0"/>
              <a:t>To give succor to widows and orphans</a:t>
            </a:r>
            <a:endParaRPr lang="en-US" sz="1600" smtClean="0"/>
          </a:p>
          <a:p>
            <a:pPr eaLnBrk="1" hangingPunct="1">
              <a:lnSpc>
                <a:spcPct val="90000"/>
              </a:lnSpc>
              <a:buFont typeface="Wingdings" pitchFamily="2" charset="2"/>
              <a:buChar char="ü"/>
            </a:pPr>
            <a:r>
              <a:rPr lang="en-US" sz="1600" b="1" smtClean="0"/>
              <a:t>To refrain from the wanton giving of offence</a:t>
            </a:r>
            <a:endParaRPr lang="en-US" sz="1600" smtClean="0"/>
          </a:p>
          <a:p>
            <a:pPr eaLnBrk="1" hangingPunct="1">
              <a:lnSpc>
                <a:spcPct val="90000"/>
              </a:lnSpc>
              <a:buFont typeface="Wingdings" pitchFamily="2" charset="2"/>
              <a:buChar char="ü"/>
            </a:pPr>
            <a:r>
              <a:rPr lang="en-US" sz="1600" b="1" smtClean="0"/>
              <a:t>To live by honor and for glory</a:t>
            </a:r>
            <a:endParaRPr lang="en-US" sz="1600" smtClean="0"/>
          </a:p>
          <a:p>
            <a:pPr eaLnBrk="1" hangingPunct="1">
              <a:lnSpc>
                <a:spcPct val="90000"/>
              </a:lnSpc>
              <a:buFont typeface="Wingdings" pitchFamily="2" charset="2"/>
              <a:buChar char="ü"/>
            </a:pPr>
            <a:r>
              <a:rPr lang="en-US" sz="1600" b="1" smtClean="0"/>
              <a:t>To despise pecuniary reward</a:t>
            </a:r>
            <a:endParaRPr lang="en-US" sz="1600" smtClean="0"/>
          </a:p>
          <a:p>
            <a:pPr eaLnBrk="1" hangingPunct="1">
              <a:lnSpc>
                <a:spcPct val="90000"/>
              </a:lnSpc>
              <a:buFont typeface="Wingdings" pitchFamily="2" charset="2"/>
              <a:buChar char="ü"/>
            </a:pPr>
            <a:r>
              <a:rPr lang="en-US" sz="1600" b="1" smtClean="0"/>
              <a:t>To fight for the welfare of all</a:t>
            </a:r>
            <a:endParaRPr lang="en-US" sz="1600" smtClean="0"/>
          </a:p>
          <a:p>
            <a:pPr eaLnBrk="1" hangingPunct="1">
              <a:lnSpc>
                <a:spcPct val="90000"/>
              </a:lnSpc>
              <a:buFont typeface="Wingdings" pitchFamily="2" charset="2"/>
              <a:buChar char="ü"/>
            </a:pPr>
            <a:r>
              <a:rPr lang="en-US" sz="1600" b="1" smtClean="0"/>
              <a:t>To obey those placed in authority</a:t>
            </a:r>
            <a:endParaRPr lang="en-US" sz="1600" smtClean="0"/>
          </a:p>
          <a:p>
            <a:pPr eaLnBrk="1" hangingPunct="1">
              <a:lnSpc>
                <a:spcPct val="90000"/>
              </a:lnSpc>
              <a:buFont typeface="Wingdings" pitchFamily="2" charset="2"/>
              <a:buChar char="ü"/>
            </a:pPr>
            <a:r>
              <a:rPr lang="en-US" sz="1600" b="1" smtClean="0"/>
              <a:t>To guard the honor of fellow knights</a:t>
            </a:r>
            <a:endParaRPr lang="en-US" sz="1600" smtClean="0"/>
          </a:p>
          <a:p>
            <a:pPr eaLnBrk="1" hangingPunct="1">
              <a:lnSpc>
                <a:spcPct val="90000"/>
              </a:lnSpc>
              <a:buFont typeface="Wingdings" pitchFamily="2" charset="2"/>
              <a:buChar char="ü"/>
            </a:pPr>
            <a:r>
              <a:rPr lang="en-US" sz="1600" b="1" smtClean="0"/>
              <a:t>To eschew unfairness, meanness and deceit</a:t>
            </a:r>
            <a:endParaRPr lang="en-US" sz="1600" smtClean="0"/>
          </a:p>
          <a:p>
            <a:pPr eaLnBrk="1" hangingPunct="1">
              <a:lnSpc>
                <a:spcPct val="90000"/>
              </a:lnSpc>
              <a:buFont typeface="Wingdings" pitchFamily="2" charset="2"/>
              <a:buChar char="ü"/>
            </a:pPr>
            <a:r>
              <a:rPr lang="en-US" sz="1600" b="1" smtClean="0"/>
              <a:t>To keep faith</a:t>
            </a:r>
            <a:r>
              <a:rPr lang="en-US" sz="1600" smtClean="0"/>
              <a:t> </a:t>
            </a:r>
          </a:p>
          <a:p>
            <a:pPr eaLnBrk="1" hangingPunct="1">
              <a:lnSpc>
                <a:spcPct val="90000"/>
              </a:lnSpc>
              <a:buFont typeface="Wingdings" pitchFamily="2" charset="2"/>
              <a:buChar char="ü"/>
            </a:pPr>
            <a:r>
              <a:rPr lang="en-US" sz="1600" b="1" smtClean="0"/>
              <a:t>At all times to speak the truth</a:t>
            </a:r>
            <a:endParaRPr lang="en-US" sz="1600" smtClean="0"/>
          </a:p>
          <a:p>
            <a:pPr eaLnBrk="1" hangingPunct="1">
              <a:lnSpc>
                <a:spcPct val="90000"/>
              </a:lnSpc>
              <a:buFont typeface="Wingdings" pitchFamily="2" charset="2"/>
              <a:buChar char="ü"/>
            </a:pPr>
            <a:r>
              <a:rPr lang="en-US" sz="1600" b="1" smtClean="0"/>
              <a:t>To persevere to the end in any enterprise begun</a:t>
            </a:r>
            <a:endParaRPr lang="en-US" sz="1600" smtClean="0"/>
          </a:p>
          <a:p>
            <a:pPr eaLnBrk="1" hangingPunct="1">
              <a:lnSpc>
                <a:spcPct val="90000"/>
              </a:lnSpc>
              <a:buFont typeface="Wingdings" pitchFamily="2" charset="2"/>
              <a:buChar char="ü"/>
            </a:pPr>
            <a:r>
              <a:rPr lang="en-US" sz="1600" b="1" smtClean="0"/>
              <a:t>To respect the honor of women</a:t>
            </a:r>
            <a:endParaRPr lang="en-US" sz="1600" smtClean="0"/>
          </a:p>
          <a:p>
            <a:pPr eaLnBrk="1" hangingPunct="1">
              <a:lnSpc>
                <a:spcPct val="90000"/>
              </a:lnSpc>
              <a:buFont typeface="Wingdings" pitchFamily="2" charset="2"/>
              <a:buChar char="ü"/>
            </a:pPr>
            <a:r>
              <a:rPr lang="en-US" sz="1600" b="1" smtClean="0"/>
              <a:t>Never to refuse a challenge from an equal</a:t>
            </a:r>
            <a:endParaRPr lang="en-US" sz="1600" smtClean="0"/>
          </a:p>
          <a:p>
            <a:pPr eaLnBrk="1" hangingPunct="1">
              <a:lnSpc>
                <a:spcPct val="90000"/>
              </a:lnSpc>
              <a:buFont typeface="Wingdings" pitchFamily="2" charset="2"/>
              <a:buChar char="ü"/>
            </a:pPr>
            <a:r>
              <a:rPr lang="en-US" sz="1600" b="1" smtClean="0"/>
              <a:t>Never to turn the back upon a foe</a:t>
            </a:r>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609600" y="1676400"/>
            <a:ext cx="7848600" cy="4343400"/>
          </a:xfrm>
          <a:prstGeom prst="rect">
            <a:avLst/>
          </a:prstGeom>
          <a:noFill/>
          <a:ln w="9525">
            <a:noFill/>
            <a:miter lim="800000"/>
            <a:headEnd/>
            <a:tailEnd/>
          </a:ln>
        </p:spPr>
        <p:txBody>
          <a:bodyPr anchor="ctr"/>
          <a:lstStyle/>
          <a:p>
            <a:endParaRPr lang="en-US"/>
          </a:p>
        </p:txBody>
      </p:sp>
      <p:sp>
        <p:nvSpPr>
          <p:cNvPr id="16387" name="Title 2"/>
          <p:cNvSpPr>
            <a:spLocks noGrp="1"/>
          </p:cNvSpPr>
          <p:nvPr>
            <p:ph type="title"/>
          </p:nvPr>
        </p:nvSpPr>
        <p:spPr/>
        <p:txBody>
          <a:bodyPr/>
          <a:lstStyle/>
          <a:p>
            <a:r>
              <a:rPr lang="en-US" smtClean="0"/>
              <a:t/>
            </a:r>
            <a:br>
              <a:rPr lang="en-US" smtClean="0"/>
            </a:br>
            <a:r>
              <a:rPr lang="en-US" sz="2400" smtClean="0"/>
              <a:t>The knights promised to defend the weak, be courteous to all women, be loyal to their king, and serve God at all times. HOWEVER…</a:t>
            </a:r>
            <a:br>
              <a:rPr lang="en-US" sz="2400" smtClean="0"/>
            </a:br>
            <a:endParaRPr lang="en-US" sz="2400" smtClean="0"/>
          </a:p>
        </p:txBody>
      </p:sp>
      <p:sp>
        <p:nvSpPr>
          <p:cNvPr id="16388" name="Content Placeholder 3"/>
          <p:cNvSpPr>
            <a:spLocks noGrp="1"/>
          </p:cNvSpPr>
          <p:nvPr>
            <p:ph idx="1"/>
          </p:nvPr>
        </p:nvSpPr>
        <p:spPr/>
        <p:txBody>
          <a:bodyPr/>
          <a:lstStyle/>
          <a:p>
            <a:pPr>
              <a:buFont typeface="Wingdings" pitchFamily="2" charset="2"/>
              <a:buChar char="ü"/>
            </a:pPr>
            <a:r>
              <a:rPr lang="en-US" sz="2400" smtClean="0"/>
              <a:t>The code of chivalry did not always extend to the peasants. The "weak" was widely interpreted as "noble women and children." The knights were often brutal to common folk. They could sometimes even rape young peasant women without fear of reprisal, all because they were part of the upper class. </a:t>
            </a:r>
          </a:p>
          <a:p>
            <a:pPr>
              <a:buFont typeface="Wingdings" pitchFamily="2" charset="2"/>
              <a:buChar char="ü"/>
            </a:pPr>
            <a:r>
              <a:rPr lang="en-US" sz="2400" smtClean="0"/>
              <a:t>The code of chivalry stated that knights must give mercy to a vanquished enemy. However, the very fact that knights were trained as men of war belied this code.  They often plundered villages or cities that they captured, often defiling and destroying churches and other property. </a:t>
            </a:r>
          </a:p>
          <a:p>
            <a:pPr>
              <a:buFont typeface="Wingdings" pitchFamily="2" charset="2"/>
              <a:buChar char="ü"/>
            </a:pPr>
            <a:endParaRPr lang="en-US" sz="2400" smtClean="0"/>
          </a:p>
          <a:p>
            <a:pPr>
              <a:buFontTx/>
              <a:buNone/>
            </a:pPr>
            <a:endParaRPr lang="en-US" sz="1800" smtClean="0"/>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Merchant class</a:t>
            </a:r>
          </a:p>
        </p:txBody>
      </p:sp>
      <p:sp>
        <p:nvSpPr>
          <p:cNvPr id="17411" name="Rectangle 3"/>
          <p:cNvSpPr>
            <a:spLocks noGrp="1" noChangeArrowheads="1"/>
          </p:cNvSpPr>
          <p:nvPr>
            <p:ph type="body" idx="1"/>
          </p:nvPr>
        </p:nvSpPr>
        <p:spPr/>
        <p:txBody>
          <a:bodyPr/>
          <a:lstStyle/>
          <a:p>
            <a:pPr eaLnBrk="1" hangingPunct="1">
              <a:buFont typeface="Wingdings" pitchFamily="2" charset="2"/>
              <a:buChar char="ü"/>
            </a:pPr>
            <a:r>
              <a:rPr lang="en-US" smtClean="0"/>
              <a:t>By 1250, the steady growth of trade and industry led to a rising middle class-the merchants.</a:t>
            </a:r>
          </a:p>
          <a:p>
            <a:pPr lvl="1" eaLnBrk="1" hangingPunct="1">
              <a:buFont typeface="Wingdings" pitchFamily="2" charset="2"/>
              <a:buChar char="ü"/>
            </a:pPr>
            <a:r>
              <a:rPr lang="en-US" smtClean="0"/>
              <a:t>Merchant guilds</a:t>
            </a:r>
          </a:p>
          <a:p>
            <a:pPr lvl="1" eaLnBrk="1" hangingPunct="1">
              <a:buFont typeface="Wingdings" pitchFamily="2" charset="2"/>
              <a:buChar char="ü"/>
            </a:pPr>
            <a:r>
              <a:rPr lang="en-US" smtClean="0"/>
              <a:t>Craft guilds </a:t>
            </a:r>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Peasants</a:t>
            </a:r>
          </a:p>
        </p:txBody>
      </p:sp>
      <p:sp>
        <p:nvSpPr>
          <p:cNvPr id="18435" name="Rectangle 3"/>
          <p:cNvSpPr>
            <a:spLocks noGrp="1" noChangeArrowheads="1"/>
          </p:cNvSpPr>
          <p:nvPr>
            <p:ph type="body" idx="1"/>
          </p:nvPr>
        </p:nvSpPr>
        <p:spPr/>
        <p:txBody>
          <a:bodyPr/>
          <a:lstStyle/>
          <a:p>
            <a:pPr eaLnBrk="1" hangingPunct="1">
              <a:lnSpc>
                <a:spcPct val="80000"/>
              </a:lnSpc>
              <a:buFontTx/>
              <a:buNone/>
            </a:pPr>
            <a:endParaRPr lang="en-US" sz="2400" smtClean="0"/>
          </a:p>
          <a:p>
            <a:pPr eaLnBrk="1" hangingPunct="1">
              <a:lnSpc>
                <a:spcPct val="80000"/>
              </a:lnSpc>
              <a:buFont typeface="Wingdings" pitchFamily="2" charset="2"/>
              <a:buChar char="ü"/>
            </a:pPr>
            <a:r>
              <a:rPr lang="en-US" sz="2400" smtClean="0"/>
              <a:t>Worked the lord/vassal’s land and received a place to stay and some of the food they produced.  </a:t>
            </a:r>
          </a:p>
          <a:p>
            <a:pPr eaLnBrk="1" hangingPunct="1">
              <a:lnSpc>
                <a:spcPct val="80000"/>
              </a:lnSpc>
              <a:buFont typeface="Wingdings" pitchFamily="2" charset="2"/>
              <a:buChar char="ü"/>
            </a:pPr>
            <a:r>
              <a:rPr lang="en-US" sz="2400" smtClean="0"/>
              <a:t>Half of the work week was spent on working the land belonging to the lord and the church:  maintenance, wood cutting, land clearing, road building, etc.</a:t>
            </a:r>
          </a:p>
          <a:p>
            <a:pPr eaLnBrk="1" hangingPunct="1">
              <a:lnSpc>
                <a:spcPct val="80000"/>
              </a:lnSpc>
              <a:buFont typeface="Wingdings" pitchFamily="2" charset="2"/>
              <a:buChar char="ü"/>
            </a:pPr>
            <a:r>
              <a:rPr lang="en-US" sz="2400" smtClean="0"/>
              <a:t>The rest of the time they could work on their own land.</a:t>
            </a:r>
          </a:p>
          <a:p>
            <a:pPr eaLnBrk="1" hangingPunct="1">
              <a:lnSpc>
                <a:spcPct val="80000"/>
              </a:lnSpc>
              <a:buFont typeface="Wingdings" pitchFamily="2" charset="2"/>
              <a:buChar char="ü"/>
            </a:pPr>
            <a:r>
              <a:rPr lang="en-US" sz="2400" smtClean="0"/>
              <a:t>Sundays and saints’ days were holidays.</a:t>
            </a:r>
          </a:p>
          <a:p>
            <a:pPr eaLnBrk="1" hangingPunct="1">
              <a:lnSpc>
                <a:spcPct val="80000"/>
              </a:lnSpc>
              <a:buFont typeface="Wingdings" pitchFamily="2" charset="2"/>
              <a:buChar char="ü"/>
            </a:pPr>
            <a:r>
              <a:rPr lang="en-US" sz="2400" smtClean="0"/>
              <a:t>Had to give 1/10 of everything they produced to the church (crops, eggs, animals)…There were lots of rich bishops!</a:t>
            </a:r>
          </a:p>
          <a:p>
            <a:pPr eaLnBrk="1" hangingPunct="1">
              <a:lnSpc>
                <a:spcPct val="80000"/>
              </a:lnSpc>
              <a:buFont typeface="Wingdings" pitchFamily="2" charset="2"/>
              <a:buChar char="ü"/>
            </a:pPr>
            <a:r>
              <a:rPr lang="en-US" sz="2400" smtClean="0"/>
              <a:t>Huts were shared with livestock.</a:t>
            </a:r>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Serfs</a:t>
            </a:r>
          </a:p>
        </p:txBody>
      </p:sp>
      <p:sp>
        <p:nvSpPr>
          <p:cNvPr id="19459" name="Rectangle 3"/>
          <p:cNvSpPr>
            <a:spLocks noGrp="1" noChangeArrowheads="1"/>
          </p:cNvSpPr>
          <p:nvPr>
            <p:ph type="body" idx="1"/>
          </p:nvPr>
        </p:nvSpPr>
        <p:spPr/>
        <p:txBody>
          <a:bodyPr/>
          <a:lstStyle/>
          <a:p>
            <a:pPr eaLnBrk="1" hangingPunct="1">
              <a:buFont typeface="Wingdings" pitchFamily="2" charset="2"/>
              <a:buChar char="ü"/>
            </a:pPr>
            <a:r>
              <a:rPr lang="en-US" sz="2800" smtClean="0"/>
              <a:t>Not technically a slave, but bound to a lord for life.</a:t>
            </a:r>
          </a:p>
          <a:p>
            <a:pPr eaLnBrk="1" hangingPunct="1">
              <a:buFont typeface="Wingdings" pitchFamily="2" charset="2"/>
              <a:buChar char="ü"/>
            </a:pPr>
            <a:r>
              <a:rPr lang="en-US" sz="2800" smtClean="0"/>
              <a:t>Couldn’t own property.</a:t>
            </a:r>
          </a:p>
          <a:p>
            <a:pPr eaLnBrk="1" hangingPunct="1">
              <a:buFont typeface="Wingdings" pitchFamily="2" charset="2"/>
              <a:buChar char="ü"/>
            </a:pPr>
            <a:r>
              <a:rPr lang="en-US" sz="2800" smtClean="0"/>
              <a:t>Needed the lord’s permission to marry.</a:t>
            </a:r>
          </a:p>
          <a:p>
            <a:pPr eaLnBrk="1" hangingPunct="1">
              <a:buFont typeface="Wingdings" pitchFamily="2" charset="2"/>
              <a:buChar char="ü"/>
            </a:pPr>
            <a:r>
              <a:rPr lang="en-US" sz="2800" smtClean="0"/>
              <a:t>Couldn’t leave the land without the lord’s permission. </a:t>
            </a:r>
          </a:p>
          <a:p>
            <a:pPr lvl="1" eaLnBrk="1" hangingPunct="1">
              <a:buFont typeface="Wingdings" pitchFamily="2" charset="2"/>
              <a:buChar char="ü"/>
            </a:pPr>
            <a:r>
              <a:rPr lang="en-US" sz="2400" smtClean="0"/>
              <a:t>If a serf ran to a town and managed to stay for 1 year + a day, he was a free man.</a:t>
            </a:r>
          </a:p>
          <a:p>
            <a:pPr lvl="1" eaLnBrk="1" hangingPunct="1">
              <a:buFont typeface="Wingdings" pitchFamily="2" charset="2"/>
              <a:buChar char="ü"/>
            </a:pPr>
            <a:r>
              <a:rPr lang="en-US" sz="2400" smtClean="0"/>
              <a:t>Worked just as hard as a peasant, but had no days off/received no payment of crops, etc.</a:t>
            </a:r>
          </a:p>
          <a:p>
            <a:pPr lvl="1" eaLnBrk="1" hangingPunct="1">
              <a:buFontTx/>
              <a:buNone/>
            </a:pPr>
            <a:endParaRPr lang="en-US" sz="2400" smtClean="0"/>
          </a:p>
          <a:p>
            <a:pPr lvl="1" eaLnBrk="1" hangingPunct="1">
              <a:buFontTx/>
              <a:buNone/>
            </a:pPr>
            <a:endParaRPr lang="en-US" sz="2400" smtClean="0"/>
          </a:p>
          <a:p>
            <a:pPr eaLnBrk="1" hangingPunct="1"/>
            <a:endParaRPr lang="en-US" sz="2800" smtClean="0"/>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The Church and State</a:t>
            </a:r>
          </a:p>
        </p:txBody>
      </p:sp>
      <p:sp>
        <p:nvSpPr>
          <p:cNvPr id="20483" name="Rectangle 3"/>
          <p:cNvSpPr>
            <a:spLocks noGrp="1" noChangeArrowheads="1"/>
          </p:cNvSpPr>
          <p:nvPr>
            <p:ph type="body" idx="1"/>
          </p:nvPr>
        </p:nvSpPr>
        <p:spPr/>
        <p:txBody>
          <a:bodyPr/>
          <a:lstStyle/>
          <a:p>
            <a:pPr eaLnBrk="1" hangingPunct="1">
              <a:buFont typeface="Wingdings" pitchFamily="2" charset="2"/>
              <a:buChar char="ü"/>
            </a:pPr>
            <a:r>
              <a:rPr lang="en-US" sz="2400" smtClean="0"/>
              <a:t>Medieval society was dominated by two great institutions: </a:t>
            </a:r>
            <a:r>
              <a:rPr lang="en-US" sz="2400" smtClean="0">
                <a:solidFill>
                  <a:schemeClr val="hlink"/>
                </a:solidFill>
              </a:rPr>
              <a:t>feudalism </a:t>
            </a:r>
            <a:r>
              <a:rPr lang="en-US" sz="2400" smtClean="0"/>
              <a:t>and</a:t>
            </a:r>
            <a:r>
              <a:rPr lang="en-US" sz="2400" smtClean="0">
                <a:solidFill>
                  <a:schemeClr val="hlink"/>
                </a:solidFill>
              </a:rPr>
              <a:t> religion.</a:t>
            </a:r>
          </a:p>
          <a:p>
            <a:pPr eaLnBrk="1" hangingPunct="1">
              <a:buFont typeface="Wingdings" pitchFamily="2" charset="2"/>
              <a:buChar char="ü"/>
            </a:pPr>
            <a:r>
              <a:rPr lang="en-US" sz="2400" smtClean="0"/>
              <a:t>The idea of your social and legal obligations to your lord pervaded all aspects of daily life for all the lower levels of society.</a:t>
            </a:r>
          </a:p>
          <a:p>
            <a:pPr eaLnBrk="1" hangingPunct="1">
              <a:buFont typeface="Wingdings" pitchFamily="2" charset="2"/>
              <a:buChar char="ü"/>
            </a:pPr>
            <a:r>
              <a:rPr lang="en-US" sz="2400" smtClean="0"/>
              <a:t>The idea of the afterlife, and where you would be spending it, pervaded all aspects of society (and was used to manipulate </a:t>
            </a:r>
            <a:r>
              <a:rPr lang="en-US" sz="2400" i="1" smtClean="0"/>
              <a:t>all</a:t>
            </a:r>
            <a:r>
              <a:rPr lang="en-US" sz="2400" smtClean="0"/>
              <a:t> levels of society.)</a:t>
            </a:r>
          </a:p>
          <a:p>
            <a:pPr lvl="1" eaLnBrk="1" hangingPunct="1">
              <a:buFont typeface="Wingdings" pitchFamily="2" charset="2"/>
              <a:buChar char="ü"/>
            </a:pPr>
            <a:r>
              <a:rPr lang="en-US" sz="2000" smtClean="0"/>
              <a:t>Literature of the period can be grouped around these two institutions.</a:t>
            </a:r>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Vocabulary Words:</a:t>
            </a:r>
          </a:p>
        </p:txBody>
      </p:sp>
      <p:sp>
        <p:nvSpPr>
          <p:cNvPr id="3075" name="Content Placeholder 2"/>
          <p:cNvSpPr>
            <a:spLocks noGrp="1"/>
          </p:cNvSpPr>
          <p:nvPr>
            <p:ph idx="1"/>
          </p:nvPr>
        </p:nvSpPr>
        <p:spPr/>
        <p:txBody>
          <a:bodyPr/>
          <a:lstStyle/>
          <a:p>
            <a:pPr>
              <a:buFontTx/>
              <a:buNone/>
            </a:pPr>
            <a:r>
              <a:rPr lang="en-US" sz="2800" smtClean="0"/>
              <a:t>Norman Conquest</a:t>
            </a:r>
          </a:p>
          <a:p>
            <a:pPr>
              <a:buFontTx/>
              <a:buNone/>
            </a:pPr>
            <a:r>
              <a:rPr lang="en-US" sz="2800" smtClean="0"/>
              <a:t>Vassal</a:t>
            </a:r>
          </a:p>
          <a:p>
            <a:pPr>
              <a:buFontTx/>
              <a:buNone/>
            </a:pPr>
            <a:r>
              <a:rPr lang="en-US" sz="2800" smtClean="0"/>
              <a:t>Divine Right</a:t>
            </a:r>
          </a:p>
          <a:p>
            <a:pPr>
              <a:buFontTx/>
              <a:buNone/>
            </a:pPr>
            <a:r>
              <a:rPr lang="en-US" sz="2800" smtClean="0"/>
              <a:t>Serf</a:t>
            </a:r>
          </a:p>
          <a:p>
            <a:pPr>
              <a:buFontTx/>
              <a:buNone/>
            </a:pPr>
            <a:r>
              <a:rPr lang="en-US" sz="2800" smtClean="0"/>
              <a:t>Feudal system</a:t>
            </a:r>
          </a:p>
          <a:p>
            <a:pPr>
              <a:buFontTx/>
              <a:buNone/>
            </a:pPr>
            <a:r>
              <a:rPr lang="en-US" sz="2800" smtClean="0"/>
              <a:t>Fief</a:t>
            </a:r>
          </a:p>
          <a:p>
            <a:pPr>
              <a:buFontTx/>
              <a:buNone/>
            </a:pPr>
            <a:r>
              <a:rPr lang="en-US" sz="2800" smtClean="0"/>
              <a:t>Code of Chivalry</a:t>
            </a:r>
          </a:p>
          <a:p>
            <a:pPr>
              <a:buFontTx/>
              <a:buNone/>
            </a:pPr>
            <a:r>
              <a:rPr lang="en-US" sz="2800" smtClean="0"/>
              <a:t>Lyrics-religious and secular</a:t>
            </a:r>
          </a:p>
          <a:p>
            <a:pPr>
              <a:buFontTx/>
              <a:buNone/>
            </a:pPr>
            <a:r>
              <a:rPr lang="en-US" sz="2800" smtClean="0"/>
              <a:t>Popular Ballad</a:t>
            </a:r>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p:txBody>
      </p:sp>
    </p:spTree>
  </p:cSld>
  <p:clrMapOvr>
    <a:masterClrMapping/>
  </p:clrMapOvr>
  <p:transition>
    <p:dissolve/>
    <p:sndAc>
      <p:stSnd>
        <p:snd r:embed="rId2" name="bomb.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The Church </a:t>
            </a:r>
          </a:p>
        </p:txBody>
      </p:sp>
      <p:sp>
        <p:nvSpPr>
          <p:cNvPr id="21507" name="Rectangle 3"/>
          <p:cNvSpPr>
            <a:spLocks noGrp="1" noChangeArrowheads="1"/>
          </p:cNvSpPr>
          <p:nvPr>
            <p:ph type="body" idx="1"/>
          </p:nvPr>
        </p:nvSpPr>
        <p:spPr/>
        <p:txBody>
          <a:bodyPr/>
          <a:lstStyle/>
          <a:p>
            <a:pPr eaLnBrk="1" hangingPunct="1">
              <a:lnSpc>
                <a:spcPct val="90000"/>
              </a:lnSpc>
              <a:buFont typeface="Wingdings" pitchFamily="2" charset="2"/>
              <a:buChar char="ü"/>
            </a:pPr>
            <a:r>
              <a:rPr lang="en-US" sz="2800" smtClean="0"/>
              <a:t>King</a:t>
            </a:r>
          </a:p>
          <a:p>
            <a:pPr eaLnBrk="1" hangingPunct="1">
              <a:lnSpc>
                <a:spcPct val="90000"/>
              </a:lnSpc>
              <a:buFont typeface="Wingdings" pitchFamily="2" charset="2"/>
              <a:buChar char="ü"/>
            </a:pPr>
            <a:r>
              <a:rPr lang="en-US" sz="2800" smtClean="0"/>
              <a:t>Pope</a:t>
            </a:r>
          </a:p>
          <a:p>
            <a:pPr eaLnBrk="1" hangingPunct="1">
              <a:lnSpc>
                <a:spcPct val="90000"/>
              </a:lnSpc>
              <a:buFont typeface="Wingdings" pitchFamily="2" charset="2"/>
              <a:buChar char="ü"/>
            </a:pPr>
            <a:r>
              <a:rPr lang="en-US" sz="2800" smtClean="0"/>
              <a:t>Cardinals</a:t>
            </a:r>
          </a:p>
          <a:p>
            <a:pPr eaLnBrk="1" hangingPunct="1">
              <a:lnSpc>
                <a:spcPct val="90000"/>
              </a:lnSpc>
              <a:buFont typeface="Wingdings" pitchFamily="2" charset="2"/>
              <a:buChar char="ü"/>
            </a:pPr>
            <a:r>
              <a:rPr lang="en-US" sz="2800" smtClean="0"/>
              <a:t>Archbishops</a:t>
            </a:r>
          </a:p>
          <a:p>
            <a:pPr eaLnBrk="1" hangingPunct="1">
              <a:lnSpc>
                <a:spcPct val="90000"/>
              </a:lnSpc>
              <a:buFont typeface="Wingdings" pitchFamily="2" charset="2"/>
              <a:buChar char="ü"/>
            </a:pPr>
            <a:r>
              <a:rPr lang="en-US" sz="2800" smtClean="0"/>
              <a:t>Bishops</a:t>
            </a:r>
          </a:p>
          <a:p>
            <a:pPr eaLnBrk="1" hangingPunct="1">
              <a:lnSpc>
                <a:spcPct val="90000"/>
              </a:lnSpc>
              <a:buFont typeface="Wingdings" pitchFamily="2" charset="2"/>
              <a:buChar char="ü"/>
            </a:pPr>
            <a:r>
              <a:rPr lang="en-US" sz="2800" smtClean="0"/>
              <a:t>Monsignors</a:t>
            </a:r>
          </a:p>
          <a:p>
            <a:pPr eaLnBrk="1" hangingPunct="1">
              <a:lnSpc>
                <a:spcPct val="90000"/>
              </a:lnSpc>
              <a:buFont typeface="Wingdings" pitchFamily="2" charset="2"/>
              <a:buChar char="ü"/>
            </a:pPr>
            <a:r>
              <a:rPr lang="en-US" sz="2800" smtClean="0"/>
              <a:t>Priests</a:t>
            </a:r>
          </a:p>
          <a:p>
            <a:pPr eaLnBrk="1" hangingPunct="1">
              <a:lnSpc>
                <a:spcPct val="90000"/>
              </a:lnSpc>
              <a:buFont typeface="Wingdings" pitchFamily="2" charset="2"/>
              <a:buChar char="ü"/>
            </a:pPr>
            <a:r>
              <a:rPr lang="en-US" sz="2800" smtClean="0"/>
              <a:t>The people</a:t>
            </a:r>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sz="3600" smtClean="0"/>
              <a:t>What was the net impact of all of this on our language?</a:t>
            </a:r>
          </a:p>
        </p:txBody>
      </p:sp>
      <p:sp>
        <p:nvSpPr>
          <p:cNvPr id="20483" name="Rectangle 1027"/>
          <p:cNvSpPr>
            <a:spLocks noGrp="1" noChangeArrowheads="1"/>
          </p:cNvSpPr>
          <p:nvPr>
            <p:ph idx="1"/>
          </p:nvPr>
        </p:nvSpPr>
        <p:spPr>
          <a:xfrm>
            <a:off x="533400" y="1371600"/>
            <a:ext cx="8229600" cy="5127625"/>
          </a:xfrm>
        </p:spPr>
        <p:txBody>
          <a:bodyPr>
            <a:spAutoFit/>
          </a:bodyPr>
          <a:lstStyle/>
          <a:p>
            <a:pPr marL="1200150" lvl="3" indent="-342900" eaLnBrk="1" hangingPunct="1">
              <a:buFont typeface="Wingdings" pitchFamily="2" charset="2"/>
              <a:buChar char="ü"/>
              <a:defRPr/>
            </a:pPr>
            <a:r>
              <a:rPr lang="en-US" sz="2400" dirty="0" smtClean="0"/>
              <a:t>Many new words, literary forms, and social attitudes had entered England from France, and the whole character of English language and literature had been altered. </a:t>
            </a:r>
          </a:p>
          <a:p>
            <a:pPr marL="1200150" lvl="3" indent="-342900" eaLnBrk="1" hangingPunct="1">
              <a:buFont typeface="Wingdings" pitchFamily="2" charset="2"/>
              <a:buChar char="ü"/>
              <a:defRPr/>
            </a:pPr>
            <a:r>
              <a:rPr lang="en-US" sz="2400" dirty="0" smtClean="0"/>
              <a:t>The </a:t>
            </a:r>
            <a:r>
              <a:rPr lang="en-US" sz="2400" dirty="0" smtClean="0">
                <a:solidFill>
                  <a:srgbClr val="FFC000"/>
                </a:solidFill>
              </a:rPr>
              <a:t>net</a:t>
            </a:r>
            <a:r>
              <a:rPr lang="en-US" sz="2400" dirty="0" smtClean="0"/>
              <a:t> effect was to enrich (rather</a:t>
            </a:r>
          </a:p>
          <a:p>
            <a:pPr lvl="3" eaLnBrk="1" hangingPunct="1">
              <a:buFontTx/>
              <a:buNone/>
              <a:defRPr/>
            </a:pPr>
            <a:r>
              <a:rPr lang="en-US" sz="2400" dirty="0" smtClean="0"/>
              <a:t>than to impoverish) English language and literature.</a:t>
            </a:r>
          </a:p>
          <a:p>
            <a:pPr marL="342900" lvl="1" indent="-342900" eaLnBrk="1" hangingPunct="1">
              <a:buFontTx/>
              <a:buNone/>
              <a:defRPr/>
            </a:pPr>
            <a:endParaRPr lang="en-US" sz="2400" dirty="0" smtClean="0"/>
          </a:p>
          <a:p>
            <a:pPr marL="742950" lvl="2" indent="-342900" eaLnBrk="1" hangingPunct="1">
              <a:buFont typeface="Wingdings" pitchFamily="2" charset="2"/>
              <a:buChar char="ü"/>
              <a:defRPr/>
            </a:pPr>
            <a:r>
              <a:rPr lang="en-US" dirty="0" smtClean="0">
                <a:solidFill>
                  <a:srgbClr val="FFC000"/>
                </a:solidFill>
              </a:rPr>
              <a:t>Latin</a:t>
            </a:r>
            <a:r>
              <a:rPr lang="en-US" dirty="0" smtClean="0"/>
              <a:t> (the language of the church and of scholars) influenced our language.</a:t>
            </a:r>
          </a:p>
          <a:p>
            <a:pPr marL="1200150" lvl="3" indent="-342900" eaLnBrk="1" hangingPunct="1">
              <a:buFont typeface="Wingdings" pitchFamily="2" charset="2"/>
              <a:buChar char="ü"/>
              <a:defRPr/>
            </a:pPr>
            <a:r>
              <a:rPr lang="en-US" dirty="0" smtClean="0"/>
              <a:t> Church controlled education</a:t>
            </a:r>
          </a:p>
          <a:p>
            <a:pPr marL="1200150" lvl="3" indent="-342900" eaLnBrk="1" hangingPunct="1">
              <a:buFont typeface="Wingdings" pitchFamily="2" charset="2"/>
              <a:buChar char="ü"/>
              <a:defRPr/>
            </a:pPr>
            <a:r>
              <a:rPr lang="en-US" dirty="0" smtClean="0"/>
              <a:t>Oxford and Cambridge universities were established during this time period. </a:t>
            </a:r>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pPr eaLnBrk="1" hangingPunct="1">
              <a:buFont typeface="Wingdings" pitchFamily="2" charset="2"/>
              <a:buChar char="ü"/>
            </a:pPr>
            <a:r>
              <a:rPr lang="en-US" sz="2400" smtClean="0">
                <a:solidFill>
                  <a:srgbClr val="FFC000"/>
                </a:solidFill>
              </a:rPr>
              <a:t>French</a:t>
            </a:r>
            <a:r>
              <a:rPr lang="en-US" sz="2400" smtClean="0"/>
              <a:t> was the official language of England and the language of the aristocracy. </a:t>
            </a:r>
          </a:p>
          <a:p>
            <a:pPr eaLnBrk="1" hangingPunct="1">
              <a:buFont typeface="Wingdings" pitchFamily="2" charset="2"/>
              <a:buChar char="ü"/>
            </a:pPr>
            <a:r>
              <a:rPr lang="en-US" sz="2400" smtClean="0"/>
              <a:t> English vocabulary greatly enlarged; more than 10,000 French words were added to the English language.</a:t>
            </a:r>
          </a:p>
          <a:p>
            <a:pPr lvl="1" eaLnBrk="1" hangingPunct="1">
              <a:buFont typeface="Wingdings" pitchFamily="2" charset="2"/>
              <a:buChar char="ü"/>
            </a:pPr>
            <a:r>
              <a:rPr lang="en-US" sz="2400" i="1" smtClean="0"/>
              <a:t>“English in the barn, French in the kitchen.”</a:t>
            </a:r>
          </a:p>
          <a:p>
            <a:pPr lvl="1" eaLnBrk="1" hangingPunct="1">
              <a:buFont typeface="Wingdings" pitchFamily="2" charset="2"/>
              <a:buChar char="ü"/>
            </a:pPr>
            <a:r>
              <a:rPr lang="en-US" sz="2400" smtClean="0"/>
              <a:t>Words relating to culture, gov’t and “polite” terms generally have French or Latin roots, while the “little words of house and home” derive from Anglo Saxon roots.</a:t>
            </a:r>
          </a:p>
          <a:p>
            <a:pPr lvl="3" eaLnBrk="1" hangingPunct="1">
              <a:buFont typeface="Wingdings" pitchFamily="2" charset="2"/>
              <a:buChar char="ü"/>
            </a:pPr>
            <a:r>
              <a:rPr lang="en-US" sz="2400" smtClean="0"/>
              <a:t> cow, sheep, pig  (Old English)</a:t>
            </a:r>
          </a:p>
          <a:p>
            <a:pPr lvl="3" eaLnBrk="1" hangingPunct="1">
              <a:buFont typeface="Wingdings" pitchFamily="2" charset="2"/>
              <a:buChar char="ü"/>
            </a:pPr>
            <a:r>
              <a:rPr lang="en-US" sz="2400" smtClean="0"/>
              <a:t> beef, veal, mutton, pork, bacon  (French)</a:t>
            </a:r>
          </a:p>
          <a:p>
            <a:pPr lvl="1" eaLnBrk="1" hangingPunct="1">
              <a:lnSpc>
                <a:spcPct val="90000"/>
              </a:lnSpc>
              <a:buFontTx/>
              <a:buNone/>
            </a:pPr>
            <a:endParaRPr lang="en-US" sz="2400" smtClean="0"/>
          </a:p>
          <a:p>
            <a:pPr eaLnBrk="1" hangingPunct="1">
              <a:lnSpc>
                <a:spcPct val="90000"/>
              </a:lnSpc>
            </a:pPr>
            <a:endParaRPr lang="en-US" sz="2400" smtClean="0"/>
          </a:p>
          <a:p>
            <a:pPr eaLnBrk="1" hangingPunct="1">
              <a:buFont typeface="Wingdings" pitchFamily="2" charset="2"/>
              <a:buChar char="ü"/>
            </a:pPr>
            <a:endParaRPr lang="en-US" sz="1800" smtClean="0"/>
          </a:p>
          <a:p>
            <a:pPr eaLnBrk="1" hangingPunct="1">
              <a:buFont typeface="Wingdings" pitchFamily="2" charset="2"/>
              <a:buChar char="ü"/>
            </a:pPr>
            <a:endParaRPr lang="en-US" sz="1800" smtClean="0"/>
          </a:p>
          <a:p>
            <a:endParaRPr lang="en-US" sz="1800" smtClean="0"/>
          </a:p>
        </p:txBody>
      </p:sp>
    </p:spTree>
  </p:cSld>
  <p:clrMapOvr>
    <a:masterClrMapping/>
  </p:clrMapOvr>
  <p:transition>
    <p:dissolve/>
    <p:sndAc>
      <p:stSnd>
        <p:snd r:embed="rId2" name="bomb.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7"/>
          <p:cNvSpPr>
            <a:spLocks noGrp="1" noChangeArrowheads="1"/>
          </p:cNvSpPr>
          <p:nvPr>
            <p:ph type="body" idx="1"/>
          </p:nvPr>
        </p:nvSpPr>
        <p:spPr/>
        <p:txBody>
          <a:bodyPr/>
          <a:lstStyle/>
          <a:p>
            <a:pPr eaLnBrk="1" hangingPunct="1">
              <a:lnSpc>
                <a:spcPct val="90000"/>
              </a:lnSpc>
              <a:buFont typeface="Wingdings" pitchFamily="2" charset="2"/>
              <a:buChar char="ü"/>
            </a:pPr>
            <a:r>
              <a:rPr lang="en-US" sz="2800" smtClean="0"/>
              <a:t>It wasn’t until the </a:t>
            </a:r>
            <a:r>
              <a:rPr lang="en-US" sz="2800" smtClean="0">
                <a:solidFill>
                  <a:schemeClr val="tx2"/>
                </a:solidFill>
              </a:rPr>
              <a:t>14</a:t>
            </a:r>
            <a:r>
              <a:rPr lang="en-US" sz="2800" baseline="30000" smtClean="0">
                <a:solidFill>
                  <a:schemeClr val="tx2"/>
                </a:solidFill>
              </a:rPr>
              <a:t>th</a:t>
            </a:r>
            <a:r>
              <a:rPr lang="en-US" sz="2800" smtClean="0">
                <a:solidFill>
                  <a:schemeClr val="tx2"/>
                </a:solidFill>
              </a:rPr>
              <a:t> century </a:t>
            </a:r>
            <a:r>
              <a:rPr lang="en-US" sz="2800" smtClean="0"/>
              <a:t>that English </a:t>
            </a:r>
            <a:r>
              <a:rPr lang="en-US" sz="2800" i="1" smtClean="0"/>
              <a:t>again </a:t>
            </a:r>
            <a:r>
              <a:rPr lang="en-US" sz="2800" smtClean="0"/>
              <a:t>emerged as a literary and political language. </a:t>
            </a:r>
          </a:p>
          <a:p>
            <a:pPr lvl="1" eaLnBrk="1" hangingPunct="1">
              <a:lnSpc>
                <a:spcPct val="90000"/>
              </a:lnSpc>
              <a:buFont typeface="Wingdings" pitchFamily="2" charset="2"/>
              <a:buChar char="ü"/>
            </a:pPr>
            <a:r>
              <a:rPr lang="en-US" smtClean="0"/>
              <a:t>Partly due to the war with France, the English began to take a nationalistic pride in their country and their culture.  </a:t>
            </a:r>
          </a:p>
          <a:p>
            <a:pPr lvl="1" eaLnBrk="1" hangingPunct="1">
              <a:lnSpc>
                <a:spcPct val="90000"/>
              </a:lnSpc>
              <a:buFont typeface="Wingdings" pitchFamily="2" charset="2"/>
              <a:buChar char="ü"/>
            </a:pPr>
            <a:r>
              <a:rPr lang="en-US" smtClean="0"/>
              <a:t>English (instead of French) began to be taught regularly in schools.</a:t>
            </a:r>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smtClean="0"/>
              <a:t>Principal Differences between Old and Middle English:</a:t>
            </a:r>
          </a:p>
        </p:txBody>
      </p:sp>
      <p:sp>
        <p:nvSpPr>
          <p:cNvPr id="25603" name="Rectangle 3"/>
          <p:cNvSpPr>
            <a:spLocks noGrp="1" noChangeArrowheads="1"/>
          </p:cNvSpPr>
          <p:nvPr>
            <p:ph type="body" idx="1"/>
          </p:nvPr>
        </p:nvSpPr>
        <p:spPr/>
        <p:txBody>
          <a:bodyPr/>
          <a:lstStyle/>
          <a:p>
            <a:pPr eaLnBrk="1" hangingPunct="1">
              <a:buFont typeface="Wingdings" pitchFamily="2" charset="2"/>
              <a:buChar char="ü"/>
            </a:pPr>
            <a:r>
              <a:rPr lang="en-US" dirty="0" smtClean="0"/>
              <a:t> </a:t>
            </a:r>
            <a:r>
              <a:rPr lang="en-US" sz="2400" dirty="0" smtClean="0"/>
              <a:t>Grammar was simplified.</a:t>
            </a:r>
          </a:p>
          <a:p>
            <a:pPr eaLnBrk="1" hangingPunct="1">
              <a:lnSpc>
                <a:spcPct val="90000"/>
              </a:lnSpc>
              <a:buFont typeface="Wingdings" pitchFamily="2" charset="2"/>
              <a:buChar char="ü"/>
            </a:pPr>
            <a:r>
              <a:rPr lang="en-US" sz="2400" dirty="0" smtClean="0"/>
              <a:t>In the year 1000 the opening words of the </a:t>
            </a:r>
            <a:r>
              <a:rPr lang="en-US" sz="2400" i="1" dirty="0" smtClean="0"/>
              <a:t>Lord’s Prayer </a:t>
            </a:r>
            <a:r>
              <a:rPr lang="en-US" sz="2400" dirty="0" smtClean="0"/>
              <a:t>were written in Old English:</a:t>
            </a:r>
          </a:p>
          <a:p>
            <a:pPr lvl="1" eaLnBrk="1" hangingPunct="1">
              <a:lnSpc>
                <a:spcPct val="90000"/>
              </a:lnSpc>
              <a:buFontTx/>
              <a:buNone/>
            </a:pPr>
            <a:r>
              <a:rPr lang="en-US" sz="2400" i="1" dirty="0" err="1" smtClean="0"/>
              <a:t>Faeder</a:t>
            </a:r>
            <a:r>
              <a:rPr lang="en-US" sz="2400" i="1" dirty="0" smtClean="0"/>
              <a:t> </a:t>
            </a:r>
            <a:r>
              <a:rPr lang="en-US" sz="2400" i="1" dirty="0" err="1" smtClean="0"/>
              <a:t>ure</a:t>
            </a:r>
            <a:r>
              <a:rPr lang="en-US" sz="2400" i="1" dirty="0" smtClean="0"/>
              <a:t> </a:t>
            </a:r>
            <a:r>
              <a:rPr lang="en-US" sz="2400" i="1" dirty="0" err="1" smtClean="0"/>
              <a:t>thu</a:t>
            </a:r>
            <a:r>
              <a:rPr lang="en-US" sz="2400" i="1" dirty="0" smtClean="0"/>
              <a:t> </a:t>
            </a:r>
            <a:r>
              <a:rPr lang="en-US" sz="2400" i="1" dirty="0" err="1" smtClean="0"/>
              <a:t>eart</a:t>
            </a:r>
            <a:r>
              <a:rPr lang="en-US" sz="2400" i="1" dirty="0" smtClean="0"/>
              <a:t> on </a:t>
            </a:r>
            <a:r>
              <a:rPr lang="en-US" sz="2400" i="1" dirty="0" err="1" smtClean="0"/>
              <a:t>heafunum</a:t>
            </a:r>
            <a:r>
              <a:rPr lang="en-US" sz="2400" i="1" dirty="0" smtClean="0"/>
              <a:t>, </a:t>
            </a:r>
            <a:r>
              <a:rPr lang="en-US" sz="2400" i="1" dirty="0" err="1" smtClean="0"/>
              <a:t>si</a:t>
            </a:r>
            <a:r>
              <a:rPr lang="en-US" sz="2400" i="1" dirty="0" smtClean="0"/>
              <a:t> thin </a:t>
            </a:r>
            <a:r>
              <a:rPr lang="en-US" sz="2400" i="1" dirty="0" err="1" smtClean="0"/>
              <a:t>nama</a:t>
            </a:r>
            <a:r>
              <a:rPr lang="en-US" sz="2400" i="1" dirty="0" smtClean="0"/>
              <a:t> </a:t>
            </a:r>
            <a:r>
              <a:rPr lang="en-US" sz="2400" i="1" dirty="0" err="1" smtClean="0"/>
              <a:t>gehaigod</a:t>
            </a:r>
            <a:r>
              <a:rPr lang="en-US" sz="2400" i="1" dirty="0" smtClean="0"/>
              <a:t>…</a:t>
            </a:r>
          </a:p>
          <a:p>
            <a:pPr lvl="1" eaLnBrk="1" hangingPunct="1">
              <a:lnSpc>
                <a:spcPct val="90000"/>
              </a:lnSpc>
              <a:buFontTx/>
              <a:buNone/>
            </a:pPr>
            <a:r>
              <a:rPr lang="en-US" sz="2400" dirty="0" smtClean="0"/>
              <a:t>In </a:t>
            </a:r>
            <a:r>
              <a:rPr lang="en-US" sz="2400" i="1" dirty="0" smtClean="0"/>
              <a:t>Wycliffe’s Bible </a:t>
            </a:r>
            <a:r>
              <a:rPr lang="en-US" sz="2400" dirty="0" smtClean="0"/>
              <a:t>(1389) it begins:</a:t>
            </a:r>
          </a:p>
          <a:p>
            <a:pPr lvl="1" eaLnBrk="1" hangingPunct="1">
              <a:lnSpc>
                <a:spcPct val="90000"/>
              </a:lnSpc>
              <a:buFontTx/>
              <a:buNone/>
            </a:pPr>
            <a:r>
              <a:rPr lang="en-US" sz="2400" dirty="0" smtClean="0"/>
              <a:t>	</a:t>
            </a:r>
            <a:r>
              <a:rPr lang="en-US" sz="2400" i="1" dirty="0" smtClean="0"/>
              <a:t>Our </a:t>
            </a:r>
            <a:r>
              <a:rPr lang="en-US" sz="2400" i="1" dirty="0" err="1" smtClean="0"/>
              <a:t>fadir</a:t>
            </a:r>
            <a:r>
              <a:rPr lang="en-US" sz="2400" i="1" dirty="0" smtClean="0"/>
              <a:t> that </a:t>
            </a:r>
            <a:r>
              <a:rPr lang="en-US" sz="2400" i="1" dirty="0" err="1" smtClean="0"/>
              <a:t>aart</a:t>
            </a:r>
            <a:r>
              <a:rPr lang="en-US" sz="2400" i="1" dirty="0" smtClean="0"/>
              <a:t> in </a:t>
            </a:r>
            <a:r>
              <a:rPr lang="en-US" sz="2400" i="1" dirty="0" err="1" smtClean="0"/>
              <a:t>hevenes</a:t>
            </a:r>
            <a:r>
              <a:rPr lang="en-US" sz="2400" i="1" dirty="0" smtClean="0"/>
              <a:t>, </a:t>
            </a:r>
            <a:r>
              <a:rPr lang="en-US" sz="2400" i="1" dirty="0" err="1" smtClean="0"/>
              <a:t>halwid</a:t>
            </a:r>
            <a:r>
              <a:rPr lang="en-US" sz="2400" i="1" dirty="0" smtClean="0"/>
              <a:t> be </a:t>
            </a:r>
            <a:r>
              <a:rPr lang="en-US" sz="2400" i="1" dirty="0" err="1" smtClean="0"/>
              <a:t>thi</a:t>
            </a:r>
            <a:r>
              <a:rPr lang="en-US" sz="2400" i="1" dirty="0" smtClean="0"/>
              <a:t> name…</a:t>
            </a:r>
          </a:p>
          <a:p>
            <a:pPr lvl="1" eaLnBrk="1" hangingPunct="1">
              <a:lnSpc>
                <a:spcPct val="90000"/>
              </a:lnSpc>
              <a:buFont typeface="Wingdings" pitchFamily="2" charset="2"/>
              <a:buChar char="ü"/>
            </a:pPr>
            <a:r>
              <a:rPr lang="en-US" sz="2400" dirty="0" smtClean="0"/>
              <a:t>English thus made a giant stride from its Germanic heritage toward the language we speak today.</a:t>
            </a:r>
          </a:p>
          <a:p>
            <a:pPr eaLnBrk="1" hangingPunct="1">
              <a:buFont typeface="Wingdings" pitchFamily="2" charset="2"/>
              <a:buChar char="ü"/>
            </a:pPr>
            <a:endParaRPr lang="en-US" dirty="0" smtClean="0"/>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2"/>
          <p:cNvSpPr>
            <a:spLocks noGrp="1" noChangeArrowheads="1"/>
          </p:cNvSpPr>
          <p:nvPr>
            <p:ph type="title"/>
          </p:nvPr>
        </p:nvSpPr>
        <p:spPr/>
        <p:txBody>
          <a:bodyPr/>
          <a:lstStyle/>
          <a:p>
            <a:pPr eaLnBrk="1" hangingPunct="1"/>
            <a:r>
              <a:rPr lang="en-US" smtClean="0"/>
              <a:t>AS vs. ME literature</a:t>
            </a:r>
          </a:p>
        </p:txBody>
      </p:sp>
      <p:graphicFrame>
        <p:nvGraphicFramePr>
          <p:cNvPr id="29725" name="Group 29"/>
          <p:cNvGraphicFramePr>
            <a:graphicFrameLocks noGrp="1"/>
          </p:cNvGraphicFramePr>
          <p:nvPr>
            <p:ph idx="1"/>
          </p:nvPr>
        </p:nvGraphicFramePr>
        <p:xfrm>
          <a:off x="457200" y="1600200"/>
          <a:ext cx="8229600" cy="4913948"/>
        </p:xfrm>
        <a:graphic>
          <a:graphicData uri="http://schemas.openxmlformats.org/drawingml/2006/table">
            <a:tbl>
              <a:tblPr/>
              <a:tblGrid>
                <a:gridCol w="4114800"/>
                <a:gridCol w="4114800"/>
              </a:tblGrid>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Vocab. &amp; language seems foreign to 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Language is more recognizable to 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Northern, Scandinavian influences-vigorous, virile, stirring, but rather stark, humorless and forbidding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Southern influences- stressing love and tenderness as much as strength and courage; possesses a gaiety  and delicacy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Hero of the old epic was the warrior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Hero of the new romance was the Knight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dissolve/>
    <p:sndAc>
      <p:stSnd>
        <p:snd r:embed="rId3" name="bomb.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Warrior vs. Knight</a:t>
            </a:r>
          </a:p>
        </p:txBody>
      </p:sp>
      <p:sp>
        <p:nvSpPr>
          <p:cNvPr id="27651" name="Rectangle 3"/>
          <p:cNvSpPr>
            <a:spLocks noGrp="1" noChangeArrowheads="1"/>
          </p:cNvSpPr>
          <p:nvPr>
            <p:ph type="body" sz="half" idx="1"/>
          </p:nvPr>
        </p:nvSpPr>
        <p:spPr>
          <a:xfrm>
            <a:off x="457200" y="1371600"/>
            <a:ext cx="4038600" cy="4754563"/>
          </a:xfrm>
        </p:spPr>
        <p:txBody>
          <a:bodyPr/>
          <a:lstStyle/>
          <a:p>
            <a:pPr eaLnBrk="1" hangingPunct="1">
              <a:buFontTx/>
              <a:buNone/>
            </a:pPr>
            <a:r>
              <a:rPr lang="en-US" sz="2400" smtClean="0">
                <a:solidFill>
                  <a:schemeClr val="hlink"/>
                </a:solidFill>
              </a:rPr>
              <a:t>Warrior</a:t>
            </a:r>
          </a:p>
          <a:p>
            <a:pPr lvl="1" eaLnBrk="1" hangingPunct="1"/>
            <a:r>
              <a:rPr lang="en-US" smtClean="0"/>
              <a:t>Brave</a:t>
            </a:r>
          </a:p>
          <a:p>
            <a:pPr lvl="1" eaLnBrk="1" hangingPunct="1"/>
            <a:r>
              <a:rPr lang="en-US" smtClean="0"/>
              <a:t>Male</a:t>
            </a:r>
          </a:p>
          <a:p>
            <a:pPr lvl="1" eaLnBrk="1" hangingPunct="1"/>
            <a:r>
              <a:rPr lang="en-US" smtClean="0"/>
              <a:t>Physically strong</a:t>
            </a:r>
          </a:p>
          <a:p>
            <a:pPr lvl="1" eaLnBrk="1" hangingPunct="1">
              <a:buFontTx/>
              <a:buNone/>
            </a:pPr>
            <a:r>
              <a:rPr lang="en-US" smtClean="0">
                <a:solidFill>
                  <a:schemeClr val="hlink"/>
                </a:solidFill>
              </a:rPr>
              <a:t>Knowledgeable</a:t>
            </a:r>
          </a:p>
          <a:p>
            <a:pPr lvl="1" eaLnBrk="1" hangingPunct="1">
              <a:buFontTx/>
              <a:buNone/>
            </a:pPr>
            <a:r>
              <a:rPr lang="en-US" smtClean="0"/>
              <a:t>	offensive</a:t>
            </a:r>
          </a:p>
          <a:p>
            <a:pPr lvl="1" eaLnBrk="1" hangingPunct="1">
              <a:buFontTx/>
              <a:buNone/>
            </a:pPr>
            <a:r>
              <a:rPr lang="en-US" smtClean="0">
                <a:solidFill>
                  <a:schemeClr val="hlink"/>
                </a:solidFill>
              </a:rPr>
              <a:t>Codes they lived by…</a:t>
            </a:r>
          </a:p>
          <a:p>
            <a:pPr lvl="1" eaLnBrk="1" hangingPunct="1">
              <a:buFontTx/>
              <a:buNone/>
            </a:pPr>
            <a:r>
              <a:rPr lang="en-US" smtClean="0"/>
              <a:t>	loyalty to tribal king</a:t>
            </a:r>
          </a:p>
          <a:p>
            <a:pPr lvl="1" eaLnBrk="1" hangingPunct="1">
              <a:buFontTx/>
              <a:buNone/>
            </a:pPr>
            <a:r>
              <a:rPr lang="en-US" smtClean="0"/>
              <a:t>	personal commitment</a:t>
            </a:r>
          </a:p>
          <a:p>
            <a:pPr lvl="1" eaLnBrk="1" hangingPunct="1">
              <a:buFontTx/>
              <a:buNone/>
            </a:pPr>
            <a:r>
              <a:rPr lang="en-US" smtClean="0"/>
              <a:t>Boasting was acceptable</a:t>
            </a:r>
          </a:p>
          <a:p>
            <a:pPr lvl="1" eaLnBrk="1" hangingPunct="1">
              <a:buFontTx/>
              <a:buNone/>
            </a:pPr>
            <a:r>
              <a:rPr lang="en-US" smtClean="0"/>
              <a:t>	</a:t>
            </a:r>
          </a:p>
        </p:txBody>
      </p:sp>
      <p:sp>
        <p:nvSpPr>
          <p:cNvPr id="27652" name="Rectangle 4"/>
          <p:cNvSpPr>
            <a:spLocks noGrp="1" noChangeArrowheads="1"/>
          </p:cNvSpPr>
          <p:nvPr>
            <p:ph type="body" sz="half" idx="2"/>
          </p:nvPr>
        </p:nvSpPr>
        <p:spPr>
          <a:xfrm>
            <a:off x="4648200" y="1371600"/>
            <a:ext cx="4038600" cy="4754563"/>
          </a:xfrm>
        </p:spPr>
        <p:txBody>
          <a:bodyPr/>
          <a:lstStyle/>
          <a:p>
            <a:pPr eaLnBrk="1" hangingPunct="1">
              <a:lnSpc>
                <a:spcPct val="90000"/>
              </a:lnSpc>
              <a:buFontTx/>
              <a:buNone/>
            </a:pPr>
            <a:r>
              <a:rPr lang="en-US" sz="2400" dirty="0" smtClean="0">
                <a:solidFill>
                  <a:schemeClr val="hlink"/>
                </a:solidFill>
              </a:rPr>
              <a:t>Knight</a:t>
            </a:r>
          </a:p>
          <a:p>
            <a:pPr lvl="1" eaLnBrk="1" hangingPunct="1">
              <a:lnSpc>
                <a:spcPct val="90000"/>
              </a:lnSpc>
            </a:pPr>
            <a:r>
              <a:rPr lang="en-US" dirty="0" smtClean="0"/>
              <a:t>Brave</a:t>
            </a:r>
          </a:p>
          <a:p>
            <a:pPr lvl="1" eaLnBrk="1" hangingPunct="1">
              <a:lnSpc>
                <a:spcPct val="90000"/>
              </a:lnSpc>
            </a:pPr>
            <a:r>
              <a:rPr lang="en-US" dirty="0" smtClean="0"/>
              <a:t>Male</a:t>
            </a:r>
          </a:p>
          <a:p>
            <a:pPr lvl="1" eaLnBrk="1" hangingPunct="1">
              <a:lnSpc>
                <a:spcPct val="90000"/>
              </a:lnSpc>
            </a:pPr>
            <a:r>
              <a:rPr lang="en-US" dirty="0" smtClean="0"/>
              <a:t>Physically strong</a:t>
            </a:r>
          </a:p>
          <a:p>
            <a:pPr lvl="1" eaLnBrk="1" hangingPunct="1">
              <a:lnSpc>
                <a:spcPct val="90000"/>
              </a:lnSpc>
              <a:buFontTx/>
              <a:buNone/>
            </a:pPr>
            <a:r>
              <a:rPr lang="en-US" dirty="0" smtClean="0">
                <a:solidFill>
                  <a:schemeClr val="hlink"/>
                </a:solidFill>
              </a:rPr>
              <a:t>Knowledgeable</a:t>
            </a:r>
          </a:p>
          <a:p>
            <a:pPr lvl="1" eaLnBrk="1" hangingPunct="1">
              <a:lnSpc>
                <a:spcPct val="90000"/>
              </a:lnSpc>
              <a:buFontTx/>
              <a:buNone/>
            </a:pPr>
            <a:r>
              <a:rPr lang="en-US" dirty="0" smtClean="0"/>
              <a:t>	defensive</a:t>
            </a:r>
          </a:p>
          <a:p>
            <a:pPr lvl="1" eaLnBrk="1" hangingPunct="1">
              <a:lnSpc>
                <a:spcPct val="90000"/>
              </a:lnSpc>
              <a:buFontTx/>
              <a:buNone/>
            </a:pPr>
            <a:r>
              <a:rPr lang="en-US" dirty="0" smtClean="0">
                <a:solidFill>
                  <a:schemeClr val="hlink"/>
                </a:solidFill>
              </a:rPr>
              <a:t>Codes they lived by…</a:t>
            </a:r>
          </a:p>
          <a:p>
            <a:pPr lvl="1" eaLnBrk="1" hangingPunct="1">
              <a:lnSpc>
                <a:spcPct val="90000"/>
              </a:lnSpc>
              <a:buFontTx/>
              <a:buNone/>
            </a:pPr>
            <a:r>
              <a:rPr lang="en-US" dirty="0" smtClean="0"/>
              <a:t>	feudalism</a:t>
            </a:r>
          </a:p>
          <a:p>
            <a:pPr lvl="1" eaLnBrk="1" hangingPunct="1">
              <a:lnSpc>
                <a:spcPct val="90000"/>
              </a:lnSpc>
              <a:buFontTx/>
              <a:buNone/>
            </a:pPr>
            <a:r>
              <a:rPr lang="en-US" dirty="0" smtClean="0"/>
              <a:t>	code of chivalry</a:t>
            </a:r>
          </a:p>
          <a:p>
            <a:pPr>
              <a:buFontTx/>
              <a:buNone/>
            </a:pPr>
            <a:r>
              <a:rPr lang="en-US" sz="2400" dirty="0" smtClean="0"/>
              <a:t>  Knights were expected to be humble before others;  boasting was not acceptable.</a:t>
            </a:r>
          </a:p>
          <a:p>
            <a:pPr lvl="1" eaLnBrk="1" hangingPunct="1">
              <a:lnSpc>
                <a:spcPct val="90000"/>
              </a:lnSpc>
              <a:buFontTx/>
              <a:buNone/>
            </a:pPr>
            <a:endParaRPr lang="en-US" dirty="0" smtClean="0"/>
          </a:p>
          <a:p>
            <a:pPr lvl="1" eaLnBrk="1" hangingPunct="1">
              <a:lnSpc>
                <a:spcPct val="90000"/>
              </a:lnSpc>
              <a:buFontTx/>
              <a:buNone/>
            </a:pPr>
            <a:endParaRPr lang="en-US" dirty="0" smtClean="0"/>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600" smtClean="0"/>
              <a:t>Poetry</a:t>
            </a:r>
          </a:p>
        </p:txBody>
      </p:sp>
      <p:sp>
        <p:nvSpPr>
          <p:cNvPr id="28675" name="Rectangle 3"/>
          <p:cNvSpPr>
            <a:spLocks noGrp="1" noChangeArrowheads="1"/>
          </p:cNvSpPr>
          <p:nvPr>
            <p:ph type="body" idx="1"/>
          </p:nvPr>
        </p:nvSpPr>
        <p:spPr/>
        <p:txBody>
          <a:bodyPr/>
          <a:lstStyle/>
          <a:p>
            <a:pPr lvl="1" algn="ctr" eaLnBrk="1" hangingPunct="1">
              <a:buNone/>
            </a:pPr>
            <a:r>
              <a:rPr lang="en-US" dirty="0" smtClean="0"/>
              <a:t>Four</a:t>
            </a:r>
            <a:r>
              <a:rPr lang="en-US" dirty="0" smtClean="0"/>
              <a:t> </a:t>
            </a:r>
            <a:r>
              <a:rPr lang="en-US" dirty="0" smtClean="0"/>
              <a:t>types of poems were popular during the Middle Ages:</a:t>
            </a:r>
          </a:p>
          <a:p>
            <a:pPr lvl="1" eaLnBrk="1" hangingPunct="1">
              <a:buFont typeface="Wingdings" pitchFamily="2" charset="2"/>
              <a:buChar char="ü"/>
            </a:pPr>
            <a:r>
              <a:rPr lang="en-US" dirty="0" smtClean="0">
                <a:solidFill>
                  <a:srgbClr val="FFC000"/>
                </a:solidFill>
              </a:rPr>
              <a:t>Religious lyric</a:t>
            </a:r>
          </a:p>
          <a:p>
            <a:pPr lvl="1" eaLnBrk="1" hangingPunct="1">
              <a:buFont typeface="Wingdings" pitchFamily="2" charset="2"/>
              <a:buChar char="ü"/>
            </a:pPr>
            <a:r>
              <a:rPr lang="en-US" dirty="0" smtClean="0">
                <a:solidFill>
                  <a:srgbClr val="FFC000"/>
                </a:solidFill>
              </a:rPr>
              <a:t>Secular </a:t>
            </a:r>
            <a:r>
              <a:rPr lang="en-US" dirty="0" smtClean="0">
                <a:solidFill>
                  <a:srgbClr val="FFC000"/>
                </a:solidFill>
              </a:rPr>
              <a:t>lyric</a:t>
            </a:r>
          </a:p>
          <a:p>
            <a:pPr lvl="1" eaLnBrk="1" hangingPunct="1">
              <a:buFont typeface="Wingdings" pitchFamily="2" charset="2"/>
              <a:buChar char="ü"/>
            </a:pPr>
            <a:r>
              <a:rPr lang="en-US" dirty="0" err="1" smtClean="0">
                <a:solidFill>
                  <a:srgbClr val="FFC000"/>
                </a:solidFill>
              </a:rPr>
              <a:t>Ubi</a:t>
            </a:r>
            <a:r>
              <a:rPr lang="en-US" dirty="0" smtClean="0">
                <a:solidFill>
                  <a:srgbClr val="FFC000"/>
                </a:solidFill>
              </a:rPr>
              <a:t> </a:t>
            </a:r>
            <a:r>
              <a:rPr lang="en-US" dirty="0" err="1" smtClean="0">
                <a:solidFill>
                  <a:srgbClr val="FFC000"/>
                </a:solidFill>
              </a:rPr>
              <a:t>sunt</a:t>
            </a:r>
            <a:r>
              <a:rPr lang="en-US" dirty="0" smtClean="0">
                <a:solidFill>
                  <a:srgbClr val="FFC000"/>
                </a:solidFill>
              </a:rPr>
              <a:t> lyric</a:t>
            </a:r>
            <a:endParaRPr lang="en-US" dirty="0" smtClean="0">
              <a:solidFill>
                <a:srgbClr val="FFC000"/>
              </a:solidFill>
            </a:endParaRPr>
          </a:p>
          <a:p>
            <a:pPr lvl="1" eaLnBrk="1" hangingPunct="1">
              <a:buFont typeface="Wingdings" pitchFamily="2" charset="2"/>
              <a:buChar char="ü"/>
            </a:pPr>
            <a:r>
              <a:rPr lang="en-US" dirty="0" smtClean="0">
                <a:solidFill>
                  <a:srgbClr val="FFC000"/>
                </a:solidFill>
              </a:rPr>
              <a:t>Popular ballad</a:t>
            </a:r>
          </a:p>
          <a:p>
            <a:pPr lvl="1" eaLnBrk="1" hangingPunct="1">
              <a:buNone/>
            </a:pPr>
            <a:endParaRPr lang="en-US" dirty="0" smtClean="0"/>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Lyrics</a:t>
            </a:r>
            <a:endParaRPr lang="en-US" dirty="0"/>
          </a:p>
        </p:txBody>
      </p:sp>
      <p:sp>
        <p:nvSpPr>
          <p:cNvPr id="3" name="Content Placeholder 2"/>
          <p:cNvSpPr>
            <a:spLocks noGrp="1"/>
          </p:cNvSpPr>
          <p:nvPr>
            <p:ph idx="1"/>
          </p:nvPr>
        </p:nvSpPr>
        <p:spPr/>
        <p:txBody>
          <a:bodyPr/>
          <a:lstStyle/>
          <a:p>
            <a:pPr>
              <a:buFont typeface="Wingdings" pitchFamily="2" charset="2"/>
              <a:buChar char="ü"/>
            </a:pPr>
            <a:r>
              <a:rPr lang="en-US" sz="2800" dirty="0" smtClean="0"/>
              <a:t>The introduction of Latin hymns and the songs from the French troubadours (after the Norman Conquest) provided the English lyric with a new style an a new subject-matter:</a:t>
            </a:r>
          </a:p>
          <a:p>
            <a:pPr>
              <a:buFont typeface="Wingdings" pitchFamily="2" charset="2"/>
              <a:buChar char="ü"/>
            </a:pPr>
            <a:r>
              <a:rPr lang="en-US" sz="2800" dirty="0" smtClean="0"/>
              <a:t>Instead of alliteration—poems started to rhyme. </a:t>
            </a:r>
          </a:p>
          <a:p>
            <a:pPr>
              <a:buFont typeface="Wingdings" pitchFamily="2" charset="2"/>
              <a:buChar char="ü"/>
            </a:pPr>
            <a:r>
              <a:rPr lang="en-US" sz="2800" dirty="0" smtClean="0"/>
              <a:t>T</a:t>
            </a:r>
            <a:r>
              <a:rPr lang="en-US" sz="2800" dirty="0" smtClean="0"/>
              <a:t>he </a:t>
            </a:r>
            <a:r>
              <a:rPr lang="en-US" sz="2800" dirty="0" smtClean="0"/>
              <a:t>n</a:t>
            </a:r>
            <a:r>
              <a:rPr lang="en-US" sz="2800" dirty="0" smtClean="0"/>
              <a:t>ew subject-matter: </a:t>
            </a:r>
            <a:r>
              <a:rPr lang="en-US" sz="2800" dirty="0" smtClean="0">
                <a:solidFill>
                  <a:srgbClr val="FFC000"/>
                </a:solidFill>
              </a:rPr>
              <a:t>courtly love</a:t>
            </a:r>
            <a:r>
              <a:rPr lang="en-US" sz="2800" dirty="0" smtClean="0"/>
              <a:t> and </a:t>
            </a:r>
            <a:r>
              <a:rPr lang="en-US" sz="2800" dirty="0" smtClean="0">
                <a:solidFill>
                  <a:srgbClr val="FFC000"/>
                </a:solidFill>
              </a:rPr>
              <a:t>nature</a:t>
            </a:r>
            <a:r>
              <a:rPr lang="en-US" sz="2800" dirty="0" smtClean="0"/>
              <a:t> description, although </a:t>
            </a:r>
            <a:r>
              <a:rPr lang="en-US" sz="2800" dirty="0" smtClean="0">
                <a:solidFill>
                  <a:srgbClr val="FFC000"/>
                </a:solidFill>
              </a:rPr>
              <a:t>religion</a:t>
            </a:r>
            <a:r>
              <a:rPr lang="en-US" sz="2800" dirty="0" smtClean="0"/>
              <a:t> continued to be the chief subject</a:t>
            </a:r>
            <a:r>
              <a:rPr lang="en-US" dirty="0" smtClean="0"/>
              <a:t>.  </a:t>
            </a:r>
            <a:endParaRPr lang="en-US" dirty="0"/>
          </a:p>
        </p:txBody>
      </p:sp>
    </p:spTree>
  </p:cSld>
  <p:clrMapOvr>
    <a:masterClrMapping/>
  </p:clrMapOvr>
  <p:transition>
    <p:dissolve/>
    <p:sndAc>
      <p:stSnd>
        <p:snd r:embed="rId2" name="bomb.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Lyrics</a:t>
            </a:r>
            <a:endParaRPr lang="en-US" dirty="0"/>
          </a:p>
        </p:txBody>
      </p:sp>
      <p:sp>
        <p:nvSpPr>
          <p:cNvPr id="3" name="Content Placeholder 2"/>
          <p:cNvSpPr>
            <a:spLocks noGrp="1"/>
          </p:cNvSpPr>
          <p:nvPr>
            <p:ph idx="1"/>
          </p:nvPr>
        </p:nvSpPr>
        <p:spPr/>
        <p:txBody>
          <a:bodyPr/>
          <a:lstStyle/>
          <a:p>
            <a:pPr>
              <a:buNone/>
            </a:pPr>
            <a:endParaRPr lang="en-US" dirty="0" smtClean="0"/>
          </a:p>
          <a:p>
            <a:pPr>
              <a:buFont typeface="Wingdings" pitchFamily="2" charset="2"/>
              <a:buChar char="ü"/>
            </a:pPr>
            <a:r>
              <a:rPr lang="en-US" dirty="0" smtClean="0"/>
              <a:t>Religious lyrics basically glorified the Virgin, a saint, or Jesus Christ. </a:t>
            </a:r>
            <a:endParaRPr lang="en-US" dirty="0" smtClean="0"/>
          </a:p>
        </p:txBody>
      </p:sp>
    </p:spTree>
  </p:cSld>
  <p:clrMapOvr>
    <a:masterClrMapping/>
  </p:clrMapOvr>
  <p:transition>
    <p:dissolve/>
    <p:sndAc>
      <p:stSnd>
        <p:snd r:embed="rId2" name="bomb.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defRPr/>
            </a:pPr>
            <a:r>
              <a:rPr lang="en-US" sz="3200" b="1" dirty="0" smtClean="0">
                <a:solidFill>
                  <a:schemeClr val="accent2">
                    <a:lumMod val="40000"/>
                    <a:lumOff val="60000"/>
                  </a:schemeClr>
                </a:solidFill>
              </a:rPr>
              <a:t>Think back to the Anglo-Saxon period…</a:t>
            </a:r>
            <a:br>
              <a:rPr lang="en-US" sz="3200" b="1" dirty="0" smtClean="0">
                <a:solidFill>
                  <a:schemeClr val="accent2">
                    <a:lumMod val="40000"/>
                    <a:lumOff val="60000"/>
                  </a:schemeClr>
                </a:solidFill>
              </a:rPr>
            </a:br>
            <a:endParaRPr lang="en-US" sz="3200" dirty="0"/>
          </a:p>
        </p:txBody>
      </p:sp>
      <p:sp>
        <p:nvSpPr>
          <p:cNvPr id="4099" name="Rectangle 3"/>
          <p:cNvSpPr>
            <a:spLocks noGrp="1" noChangeArrowheads="1"/>
          </p:cNvSpPr>
          <p:nvPr>
            <p:ph idx="1"/>
          </p:nvPr>
        </p:nvSpPr>
        <p:spPr/>
        <p:txBody>
          <a:bodyPr/>
          <a:lstStyle/>
          <a:p>
            <a:pPr lvl="1" eaLnBrk="1" hangingPunct="1">
              <a:buFont typeface="Wingdings" pitchFamily="2" charset="2"/>
              <a:buChar char="ü"/>
            </a:pPr>
            <a:r>
              <a:rPr lang="en-US" smtClean="0">
                <a:solidFill>
                  <a:schemeClr val="hlink"/>
                </a:solidFill>
              </a:rPr>
              <a:t>Alfred the Great</a:t>
            </a:r>
            <a:r>
              <a:rPr lang="en-US" smtClean="0"/>
              <a:t> united all of England under </a:t>
            </a:r>
            <a:r>
              <a:rPr lang="en-US" b="1" smtClean="0">
                <a:solidFill>
                  <a:schemeClr val="hlink"/>
                </a:solidFill>
              </a:rPr>
              <a:t>one</a:t>
            </a:r>
            <a:r>
              <a:rPr lang="en-US" smtClean="0"/>
              <a:t> ruler around 886.  </a:t>
            </a:r>
          </a:p>
          <a:p>
            <a:pPr lvl="1" eaLnBrk="1" hangingPunct="1">
              <a:buFont typeface="Wingdings" pitchFamily="2" charset="2"/>
              <a:buChar char="ü"/>
            </a:pPr>
            <a:r>
              <a:rPr lang="en-US" smtClean="0"/>
              <a:t>He supported Christianity, encouraged education, etc.</a:t>
            </a:r>
          </a:p>
          <a:p>
            <a:pPr lvl="1" eaLnBrk="1" hangingPunct="1">
              <a:buFont typeface="Wingdings" pitchFamily="2" charset="2"/>
              <a:buChar char="ü"/>
            </a:pPr>
            <a:r>
              <a:rPr lang="en-US" smtClean="0"/>
              <a:t>He died in 899.</a:t>
            </a:r>
          </a:p>
          <a:p>
            <a:pPr lvl="1" eaLnBrk="1" hangingPunct="1">
              <a:buFontTx/>
              <a:buNone/>
            </a:pPr>
            <a:endParaRPr lang="en-US" smtClean="0"/>
          </a:p>
          <a:p>
            <a:pPr lvl="1" eaLnBrk="1" hangingPunct="1">
              <a:buFontTx/>
              <a:buNone/>
            </a:pPr>
            <a:r>
              <a:rPr lang="en-US" smtClean="0"/>
              <a:t>For over a hundred years after his death, England was in a weakened state… </a:t>
            </a:r>
          </a:p>
          <a:p>
            <a:pPr lvl="1" eaLnBrk="1" hangingPunct="1">
              <a:buFontTx/>
              <a:buNone/>
            </a:pPr>
            <a:r>
              <a:rPr lang="en-US" smtClean="0"/>
              <a:t>	</a:t>
            </a:r>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ü"/>
            </a:pPr>
            <a:r>
              <a:rPr lang="en-US" dirty="0" smtClean="0"/>
              <a:t>Read: </a:t>
            </a:r>
            <a:r>
              <a:rPr lang="en-US" i="1" dirty="0" smtClean="0"/>
              <a:t>I </a:t>
            </a:r>
            <a:r>
              <a:rPr lang="en-US" i="1" dirty="0" err="1" smtClean="0"/>
              <a:t>Syng</a:t>
            </a:r>
            <a:r>
              <a:rPr lang="en-US" i="1" dirty="0" smtClean="0"/>
              <a:t> of a </a:t>
            </a:r>
            <a:r>
              <a:rPr lang="en-US" i="1" dirty="0" err="1" smtClean="0"/>
              <a:t>Myden</a:t>
            </a:r>
            <a:endParaRPr lang="en-US" i="1" dirty="0" smtClean="0"/>
          </a:p>
          <a:p>
            <a:endParaRPr lang="en-US" dirty="0"/>
          </a:p>
        </p:txBody>
      </p:sp>
    </p:spTree>
  </p:cSld>
  <p:clrMapOvr>
    <a:masterClrMapping/>
  </p:clrMapOvr>
  <p:transition>
    <p:dissolve/>
    <p:sndAc>
      <p:stSnd>
        <p:snd r:embed="rId2" name="bomb.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p:txBody>
          <a:bodyPr/>
          <a:lstStyle/>
          <a:p>
            <a:pPr eaLnBrk="1" hangingPunct="1">
              <a:lnSpc>
                <a:spcPct val="80000"/>
              </a:lnSpc>
              <a:buNone/>
            </a:pPr>
            <a:r>
              <a:rPr lang="en-US" dirty="0" smtClean="0"/>
              <a:t>Not all literature of the </a:t>
            </a:r>
            <a:r>
              <a:rPr lang="en-US" dirty="0" smtClean="0"/>
              <a:t>period was Christian in </a:t>
            </a:r>
            <a:r>
              <a:rPr lang="en-US" dirty="0" smtClean="0"/>
              <a:t>inspiration.  </a:t>
            </a:r>
            <a:endParaRPr lang="en-US" dirty="0" smtClean="0"/>
          </a:p>
          <a:p>
            <a:pPr eaLnBrk="1" hangingPunct="1">
              <a:lnSpc>
                <a:spcPct val="80000"/>
              </a:lnSpc>
              <a:buNone/>
            </a:pPr>
            <a:r>
              <a:rPr lang="en-US" dirty="0" smtClean="0"/>
              <a:t>Some secular lyrics included topics about:</a:t>
            </a:r>
          </a:p>
          <a:p>
            <a:pPr lvl="1" eaLnBrk="1" hangingPunct="1">
              <a:lnSpc>
                <a:spcPct val="80000"/>
              </a:lnSpc>
              <a:buFont typeface="Wingdings" pitchFamily="2" charset="2"/>
              <a:buChar char="ü"/>
            </a:pPr>
            <a:r>
              <a:rPr lang="en-US" dirty="0" smtClean="0"/>
              <a:t> </a:t>
            </a:r>
            <a:r>
              <a:rPr lang="en-US" dirty="0" smtClean="0">
                <a:solidFill>
                  <a:srgbClr val="FFC000"/>
                </a:solidFill>
              </a:rPr>
              <a:t>courtly love</a:t>
            </a:r>
          </a:p>
          <a:p>
            <a:pPr lvl="1" eaLnBrk="1" hangingPunct="1">
              <a:lnSpc>
                <a:spcPct val="80000"/>
              </a:lnSpc>
              <a:buFont typeface="Wingdings" pitchFamily="2" charset="2"/>
              <a:buChar char="ü"/>
            </a:pPr>
            <a:r>
              <a:rPr lang="en-US" dirty="0" smtClean="0">
                <a:solidFill>
                  <a:srgbClr val="FFC000"/>
                </a:solidFill>
              </a:rPr>
              <a:t> life’s </a:t>
            </a:r>
            <a:r>
              <a:rPr lang="en-US" dirty="0" err="1" smtClean="0">
                <a:solidFill>
                  <a:srgbClr val="FFC000"/>
                </a:solidFill>
              </a:rPr>
              <a:t>transitoriness</a:t>
            </a:r>
            <a:r>
              <a:rPr lang="en-US" dirty="0" smtClean="0">
                <a:solidFill>
                  <a:srgbClr val="FFC000"/>
                </a:solidFill>
              </a:rPr>
              <a:t> </a:t>
            </a:r>
          </a:p>
          <a:p>
            <a:pPr lvl="1" eaLnBrk="1" hangingPunct="1">
              <a:lnSpc>
                <a:spcPct val="80000"/>
              </a:lnSpc>
              <a:buFont typeface="Wingdings" pitchFamily="2" charset="2"/>
              <a:buChar char="ü"/>
            </a:pPr>
            <a:r>
              <a:rPr lang="en-US" dirty="0" smtClean="0">
                <a:solidFill>
                  <a:srgbClr val="FFC000"/>
                </a:solidFill>
              </a:rPr>
              <a:t>	natural scenery </a:t>
            </a:r>
            <a:r>
              <a:rPr lang="en-US" dirty="0" smtClean="0"/>
              <a:t>or </a:t>
            </a:r>
            <a:r>
              <a:rPr lang="en-US" dirty="0" smtClean="0">
                <a:solidFill>
                  <a:srgbClr val="FFC000"/>
                </a:solidFill>
              </a:rPr>
              <a:t>earthly </a:t>
            </a:r>
            <a:r>
              <a:rPr lang="en-US" dirty="0" smtClean="0">
                <a:solidFill>
                  <a:srgbClr val="FFC000"/>
                </a:solidFill>
              </a:rPr>
              <a:t>love</a:t>
            </a:r>
            <a:r>
              <a:rPr lang="en-US" dirty="0" smtClean="0"/>
              <a:t>. </a:t>
            </a:r>
            <a:endParaRPr lang="en-US" dirty="0" smtClean="0"/>
          </a:p>
        </p:txBody>
      </p:sp>
      <p:sp>
        <p:nvSpPr>
          <p:cNvPr id="29699" name="Rectangle 4"/>
          <p:cNvSpPr>
            <a:spLocks noGrp="1" noChangeArrowheads="1"/>
          </p:cNvSpPr>
          <p:nvPr>
            <p:ph type="title"/>
          </p:nvPr>
        </p:nvSpPr>
        <p:spPr/>
        <p:txBody>
          <a:bodyPr/>
          <a:lstStyle/>
          <a:p>
            <a:pPr eaLnBrk="1" hangingPunct="1"/>
            <a:r>
              <a:rPr lang="en-US" dirty="0" smtClean="0"/>
              <a:t> </a:t>
            </a:r>
            <a:r>
              <a:rPr lang="en-US" dirty="0" smtClean="0"/>
              <a:t>S</a:t>
            </a:r>
            <a:r>
              <a:rPr lang="en-US" dirty="0" smtClean="0"/>
              <a:t>ecular </a:t>
            </a:r>
            <a:r>
              <a:rPr lang="en-US" dirty="0" smtClean="0"/>
              <a:t>L</a:t>
            </a:r>
            <a:r>
              <a:rPr lang="en-US" dirty="0" smtClean="0"/>
              <a:t>yrics</a:t>
            </a:r>
            <a:endParaRPr lang="en-US" dirty="0" smtClean="0"/>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Secular Lyric ~ Courtly Love </a:t>
            </a:r>
            <a:endParaRPr lang="en-US" dirty="0"/>
          </a:p>
        </p:txBody>
      </p:sp>
      <p:sp>
        <p:nvSpPr>
          <p:cNvPr id="3" name="Content Placeholder 2"/>
          <p:cNvSpPr>
            <a:spLocks noGrp="1"/>
          </p:cNvSpPr>
          <p:nvPr>
            <p:ph idx="1"/>
          </p:nvPr>
        </p:nvSpPr>
        <p:spPr/>
        <p:txBody>
          <a:bodyPr/>
          <a:lstStyle/>
          <a:p>
            <a:pPr>
              <a:buNone/>
            </a:pPr>
            <a:r>
              <a:rPr lang="en-US" sz="2400" dirty="0" smtClean="0"/>
              <a:t> </a:t>
            </a:r>
            <a:r>
              <a:rPr lang="en-US" sz="2400" dirty="0" smtClean="0">
                <a:solidFill>
                  <a:srgbClr val="FFC000"/>
                </a:solidFill>
              </a:rPr>
              <a:t>Courtly love</a:t>
            </a:r>
            <a:r>
              <a:rPr lang="en-US" sz="2400" dirty="0" smtClean="0"/>
              <a:t> was a concept that originated in the Middle Ages in Europe. There were certain </a:t>
            </a:r>
            <a:r>
              <a:rPr lang="en-US" sz="2400" dirty="0" smtClean="0"/>
              <a:t>assumptions </a:t>
            </a:r>
            <a:r>
              <a:rPr lang="en-US" sz="2400" dirty="0" smtClean="0"/>
              <a:t>associated with the idea of courtly love</a:t>
            </a:r>
            <a:r>
              <a:rPr lang="en-US" sz="2400" dirty="0" smtClean="0"/>
              <a:t>:</a:t>
            </a:r>
            <a:endParaRPr lang="en-US" sz="2400" dirty="0" smtClean="0"/>
          </a:p>
          <a:p>
            <a:pPr>
              <a:buNone/>
            </a:pPr>
            <a:r>
              <a:rPr lang="en-US" sz="2400" dirty="0" smtClean="0"/>
              <a:t>1.  The characters involved must be of  a higher social class- must be from the </a:t>
            </a:r>
            <a:r>
              <a:rPr lang="en-US" sz="2400" dirty="0" smtClean="0"/>
              <a:t>Court.</a:t>
            </a:r>
            <a:endParaRPr lang="en-US" sz="2400" dirty="0" smtClean="0"/>
          </a:p>
          <a:p>
            <a:pPr>
              <a:buNone/>
            </a:pPr>
            <a:r>
              <a:rPr lang="en-US" sz="2400" dirty="0" smtClean="0"/>
              <a:t>2.  There must be a certain amount of "ritual" associated with their relationship:</a:t>
            </a:r>
          </a:p>
          <a:p>
            <a:pPr>
              <a:buNone/>
            </a:pPr>
            <a:r>
              <a:rPr lang="en-US" sz="2400" dirty="0" smtClean="0"/>
              <a:t>	a</a:t>
            </a:r>
            <a:r>
              <a:rPr lang="en-US" sz="2400" dirty="0" smtClean="0"/>
              <a:t>.  the man must suffer, and it must show in the form of physical </a:t>
            </a:r>
            <a:r>
              <a:rPr lang="en-US" sz="2400" dirty="0" smtClean="0"/>
              <a:t>manifestations-i.e. lack </a:t>
            </a:r>
            <a:r>
              <a:rPr lang="en-US" sz="2400" dirty="0" smtClean="0"/>
              <a:t>of sleep, </a:t>
            </a:r>
            <a:r>
              <a:rPr lang="en-US" sz="2400" dirty="0" smtClean="0"/>
              <a:t>pallor, loss </a:t>
            </a:r>
            <a:r>
              <a:rPr lang="en-US" sz="2400" dirty="0" smtClean="0"/>
              <a:t>of </a:t>
            </a:r>
            <a:r>
              <a:rPr lang="en-US" sz="2400" dirty="0" smtClean="0"/>
              <a:t>appetite, etc</a:t>
            </a:r>
            <a:r>
              <a:rPr lang="en-US" sz="2400" dirty="0" smtClean="0"/>
              <a:t>.</a:t>
            </a:r>
          </a:p>
          <a:p>
            <a:pPr>
              <a:buNone/>
            </a:pPr>
            <a:r>
              <a:rPr lang="en-US" sz="2400" dirty="0" smtClean="0"/>
              <a:t>	b</a:t>
            </a:r>
            <a:r>
              <a:rPr lang="en-US" sz="2400" dirty="0" smtClean="0"/>
              <a:t>.  the woman must present herself as indifferent to his grief- at least in the </a:t>
            </a:r>
            <a:r>
              <a:rPr lang="en-US" sz="2400" dirty="0" smtClean="0"/>
              <a:t>beginning</a:t>
            </a:r>
            <a:endParaRPr lang="en-US" sz="2400" dirty="0" smtClean="0"/>
          </a:p>
          <a:p>
            <a:pPr>
              <a:buNone/>
            </a:pPr>
            <a:r>
              <a:rPr lang="en-US" sz="2400" dirty="0" smtClean="0"/>
              <a:t>	c</a:t>
            </a:r>
            <a:r>
              <a:rPr lang="en-US" sz="2400" dirty="0" smtClean="0"/>
              <a:t>.  there must be a rival for the woman's affections</a:t>
            </a:r>
          </a:p>
          <a:p>
            <a:pPr>
              <a:buNone/>
            </a:pPr>
            <a:r>
              <a:rPr lang="en-US" sz="2400" dirty="0" smtClean="0"/>
              <a:t>	</a:t>
            </a:r>
            <a:endParaRPr lang="en-US" sz="2400" dirty="0"/>
          </a:p>
        </p:txBody>
      </p:sp>
    </p:spTree>
  </p:cSld>
  <p:clrMapOvr>
    <a:masterClrMapping/>
  </p:clrMapOvr>
  <p:transition>
    <p:dissolve/>
    <p:sndAc>
      <p:stSnd>
        <p:snd r:embed="rId2" name="bomb.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400" dirty="0" smtClean="0"/>
              <a:t>d.  there must be an element of secrecy involved in </a:t>
            </a:r>
            <a:r>
              <a:rPr lang="en-US" sz="2400" dirty="0" smtClean="0"/>
              <a:t>their relationship-it </a:t>
            </a:r>
            <a:r>
              <a:rPr lang="en-US" sz="2400" dirty="0" smtClean="0"/>
              <a:t>may be caused by politics, other relationships</a:t>
            </a:r>
            <a:r>
              <a:rPr lang="en-US" sz="2400" dirty="0" smtClean="0"/>
              <a:t>, </a:t>
            </a:r>
            <a:r>
              <a:rPr lang="en-US" sz="2400" dirty="0" smtClean="0"/>
              <a:t>social differences, etc.</a:t>
            </a:r>
          </a:p>
          <a:p>
            <a:pPr>
              <a:buNone/>
            </a:pPr>
            <a:r>
              <a:rPr lang="en-US" sz="2400" dirty="0" smtClean="0"/>
              <a:t>	e.  there may not be any physical expression of love</a:t>
            </a:r>
          </a:p>
          <a:p>
            <a:pPr>
              <a:buNone/>
            </a:pPr>
            <a:r>
              <a:rPr lang="en-US" sz="2400" dirty="0" smtClean="0"/>
              <a:t>	</a:t>
            </a:r>
            <a:r>
              <a:rPr lang="en-US" sz="2400" dirty="0" smtClean="0"/>
              <a:t> f</a:t>
            </a:r>
            <a:r>
              <a:rPr lang="en-US" sz="2400" dirty="0" smtClean="0"/>
              <a:t>.  it is unlikely the characters involved will marry (marriage was for political, </a:t>
            </a:r>
            <a:r>
              <a:rPr lang="en-US" sz="2400" dirty="0" smtClean="0"/>
              <a:t>monetary </a:t>
            </a:r>
            <a:r>
              <a:rPr lang="en-US" sz="2400" dirty="0" smtClean="0"/>
              <a:t>or social benefit)</a:t>
            </a:r>
          </a:p>
          <a:p>
            <a:pPr>
              <a:buNone/>
            </a:pPr>
            <a:r>
              <a:rPr lang="en-US" sz="2400" dirty="0" smtClean="0"/>
              <a:t>3.  The love object was all the virtues personified- not a "real" person, </a:t>
            </a:r>
            <a:r>
              <a:rPr lang="en-US" sz="2400" dirty="0" smtClean="0"/>
              <a:t>but rather </a:t>
            </a:r>
            <a:r>
              <a:rPr lang="en-US" sz="2400" dirty="0" smtClean="0"/>
              <a:t>the embodiment of all the elements that make the “ideal” woman. </a:t>
            </a:r>
          </a:p>
          <a:p>
            <a:endParaRPr lang="en-US" sz="2400" dirty="0"/>
          </a:p>
        </p:txBody>
      </p:sp>
    </p:spTree>
  </p:cSld>
  <p:clrMapOvr>
    <a:masterClrMapping/>
  </p:clrMapOvr>
  <p:transition>
    <p:dissolve/>
    <p:sndAc>
      <p:stSnd>
        <p:snd r:embed="rId2" name="bomb.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ü"/>
            </a:pPr>
            <a:r>
              <a:rPr lang="en-US" dirty="0" smtClean="0"/>
              <a:t>Courtly Love (handout)</a:t>
            </a:r>
            <a:endParaRPr lang="en-US" dirty="0"/>
          </a:p>
        </p:txBody>
      </p:sp>
    </p:spTree>
  </p:cSld>
  <p:clrMapOvr>
    <a:masterClrMapping/>
  </p:clrMapOvr>
  <p:transition>
    <p:dissolve/>
    <p:sndAc>
      <p:stSnd>
        <p:snd r:embed="rId2" name="bomb.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ü"/>
            </a:pPr>
            <a:r>
              <a:rPr lang="en-US" dirty="0" smtClean="0"/>
              <a:t>Read </a:t>
            </a:r>
            <a:r>
              <a:rPr lang="en-US" i="1" dirty="0" err="1" smtClean="0"/>
              <a:t>Alysoun</a:t>
            </a:r>
            <a:endParaRPr lang="en-US" i="1" dirty="0"/>
          </a:p>
        </p:txBody>
      </p:sp>
    </p:spTree>
  </p:cSld>
  <p:clrMapOvr>
    <a:masterClrMapping/>
  </p:clrMapOvr>
  <p:transition>
    <p:dissolve/>
    <p:sndAc>
      <p:stSnd>
        <p:snd r:embed="rId2" name="bomb.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Secular Lyric-Nature/Earthly Love</a:t>
            </a:r>
            <a:endParaRPr lang="en-US" dirty="0"/>
          </a:p>
        </p:txBody>
      </p:sp>
      <p:sp>
        <p:nvSpPr>
          <p:cNvPr id="3" name="Content Placeholder 2"/>
          <p:cNvSpPr>
            <a:spLocks noGrp="1"/>
          </p:cNvSpPr>
          <p:nvPr>
            <p:ph idx="1"/>
          </p:nvPr>
        </p:nvSpPr>
        <p:spPr/>
        <p:txBody>
          <a:bodyPr/>
          <a:lstStyle/>
          <a:p>
            <a:pPr>
              <a:buFont typeface="Wingdings" pitchFamily="2" charset="2"/>
              <a:buChar char="ü"/>
            </a:pPr>
            <a:r>
              <a:rPr lang="en-US" sz="2000" dirty="0" smtClean="0"/>
              <a:t>The nature lyric describes nature…duh!</a:t>
            </a:r>
          </a:p>
          <a:p>
            <a:pPr>
              <a:buFont typeface="Wingdings" pitchFamily="2" charset="2"/>
              <a:buChar char="ü"/>
            </a:pPr>
            <a:r>
              <a:rPr lang="en-US" sz="2000" i="1" dirty="0" smtClean="0"/>
              <a:t>The Cuckoo Song </a:t>
            </a:r>
            <a:r>
              <a:rPr lang="en-US" sz="2000" dirty="0" smtClean="0"/>
              <a:t>was sung as a </a:t>
            </a:r>
            <a:r>
              <a:rPr lang="en-US" sz="2000" dirty="0" smtClean="0">
                <a:solidFill>
                  <a:srgbClr val="FFC000"/>
                </a:solidFill>
              </a:rPr>
              <a:t>round</a:t>
            </a:r>
            <a:r>
              <a:rPr lang="en-US" sz="2000" i="1" dirty="0" smtClean="0"/>
              <a:t>.</a:t>
            </a:r>
            <a:r>
              <a:rPr lang="en-US" sz="2000" dirty="0" smtClean="0"/>
              <a:t> </a:t>
            </a:r>
            <a:endParaRPr lang="en-US" sz="2000" dirty="0" smtClean="0"/>
          </a:p>
          <a:p>
            <a:pPr>
              <a:buNone/>
            </a:pPr>
            <a:r>
              <a:rPr lang="en-US" sz="1600" dirty="0" smtClean="0"/>
              <a:t>      Sumer </a:t>
            </a:r>
            <a:r>
              <a:rPr lang="en-US" sz="1600" dirty="0" smtClean="0"/>
              <a:t>is </a:t>
            </a:r>
            <a:r>
              <a:rPr lang="en-US" sz="1600" dirty="0" err="1" smtClean="0"/>
              <a:t>icumen</a:t>
            </a:r>
            <a:r>
              <a:rPr lang="en-US" sz="1600" dirty="0" smtClean="0"/>
              <a:t> in,</a:t>
            </a:r>
            <a:br>
              <a:rPr lang="en-US" sz="1600" dirty="0" smtClean="0"/>
            </a:br>
            <a:r>
              <a:rPr lang="en-US" sz="1600" dirty="0" err="1" smtClean="0"/>
              <a:t>Lhude</a:t>
            </a:r>
            <a:r>
              <a:rPr lang="en-US" sz="1600" dirty="0" smtClean="0"/>
              <a:t> sing </a:t>
            </a:r>
            <a:r>
              <a:rPr lang="en-US" sz="1600" dirty="0" err="1" smtClean="0"/>
              <a:t>cuccu</a:t>
            </a:r>
            <a:r>
              <a:rPr lang="en-US" sz="1600" dirty="0" smtClean="0"/>
              <a:t>!</a:t>
            </a:r>
            <a:br>
              <a:rPr lang="en-US" sz="1600" dirty="0" smtClean="0"/>
            </a:br>
            <a:r>
              <a:rPr lang="en-US" sz="1600" dirty="0" err="1" smtClean="0"/>
              <a:t>Groweþ</a:t>
            </a:r>
            <a:r>
              <a:rPr lang="en-US" sz="1600" dirty="0" smtClean="0"/>
              <a:t> </a:t>
            </a:r>
            <a:r>
              <a:rPr lang="en-US" sz="1600" dirty="0" err="1" smtClean="0"/>
              <a:t>sed</a:t>
            </a:r>
            <a:r>
              <a:rPr lang="en-US" sz="1600" dirty="0" smtClean="0"/>
              <a:t> and </a:t>
            </a:r>
            <a:r>
              <a:rPr lang="en-US" sz="1600" dirty="0" err="1" smtClean="0"/>
              <a:t>bloweþ</a:t>
            </a:r>
            <a:r>
              <a:rPr lang="en-US" sz="1600" dirty="0" smtClean="0"/>
              <a:t> med</a:t>
            </a:r>
            <a:br>
              <a:rPr lang="en-US" sz="1600" dirty="0" smtClean="0"/>
            </a:br>
            <a:r>
              <a:rPr lang="en-US" sz="1600" dirty="0" smtClean="0"/>
              <a:t>And </a:t>
            </a:r>
            <a:r>
              <a:rPr lang="en-US" sz="1600" dirty="0" err="1" smtClean="0"/>
              <a:t>springþ</a:t>
            </a:r>
            <a:r>
              <a:rPr lang="en-US" sz="1600" dirty="0" smtClean="0"/>
              <a:t> </a:t>
            </a:r>
            <a:r>
              <a:rPr lang="en-US" sz="1600" dirty="0" err="1" smtClean="0"/>
              <a:t>þe</a:t>
            </a:r>
            <a:r>
              <a:rPr lang="en-US" sz="1600" dirty="0" smtClean="0"/>
              <a:t> </a:t>
            </a:r>
            <a:r>
              <a:rPr lang="en-US" sz="1600" dirty="0" err="1" smtClean="0"/>
              <a:t>wode</a:t>
            </a:r>
            <a:r>
              <a:rPr lang="en-US" sz="1600" dirty="0" smtClean="0"/>
              <a:t> </a:t>
            </a:r>
            <a:r>
              <a:rPr lang="en-US" sz="1600" dirty="0" smtClean="0"/>
              <a:t>nu,</a:t>
            </a:r>
            <a:br>
              <a:rPr lang="en-US" sz="1600" dirty="0" smtClean="0"/>
            </a:br>
            <a:r>
              <a:rPr lang="en-US" sz="1600" dirty="0" smtClean="0"/>
              <a:t>Sing </a:t>
            </a:r>
            <a:r>
              <a:rPr lang="en-US" sz="1600" dirty="0" err="1" smtClean="0"/>
              <a:t>cuccu</a:t>
            </a:r>
            <a:r>
              <a:rPr lang="en-US" sz="1600" dirty="0" smtClean="0"/>
              <a:t>!</a:t>
            </a:r>
          </a:p>
          <a:p>
            <a:pPr>
              <a:buNone/>
            </a:pPr>
            <a:r>
              <a:rPr lang="en-US" sz="1600" dirty="0" smtClean="0"/>
              <a:t/>
            </a:r>
            <a:br>
              <a:rPr lang="en-US" sz="1600" dirty="0" smtClean="0"/>
            </a:br>
            <a:r>
              <a:rPr lang="en-US" sz="1600" dirty="0" smtClean="0"/>
              <a:t>Awe </a:t>
            </a:r>
            <a:r>
              <a:rPr lang="en-US" sz="1600" dirty="0" err="1" smtClean="0"/>
              <a:t>bleteth</a:t>
            </a:r>
            <a:r>
              <a:rPr lang="en-US" sz="1600" dirty="0" smtClean="0"/>
              <a:t> </a:t>
            </a:r>
            <a:r>
              <a:rPr lang="en-US" sz="1600" dirty="0" smtClean="0"/>
              <a:t>after </a:t>
            </a:r>
            <a:r>
              <a:rPr lang="en-US" sz="1600" dirty="0" err="1" smtClean="0"/>
              <a:t>lomb</a:t>
            </a:r>
            <a:r>
              <a:rPr lang="en-US" sz="1600" dirty="0" smtClean="0"/>
              <a:t>,</a:t>
            </a:r>
            <a:br>
              <a:rPr lang="en-US" sz="1600" dirty="0" smtClean="0"/>
            </a:br>
            <a:r>
              <a:rPr lang="en-US" sz="1600" dirty="0" err="1" smtClean="0"/>
              <a:t>Lhouth</a:t>
            </a:r>
            <a:r>
              <a:rPr lang="en-US" sz="1600" dirty="0" smtClean="0"/>
              <a:t> </a:t>
            </a:r>
            <a:r>
              <a:rPr lang="en-US" sz="1600" dirty="0" smtClean="0"/>
              <a:t>after </a:t>
            </a:r>
            <a:r>
              <a:rPr lang="en-US" sz="1600" dirty="0" smtClean="0"/>
              <a:t>calve </a:t>
            </a:r>
            <a:r>
              <a:rPr lang="en-US" sz="1600" dirty="0" smtClean="0"/>
              <a:t>cu.</a:t>
            </a:r>
            <a:br>
              <a:rPr lang="en-US" sz="1600" dirty="0" smtClean="0"/>
            </a:br>
            <a:r>
              <a:rPr lang="en-US" sz="1600" dirty="0" err="1" smtClean="0"/>
              <a:t>Bulluc</a:t>
            </a:r>
            <a:r>
              <a:rPr lang="en-US" sz="1600" dirty="0" smtClean="0"/>
              <a:t> </a:t>
            </a:r>
            <a:r>
              <a:rPr lang="en-US" sz="1600" dirty="0" err="1" smtClean="0"/>
              <a:t>sterteth</a:t>
            </a:r>
            <a:r>
              <a:rPr lang="en-US" sz="1600" dirty="0" smtClean="0"/>
              <a:t>, </a:t>
            </a:r>
            <a:r>
              <a:rPr lang="en-US" sz="1600" dirty="0" err="1" smtClean="0"/>
              <a:t>bucke</a:t>
            </a:r>
            <a:r>
              <a:rPr lang="en-US" sz="1600" dirty="0" smtClean="0"/>
              <a:t> </a:t>
            </a:r>
            <a:r>
              <a:rPr lang="en-US" sz="1600" dirty="0" err="1" smtClean="0"/>
              <a:t>verteth</a:t>
            </a:r>
            <a:r>
              <a:rPr lang="en-US" sz="1600" dirty="0" smtClean="0"/>
              <a:t>,</a:t>
            </a:r>
            <a:r>
              <a:rPr lang="en-US" sz="1600" dirty="0" smtClean="0"/>
              <a:t/>
            </a:r>
            <a:br>
              <a:rPr lang="en-US" sz="1600" dirty="0" smtClean="0"/>
            </a:br>
            <a:r>
              <a:rPr lang="en-US" sz="1600" dirty="0" err="1" smtClean="0"/>
              <a:t>Murie</a:t>
            </a:r>
            <a:r>
              <a:rPr lang="en-US" sz="1600" dirty="0" smtClean="0"/>
              <a:t> sing </a:t>
            </a:r>
            <a:r>
              <a:rPr lang="en-US" sz="1600" dirty="0" err="1" smtClean="0"/>
              <a:t>cuccu</a:t>
            </a:r>
            <a:r>
              <a:rPr lang="en-US" sz="1600" dirty="0" smtClean="0"/>
              <a:t>!</a:t>
            </a:r>
          </a:p>
          <a:p>
            <a:pPr>
              <a:buNone/>
            </a:pPr>
            <a:r>
              <a:rPr lang="en-US" sz="1600" dirty="0" smtClean="0"/>
              <a:t>      </a:t>
            </a:r>
            <a:r>
              <a:rPr lang="en-US" sz="1600" dirty="0" err="1" smtClean="0"/>
              <a:t>Cuccu</a:t>
            </a:r>
            <a:r>
              <a:rPr lang="en-US" sz="1600" dirty="0" smtClean="0"/>
              <a:t>, </a:t>
            </a:r>
            <a:r>
              <a:rPr lang="en-US" sz="1600" dirty="0" err="1" smtClean="0"/>
              <a:t>cuccu</a:t>
            </a:r>
            <a:r>
              <a:rPr lang="en-US" sz="1600" dirty="0" smtClean="0"/>
              <a:t>, </a:t>
            </a:r>
            <a:r>
              <a:rPr lang="en-US" sz="1600" dirty="0" err="1" smtClean="0"/>
              <a:t>wel</a:t>
            </a:r>
            <a:r>
              <a:rPr lang="en-US" sz="1600" dirty="0" smtClean="0"/>
              <a:t> </a:t>
            </a:r>
            <a:r>
              <a:rPr lang="en-US" sz="1600" dirty="0" smtClean="0"/>
              <a:t> sings </a:t>
            </a:r>
            <a:r>
              <a:rPr lang="en-US" sz="1600" dirty="0" err="1" smtClean="0"/>
              <a:t>thu</a:t>
            </a:r>
            <a:r>
              <a:rPr lang="en-US" sz="1600" dirty="0" smtClean="0"/>
              <a:t> </a:t>
            </a:r>
            <a:r>
              <a:rPr lang="en-US" sz="1600" dirty="0" err="1" smtClean="0"/>
              <a:t>cuccu</a:t>
            </a:r>
            <a:r>
              <a:rPr lang="en-US" sz="1600" dirty="0" smtClean="0"/>
              <a:t>.</a:t>
            </a:r>
            <a:br>
              <a:rPr lang="en-US" sz="1600" dirty="0" smtClean="0"/>
            </a:br>
            <a:r>
              <a:rPr lang="en-US" sz="1600" dirty="0" smtClean="0"/>
              <a:t>Ne </a:t>
            </a:r>
            <a:r>
              <a:rPr lang="en-US" sz="1600" dirty="0" err="1" smtClean="0"/>
              <a:t>swik</a:t>
            </a:r>
            <a:r>
              <a:rPr lang="en-US" sz="1600" dirty="0" smtClean="0"/>
              <a:t> </a:t>
            </a:r>
            <a:r>
              <a:rPr lang="en-US" sz="1600" dirty="0" err="1" smtClean="0"/>
              <a:t>thu</a:t>
            </a:r>
            <a:r>
              <a:rPr lang="en-US" sz="1600" dirty="0" smtClean="0"/>
              <a:t> </a:t>
            </a:r>
            <a:r>
              <a:rPr lang="en-US" sz="1600" dirty="0" err="1" smtClean="0"/>
              <a:t>naver</a:t>
            </a:r>
            <a:r>
              <a:rPr lang="en-US" sz="1600" dirty="0" smtClean="0"/>
              <a:t> </a:t>
            </a:r>
            <a:r>
              <a:rPr lang="en-US" sz="1600" dirty="0" smtClean="0"/>
              <a:t>nu</a:t>
            </a:r>
            <a:r>
              <a:rPr lang="en-US" sz="1600" dirty="0" smtClean="0"/>
              <a:t>.</a:t>
            </a:r>
            <a:r>
              <a:rPr lang="en-US" sz="1600" dirty="0" smtClean="0"/>
              <a:t/>
            </a:r>
            <a:br>
              <a:rPr lang="en-US" sz="1600" dirty="0" smtClean="0"/>
            </a:br>
            <a:r>
              <a:rPr lang="en-US" sz="1600" dirty="0" smtClean="0"/>
              <a:t/>
            </a:r>
            <a:br>
              <a:rPr lang="en-US" sz="1600" dirty="0" smtClean="0"/>
            </a:br>
            <a:r>
              <a:rPr lang="en-US" sz="1600" dirty="0" smtClean="0"/>
              <a:t>Sing </a:t>
            </a:r>
            <a:r>
              <a:rPr lang="en-US" sz="1600" dirty="0" err="1" smtClean="0"/>
              <a:t>cuccu</a:t>
            </a:r>
            <a:r>
              <a:rPr lang="en-US" sz="1600" dirty="0" smtClean="0"/>
              <a:t> nu. Sing </a:t>
            </a:r>
            <a:r>
              <a:rPr lang="en-US" sz="1600" dirty="0" err="1" smtClean="0"/>
              <a:t>cuccu</a:t>
            </a:r>
            <a:r>
              <a:rPr lang="en-US" sz="1600" dirty="0" smtClean="0"/>
              <a:t>.</a:t>
            </a:r>
            <a:br>
              <a:rPr lang="en-US" sz="1600" dirty="0" smtClean="0"/>
            </a:br>
            <a:r>
              <a:rPr lang="en-US" sz="1600" dirty="0" smtClean="0"/>
              <a:t>Sing </a:t>
            </a:r>
            <a:r>
              <a:rPr lang="en-US" sz="1600" dirty="0" err="1" smtClean="0"/>
              <a:t>cuccu</a:t>
            </a:r>
            <a:r>
              <a:rPr lang="en-US" sz="1600" dirty="0" smtClean="0"/>
              <a:t>. Sing </a:t>
            </a:r>
            <a:r>
              <a:rPr lang="en-US" sz="1600" dirty="0" err="1" smtClean="0"/>
              <a:t>cuccu</a:t>
            </a:r>
            <a:r>
              <a:rPr lang="en-US" sz="1600" dirty="0" smtClean="0"/>
              <a:t> nu!</a:t>
            </a:r>
            <a:r>
              <a:rPr lang="en-US" sz="1400" dirty="0" smtClean="0"/>
              <a:t/>
            </a:r>
            <a:br>
              <a:rPr lang="en-US" sz="1400" dirty="0" smtClean="0"/>
            </a:br>
            <a:endParaRPr lang="en-US" sz="1400" dirty="0" smtClean="0"/>
          </a:p>
          <a:p>
            <a:pPr>
              <a:buFont typeface="Wingdings" pitchFamily="2" charset="2"/>
              <a:buChar char="ü"/>
            </a:pPr>
            <a:endParaRPr lang="en-US" sz="1400" i="1" dirty="0" smtClean="0"/>
          </a:p>
          <a:p>
            <a:pPr>
              <a:buFont typeface="Wingdings" pitchFamily="2" charset="2"/>
              <a:buChar char="ü"/>
            </a:pPr>
            <a:endParaRPr lang="en-US" sz="1400" i="1" dirty="0"/>
          </a:p>
        </p:txBody>
      </p:sp>
    </p:spTree>
  </p:cSld>
  <p:clrMapOvr>
    <a:masterClrMapping/>
  </p:clrMapOvr>
  <p:transition>
    <p:dissolve/>
    <p:sndAc>
      <p:stSnd>
        <p:snd r:embed="rId2" name="bomb.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1600" dirty="0" smtClean="0"/>
              <a:t>      Summer </a:t>
            </a:r>
            <a:r>
              <a:rPr lang="en-US" sz="1600" dirty="0" smtClean="0"/>
              <a:t>has come in,</a:t>
            </a:r>
            <a:br>
              <a:rPr lang="en-US" sz="1600" dirty="0" smtClean="0"/>
            </a:br>
            <a:r>
              <a:rPr lang="en-US" sz="1600" dirty="0" smtClean="0"/>
              <a:t>Loudly sing, Cuckoo!</a:t>
            </a:r>
            <a:br>
              <a:rPr lang="en-US" sz="1600" dirty="0" smtClean="0"/>
            </a:br>
            <a:r>
              <a:rPr lang="en-US" sz="1600" dirty="0" smtClean="0"/>
              <a:t>The seed grows and the </a:t>
            </a:r>
            <a:r>
              <a:rPr lang="en-US" sz="1600" dirty="0" smtClean="0"/>
              <a:t>meadow blooms</a:t>
            </a:r>
            <a:r>
              <a:rPr lang="en-US" sz="1600" dirty="0" smtClean="0"/>
              <a:t/>
            </a:r>
            <a:br>
              <a:rPr lang="en-US" sz="1600" dirty="0" smtClean="0"/>
            </a:br>
            <a:r>
              <a:rPr lang="en-US" sz="1600" dirty="0" smtClean="0"/>
              <a:t>And the wood springs anew,</a:t>
            </a:r>
            <a:br>
              <a:rPr lang="en-US" sz="1600" dirty="0" smtClean="0"/>
            </a:br>
            <a:r>
              <a:rPr lang="en-US" sz="1600" dirty="0" smtClean="0"/>
              <a:t>Sing, Cuckoo</a:t>
            </a:r>
            <a:r>
              <a:rPr lang="en-US" sz="1600" dirty="0" smtClean="0"/>
              <a:t>!</a:t>
            </a:r>
          </a:p>
          <a:p>
            <a:pPr>
              <a:buNone/>
            </a:pPr>
            <a:r>
              <a:rPr lang="en-US" sz="1600" dirty="0" smtClean="0"/>
              <a:t/>
            </a:r>
            <a:br>
              <a:rPr lang="en-US" sz="1600" dirty="0" smtClean="0"/>
            </a:br>
            <a:r>
              <a:rPr lang="en-US" sz="1600" dirty="0" smtClean="0"/>
              <a:t>The ewe bleats after the lamb</a:t>
            </a:r>
            <a:br>
              <a:rPr lang="en-US" sz="1600" dirty="0" smtClean="0"/>
            </a:br>
            <a:r>
              <a:rPr lang="en-US" sz="1600" dirty="0" smtClean="0"/>
              <a:t>The cow lows after the calf.</a:t>
            </a:r>
            <a:br>
              <a:rPr lang="en-US" sz="1600" dirty="0" smtClean="0"/>
            </a:br>
            <a:r>
              <a:rPr lang="en-US" sz="1600" dirty="0" smtClean="0"/>
              <a:t>The bullock stirs, the stag farts,</a:t>
            </a:r>
            <a:br>
              <a:rPr lang="en-US" sz="1600" dirty="0" smtClean="0"/>
            </a:br>
            <a:r>
              <a:rPr lang="en-US" sz="1600" dirty="0" smtClean="0"/>
              <a:t>Merrily sing, Cuckoo!</a:t>
            </a:r>
            <a:br>
              <a:rPr lang="en-US" sz="1600" dirty="0" smtClean="0"/>
            </a:br>
            <a:r>
              <a:rPr lang="en-US" sz="1600" dirty="0" smtClean="0"/>
              <a:t>Cuckoo, cuckoo, well you </a:t>
            </a:r>
            <a:r>
              <a:rPr lang="en-US" sz="1600" dirty="0" smtClean="0"/>
              <a:t>sing, cuckoo</a:t>
            </a:r>
            <a:r>
              <a:rPr lang="en-US" sz="1600" dirty="0" smtClean="0"/>
              <a:t>;</a:t>
            </a:r>
            <a:br>
              <a:rPr lang="en-US" sz="1600" dirty="0" smtClean="0"/>
            </a:br>
            <a:r>
              <a:rPr lang="en-US" sz="1600" dirty="0" smtClean="0"/>
              <a:t>Don't you ever stop now,</a:t>
            </a:r>
            <a:br>
              <a:rPr lang="en-US" sz="1600" dirty="0" smtClean="0"/>
            </a:br>
            <a:r>
              <a:rPr lang="en-US" sz="1600" dirty="0" smtClean="0"/>
              <a:t/>
            </a:r>
            <a:br>
              <a:rPr lang="en-US" sz="1600" dirty="0" smtClean="0"/>
            </a:br>
            <a:r>
              <a:rPr lang="en-US" sz="1600" dirty="0" smtClean="0"/>
              <a:t>Sing cuckoo now. Sing, Cuckoo.</a:t>
            </a:r>
            <a:br>
              <a:rPr lang="en-US" sz="1600" dirty="0" smtClean="0"/>
            </a:br>
            <a:r>
              <a:rPr lang="en-US" sz="1600" dirty="0" smtClean="0"/>
              <a:t>Sing Cuckoo. Sing cuckoo now!</a:t>
            </a:r>
            <a:br>
              <a:rPr lang="en-US" sz="1600" dirty="0" smtClean="0"/>
            </a:br>
            <a:endParaRPr lang="en-US" sz="1600" dirty="0" smtClean="0"/>
          </a:p>
          <a:p>
            <a:pPr>
              <a:buNone/>
            </a:pPr>
            <a:r>
              <a:rPr lang="en-US" sz="1200" dirty="0" smtClean="0"/>
              <a:t> </a:t>
            </a:r>
            <a:r>
              <a:rPr lang="en-US" sz="1200" dirty="0" smtClean="0"/>
              <a:t>"</a:t>
            </a:r>
            <a:r>
              <a:rPr lang="en-US" sz="1200" dirty="0" err="1" smtClean="0"/>
              <a:t>bucke</a:t>
            </a:r>
            <a:r>
              <a:rPr lang="en-US" sz="1200" dirty="0" smtClean="0"/>
              <a:t> </a:t>
            </a:r>
            <a:r>
              <a:rPr lang="en-US" sz="1200" dirty="0" err="1" smtClean="0"/>
              <a:t>uerteþ</a:t>
            </a:r>
            <a:r>
              <a:rPr lang="en-US" sz="1200" dirty="0" smtClean="0"/>
              <a:t>" </a:t>
            </a:r>
            <a:r>
              <a:rPr lang="en-US" sz="1200" dirty="0" smtClean="0"/>
              <a:t>means </a:t>
            </a:r>
            <a:r>
              <a:rPr lang="en-US" sz="1200" dirty="0" smtClean="0"/>
              <a:t>"the stag farts", a gesture of virility indicating the stag's potential for creating new life, echoing the rebirth of Nature from the barren period of winter</a:t>
            </a:r>
            <a:r>
              <a:rPr lang="en-US" sz="1200" dirty="0" smtClean="0"/>
              <a:t>.</a:t>
            </a:r>
            <a:endParaRPr lang="en-US" sz="1200" dirty="0"/>
          </a:p>
        </p:txBody>
      </p:sp>
    </p:spTree>
  </p:cSld>
  <p:clrMapOvr>
    <a:masterClrMapping/>
  </p:clrMapOvr>
  <p:transition>
    <p:dissolve/>
    <p:sndAc>
      <p:stSnd>
        <p:snd r:embed="rId2" name="bomb.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Secular Lyric ~ </a:t>
            </a:r>
            <a:r>
              <a:rPr lang="en-US" dirty="0" err="1" smtClean="0"/>
              <a:t>Ubi</a:t>
            </a:r>
            <a:r>
              <a:rPr lang="en-US" dirty="0" smtClean="0"/>
              <a:t> </a:t>
            </a:r>
            <a:r>
              <a:rPr lang="en-US" dirty="0" err="1" smtClean="0"/>
              <a:t>Sunt</a:t>
            </a:r>
            <a:endParaRPr lang="en-US" dirty="0"/>
          </a:p>
        </p:txBody>
      </p:sp>
      <p:sp>
        <p:nvSpPr>
          <p:cNvPr id="3" name="Content Placeholder 2"/>
          <p:cNvSpPr>
            <a:spLocks noGrp="1"/>
          </p:cNvSpPr>
          <p:nvPr>
            <p:ph idx="1"/>
          </p:nvPr>
        </p:nvSpPr>
        <p:spPr/>
        <p:txBody>
          <a:bodyPr/>
          <a:lstStyle/>
          <a:p>
            <a:pPr>
              <a:buFont typeface="Wingdings" pitchFamily="2" charset="2"/>
              <a:buChar char="ü"/>
            </a:pPr>
            <a:r>
              <a:rPr lang="en-US" dirty="0" err="1" smtClean="0"/>
              <a:t>Ubi</a:t>
            </a:r>
            <a:r>
              <a:rPr lang="en-US" dirty="0" smtClean="0"/>
              <a:t> </a:t>
            </a:r>
            <a:r>
              <a:rPr lang="en-US" dirty="0" err="1" smtClean="0"/>
              <a:t>Sunt</a:t>
            </a:r>
            <a:r>
              <a:rPr lang="en-US" dirty="0" smtClean="0"/>
              <a:t> poems lamented the </a:t>
            </a:r>
            <a:r>
              <a:rPr lang="en-US" dirty="0" err="1" smtClean="0"/>
              <a:t>transitoriness</a:t>
            </a:r>
            <a:r>
              <a:rPr lang="en-US" dirty="0" smtClean="0"/>
              <a:t> of human life.</a:t>
            </a:r>
          </a:p>
          <a:p>
            <a:pPr>
              <a:buFont typeface="Wingdings" pitchFamily="2" charset="2"/>
              <a:buChar char="ü"/>
            </a:pPr>
            <a:r>
              <a:rPr lang="en-US" dirty="0" smtClean="0"/>
              <a:t>Used to convey sadness about the temporary nature of life and beauty.</a:t>
            </a:r>
          </a:p>
          <a:p>
            <a:pPr>
              <a:buFont typeface="Wingdings" pitchFamily="2" charset="2"/>
              <a:buChar char="ü"/>
            </a:pPr>
            <a:r>
              <a:rPr lang="en-US" i="1" dirty="0" err="1" smtClean="0"/>
              <a:t>Ubi</a:t>
            </a:r>
            <a:r>
              <a:rPr lang="en-US" i="1" dirty="0" smtClean="0"/>
              <a:t> </a:t>
            </a:r>
            <a:r>
              <a:rPr lang="en-US" i="1" dirty="0" err="1" smtClean="0"/>
              <a:t>sunt</a:t>
            </a:r>
            <a:r>
              <a:rPr lang="en-US" dirty="0" smtClean="0"/>
              <a:t> literally means </a:t>
            </a:r>
            <a:r>
              <a:rPr lang="en-US" i="1" dirty="0" smtClean="0"/>
              <a:t>where are…?</a:t>
            </a:r>
            <a:endParaRPr lang="en-US" i="1" dirty="0"/>
          </a:p>
        </p:txBody>
      </p:sp>
    </p:spTree>
  </p:cSld>
  <p:clrMapOvr>
    <a:masterClrMapping/>
  </p:clrMapOvr>
  <p:transition>
    <p:dissolve/>
    <p:sndAc>
      <p:stSnd>
        <p:snd r:embed="rId2" name="bomb.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Ubi</a:t>
            </a:r>
            <a:r>
              <a:rPr lang="en-US" dirty="0" smtClean="0"/>
              <a:t> </a:t>
            </a:r>
            <a:r>
              <a:rPr lang="en-US" dirty="0" err="1" smtClean="0"/>
              <a:t>Sunt</a:t>
            </a:r>
            <a:r>
              <a:rPr lang="en-US" dirty="0" smtClean="0"/>
              <a:t> Qui Ante </a:t>
            </a:r>
            <a:r>
              <a:rPr lang="en-US" dirty="0" err="1" smtClean="0"/>
              <a:t>Nos</a:t>
            </a:r>
            <a:r>
              <a:rPr lang="en-US" dirty="0" smtClean="0"/>
              <a:t> </a:t>
            </a:r>
            <a:r>
              <a:rPr lang="en-US" dirty="0" err="1" smtClean="0"/>
              <a:t>Fuerunt</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Where </a:t>
            </a:r>
            <a:r>
              <a:rPr lang="en-US" b="1" dirty="0" err="1" smtClean="0"/>
              <a:t>beth</a:t>
            </a:r>
            <a:r>
              <a:rPr lang="en-US" b="1" dirty="0" smtClean="0"/>
              <a:t> they </a:t>
            </a:r>
            <a:r>
              <a:rPr lang="en-US" b="1" dirty="0" err="1" smtClean="0"/>
              <a:t>beforen</a:t>
            </a:r>
            <a:r>
              <a:rPr lang="en-US" b="1" dirty="0" smtClean="0"/>
              <a:t> us </a:t>
            </a:r>
            <a:r>
              <a:rPr lang="en-US" b="1" dirty="0" err="1" smtClean="0"/>
              <a:t>weren</a:t>
            </a:r>
            <a:r>
              <a:rPr lang="en-US" b="1" dirty="0" smtClean="0"/>
              <a:t>,</a:t>
            </a:r>
            <a:br>
              <a:rPr lang="en-US" b="1" dirty="0" smtClean="0"/>
            </a:br>
            <a:r>
              <a:rPr lang="en-US" b="1" dirty="0" err="1" smtClean="0"/>
              <a:t>Houndes</a:t>
            </a:r>
            <a:r>
              <a:rPr lang="en-US" b="1" dirty="0" smtClean="0"/>
              <a:t> </a:t>
            </a:r>
            <a:r>
              <a:rPr lang="en-US" b="1" dirty="0" err="1" smtClean="0"/>
              <a:t>ladden</a:t>
            </a:r>
            <a:r>
              <a:rPr lang="en-US" b="1" dirty="0" smtClean="0"/>
              <a:t> and </a:t>
            </a:r>
            <a:r>
              <a:rPr lang="en-US" b="1" dirty="0" err="1" smtClean="0"/>
              <a:t>havekes</a:t>
            </a:r>
            <a:r>
              <a:rPr lang="en-US" b="1" dirty="0" smtClean="0"/>
              <a:t> </a:t>
            </a:r>
            <a:r>
              <a:rPr lang="en-US" b="1" dirty="0" err="1" smtClean="0"/>
              <a:t>beren</a:t>
            </a:r>
            <a:r>
              <a:rPr lang="en-US" b="1" dirty="0" smtClean="0"/>
              <a:t>,...?</a:t>
            </a:r>
            <a:br>
              <a:rPr lang="en-US" b="1" dirty="0" smtClean="0"/>
            </a:br>
            <a:r>
              <a:rPr lang="en-US" b="1" dirty="0" smtClean="0"/>
              <a:t>They </a:t>
            </a:r>
            <a:r>
              <a:rPr lang="en-US" b="1" dirty="0" err="1" smtClean="0"/>
              <a:t>beren</a:t>
            </a:r>
            <a:r>
              <a:rPr lang="en-US" b="1" dirty="0" smtClean="0"/>
              <a:t> hem well </a:t>
            </a:r>
            <a:r>
              <a:rPr lang="en-US" b="1" dirty="0" err="1" smtClean="0"/>
              <a:t>swithe</a:t>
            </a:r>
            <a:r>
              <a:rPr lang="en-US" b="1" dirty="0" smtClean="0"/>
              <a:t> </a:t>
            </a:r>
            <a:r>
              <a:rPr lang="en-US" b="1" dirty="0" err="1" smtClean="0"/>
              <a:t>heye</a:t>
            </a:r>
            <a:r>
              <a:rPr lang="en-US" b="1" dirty="0" smtClean="0"/>
              <a:t>,</a:t>
            </a:r>
            <a:br>
              <a:rPr lang="en-US" b="1" dirty="0" smtClean="0"/>
            </a:br>
            <a:r>
              <a:rPr lang="en-US" b="1" dirty="0" smtClean="0"/>
              <a:t>And, in a twinkling of an eye,</a:t>
            </a:r>
            <a:br>
              <a:rPr lang="en-US" b="1" dirty="0" smtClean="0"/>
            </a:br>
            <a:r>
              <a:rPr lang="en-US" b="1" dirty="0" err="1" smtClean="0"/>
              <a:t>Hoere</a:t>
            </a:r>
            <a:r>
              <a:rPr lang="en-US" b="1" dirty="0" smtClean="0"/>
              <a:t> </a:t>
            </a:r>
            <a:r>
              <a:rPr lang="en-US" b="1" dirty="0" err="1" smtClean="0"/>
              <a:t>soules</a:t>
            </a:r>
            <a:r>
              <a:rPr lang="en-US" b="1" dirty="0" smtClean="0"/>
              <a:t> </a:t>
            </a:r>
            <a:r>
              <a:rPr lang="en-US" b="1" dirty="0" err="1" smtClean="0"/>
              <a:t>weren</a:t>
            </a:r>
            <a:r>
              <a:rPr lang="en-US" b="1" dirty="0" smtClean="0"/>
              <a:t> </a:t>
            </a:r>
            <a:r>
              <a:rPr lang="en-US" b="1" dirty="0" err="1" smtClean="0"/>
              <a:t>forloren</a:t>
            </a:r>
            <a:r>
              <a:rPr lang="en-US" b="1" dirty="0" smtClean="0"/>
              <a:t>.</a:t>
            </a:r>
            <a:br>
              <a:rPr lang="en-US" b="1" dirty="0" smtClean="0"/>
            </a:br>
            <a:endParaRPr lang="en-US" b="1" dirty="0" smtClean="0"/>
          </a:p>
          <a:p>
            <a:pPr algn="r">
              <a:buNone/>
            </a:pPr>
            <a:r>
              <a:rPr lang="en-US" sz="2400" b="1" dirty="0" smtClean="0"/>
              <a:t>--</a:t>
            </a:r>
            <a:r>
              <a:rPr lang="en-US" sz="2400" b="1" dirty="0" smtClean="0"/>
              <a:t>Anon (later 13th century)</a:t>
            </a:r>
            <a:br>
              <a:rPr lang="en-US" sz="2400" b="1" dirty="0" smtClean="0"/>
            </a:br>
            <a:r>
              <a:rPr lang="en-US" b="1" dirty="0" smtClean="0"/>
              <a:t/>
            </a:r>
            <a:br>
              <a:rPr lang="en-US" b="1" dirty="0" smtClean="0"/>
            </a:br>
            <a:endParaRPr lang="en-US" dirty="0"/>
          </a:p>
        </p:txBody>
      </p:sp>
    </p:spTree>
  </p:cSld>
  <p:clrMapOvr>
    <a:masterClrMapping/>
  </p:clrMapOvr>
  <p:transition>
    <p:dissolve/>
    <p:sndAc>
      <p:stSnd>
        <p:snd r:embed="rId2" name="bomb.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p:txBody>
          <a:bodyPr/>
          <a:lstStyle/>
          <a:p>
            <a:pPr algn="ctr" eaLnBrk="1" hangingPunct="1">
              <a:lnSpc>
                <a:spcPct val="90000"/>
              </a:lnSpc>
              <a:buFontTx/>
              <a:buNone/>
            </a:pPr>
            <a:r>
              <a:rPr lang="en-US" sz="2400" smtClean="0">
                <a:solidFill>
                  <a:srgbClr val="FFC000"/>
                </a:solidFill>
              </a:rPr>
              <a:t> </a:t>
            </a:r>
            <a:r>
              <a:rPr lang="en-US" sz="2800" smtClean="0">
                <a:solidFill>
                  <a:srgbClr val="FFC000"/>
                </a:solidFill>
              </a:rPr>
              <a:t>The Norman Conquest of1066 </a:t>
            </a:r>
            <a:r>
              <a:rPr lang="en-US" sz="2800" smtClean="0"/>
              <a:t>- invasion of England by William the Conqueror.  </a:t>
            </a:r>
          </a:p>
          <a:p>
            <a:pPr eaLnBrk="1" hangingPunct="1">
              <a:lnSpc>
                <a:spcPct val="90000"/>
              </a:lnSpc>
              <a:buFontTx/>
              <a:buNone/>
            </a:pPr>
            <a:endParaRPr lang="en-US" sz="2400" smtClean="0"/>
          </a:p>
          <a:p>
            <a:pPr eaLnBrk="1" hangingPunct="1">
              <a:lnSpc>
                <a:spcPct val="90000"/>
              </a:lnSpc>
              <a:buFont typeface="Wingdings" pitchFamily="2" charset="2"/>
              <a:buChar char="ü"/>
            </a:pPr>
            <a:r>
              <a:rPr lang="en-US" sz="2400" smtClean="0"/>
              <a:t>Ended  the Anglo-Saxons’ control over country.</a:t>
            </a:r>
          </a:p>
          <a:p>
            <a:pPr eaLnBrk="1" hangingPunct="1">
              <a:buFont typeface="Wingdings" pitchFamily="2" charset="2"/>
              <a:buChar char="ü"/>
            </a:pPr>
            <a:r>
              <a:rPr lang="en-US" sz="2400" smtClean="0"/>
              <a:t>Divided the conquered land among Normans, forcing most Anglo-Saxons to become </a:t>
            </a:r>
            <a:r>
              <a:rPr lang="en-US" sz="2400" smtClean="0">
                <a:solidFill>
                  <a:srgbClr val="FFC000"/>
                </a:solidFill>
              </a:rPr>
              <a:t>serfs</a:t>
            </a:r>
            <a:r>
              <a:rPr lang="en-US" sz="2400" smtClean="0"/>
              <a:t>.</a:t>
            </a:r>
          </a:p>
          <a:p>
            <a:pPr eaLnBrk="1" hangingPunct="1">
              <a:lnSpc>
                <a:spcPct val="90000"/>
              </a:lnSpc>
              <a:buFont typeface="Wingdings" pitchFamily="2" charset="2"/>
              <a:buChar char="ü"/>
            </a:pPr>
            <a:r>
              <a:rPr lang="en-US" sz="2400" smtClean="0"/>
              <a:t>Ended Anglo-Saxon as the “official” language.</a:t>
            </a:r>
          </a:p>
          <a:p>
            <a:pPr lvl="1" eaLnBrk="1" hangingPunct="1">
              <a:lnSpc>
                <a:spcPct val="90000"/>
              </a:lnSpc>
              <a:buFont typeface="Wingdings" pitchFamily="2" charset="2"/>
              <a:buChar char="ü"/>
            </a:pPr>
            <a:r>
              <a:rPr lang="en-US" sz="2000" smtClean="0"/>
              <a:t>Norman </a:t>
            </a:r>
            <a:r>
              <a:rPr lang="en-US" sz="2000" smtClean="0">
                <a:solidFill>
                  <a:srgbClr val="FFC000"/>
                </a:solidFill>
              </a:rPr>
              <a:t>French</a:t>
            </a:r>
            <a:r>
              <a:rPr lang="en-US" sz="2000" smtClean="0"/>
              <a:t> became the language of the aristocracy.</a:t>
            </a:r>
          </a:p>
          <a:p>
            <a:pPr lvl="1" eaLnBrk="1" hangingPunct="1">
              <a:lnSpc>
                <a:spcPct val="90000"/>
              </a:lnSpc>
              <a:buFont typeface="Wingdings" pitchFamily="2" charset="2"/>
              <a:buChar char="ü"/>
            </a:pPr>
            <a:r>
              <a:rPr lang="en-US" sz="2000" smtClean="0">
                <a:solidFill>
                  <a:srgbClr val="FFC000"/>
                </a:solidFill>
              </a:rPr>
              <a:t>Latin</a:t>
            </a:r>
            <a:r>
              <a:rPr lang="en-US" sz="2000" smtClean="0"/>
              <a:t> was the language of the Church (Holy Roman Catholic)</a:t>
            </a:r>
          </a:p>
        </p:txBody>
      </p:sp>
      <p:sp>
        <p:nvSpPr>
          <p:cNvPr id="5123" name="Rectangle 4"/>
          <p:cNvSpPr>
            <a:spLocks noGrp="1" noChangeArrowheads="1"/>
          </p:cNvSpPr>
          <p:nvPr>
            <p:ph type="title"/>
          </p:nvPr>
        </p:nvSpPr>
        <p:spPr/>
        <p:txBody>
          <a:bodyPr/>
          <a:lstStyle/>
          <a:p>
            <a:pPr eaLnBrk="1" hangingPunct="1"/>
            <a:r>
              <a:rPr lang="en-US" smtClean="0"/>
              <a:t>The weak gets taken…</a:t>
            </a:r>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Where </a:t>
            </a:r>
            <a:r>
              <a:rPr lang="en-US" dirty="0" smtClean="0"/>
              <a:t>are they, who were before us, led hounds and bore hawks ...?</a:t>
            </a:r>
            <a:br>
              <a:rPr lang="en-US" dirty="0" smtClean="0"/>
            </a:br>
            <a:r>
              <a:rPr lang="en-US" dirty="0" smtClean="0"/>
              <a:t>They bore themselves very loftily,</a:t>
            </a:r>
            <a:br>
              <a:rPr lang="en-US" dirty="0" smtClean="0"/>
            </a:br>
            <a:r>
              <a:rPr lang="en-US" dirty="0" smtClean="0"/>
              <a:t>and in the twinkling of an eye, their souls were lost. </a:t>
            </a:r>
            <a:br>
              <a:rPr lang="en-US" dirty="0" smtClean="0"/>
            </a:br>
            <a:endParaRPr lang="en-US" dirty="0"/>
          </a:p>
        </p:txBody>
      </p:sp>
    </p:spTree>
  </p:cSld>
  <p:clrMapOvr>
    <a:masterClrMapping/>
  </p:clrMapOvr>
  <p:transition>
    <p:dissolve/>
    <p:sndAc>
      <p:stSnd>
        <p:snd r:embed="rId2" name="bomb.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Popular Ballads</a:t>
            </a:r>
            <a:endParaRPr lang="en-US"/>
          </a:p>
        </p:txBody>
      </p:sp>
      <p:sp>
        <p:nvSpPr>
          <p:cNvPr id="3" name="Content Placeholder 2"/>
          <p:cNvSpPr>
            <a:spLocks noGrp="1"/>
          </p:cNvSpPr>
          <p:nvPr>
            <p:ph idx="1"/>
          </p:nvPr>
        </p:nvSpPr>
        <p:spPr/>
        <p:txBody>
          <a:bodyPr/>
          <a:lstStyle/>
          <a:p>
            <a:pPr>
              <a:buFont typeface="Wingdings" pitchFamily="2" charset="2"/>
              <a:buChar char="ü"/>
            </a:pPr>
            <a:r>
              <a:rPr lang="en-US" sz="2800" dirty="0" smtClean="0">
                <a:solidFill>
                  <a:srgbClr val="FFC000"/>
                </a:solidFill>
              </a:rPr>
              <a:t>Popular</a:t>
            </a:r>
            <a:r>
              <a:rPr lang="en-US" sz="2800" dirty="0" smtClean="0"/>
              <a:t> </a:t>
            </a:r>
            <a:r>
              <a:rPr lang="en-US" sz="2800" dirty="0" smtClean="0">
                <a:solidFill>
                  <a:srgbClr val="FFC000"/>
                </a:solidFill>
              </a:rPr>
              <a:t>ballads</a:t>
            </a:r>
            <a:r>
              <a:rPr lang="en-US" sz="2800" dirty="0" smtClean="0"/>
              <a:t>-are songs that tell a story.</a:t>
            </a:r>
          </a:p>
          <a:p>
            <a:pPr>
              <a:buFont typeface="Wingdings" pitchFamily="2" charset="2"/>
              <a:buChar char="ü"/>
            </a:pPr>
            <a:r>
              <a:rPr lang="en-US" sz="2800" dirty="0" smtClean="0"/>
              <a:t>They </a:t>
            </a:r>
            <a:r>
              <a:rPr lang="en-US" sz="2800" dirty="0" smtClean="0"/>
              <a:t>relate </a:t>
            </a:r>
            <a:r>
              <a:rPr lang="en-US" sz="2800" dirty="0" smtClean="0"/>
              <a:t>violent or pathetic events of everyday experiences in a simple, memorable, repetitive </a:t>
            </a:r>
            <a:r>
              <a:rPr lang="en-US" sz="2800" dirty="0" smtClean="0"/>
              <a:t>style.</a:t>
            </a:r>
          </a:p>
          <a:p>
            <a:pPr>
              <a:buFont typeface="Wingdings" pitchFamily="2" charset="2"/>
              <a:buChar char="ü"/>
            </a:pPr>
            <a:r>
              <a:rPr lang="en-US" sz="2800" dirty="0" smtClean="0"/>
              <a:t>Their subject matter usually </a:t>
            </a:r>
            <a:r>
              <a:rPr lang="en-US" sz="2800" dirty="0" smtClean="0"/>
              <a:t>includes: love,  battles, </a:t>
            </a:r>
            <a:r>
              <a:rPr lang="en-US" sz="2800" dirty="0" smtClean="0"/>
              <a:t>jealousy </a:t>
            </a:r>
            <a:r>
              <a:rPr lang="en-US" sz="2800" dirty="0" smtClean="0"/>
              <a:t>and/or </a:t>
            </a:r>
            <a:r>
              <a:rPr lang="en-US" sz="2800" dirty="0" smtClean="0"/>
              <a:t>revenge</a:t>
            </a:r>
            <a:r>
              <a:rPr lang="en-US" sz="2800" dirty="0" smtClean="0"/>
              <a:t>.</a:t>
            </a:r>
          </a:p>
          <a:p>
            <a:pPr>
              <a:buFont typeface="Wingdings" pitchFamily="2" charset="2"/>
              <a:buChar char="ü"/>
            </a:pPr>
            <a:r>
              <a:rPr lang="en-US" sz="2800" dirty="0" smtClean="0"/>
              <a:t>Most </a:t>
            </a:r>
            <a:r>
              <a:rPr lang="en-US" sz="2800" dirty="0" smtClean="0"/>
              <a:t>are written about upper-class individuals or families</a:t>
            </a:r>
            <a:r>
              <a:rPr lang="en-US" sz="2800" dirty="0" smtClean="0"/>
              <a:t>.</a:t>
            </a:r>
            <a:endParaRPr lang="en-US" sz="2800" dirty="0" smtClean="0"/>
          </a:p>
          <a:p>
            <a:pPr>
              <a:buFont typeface="Wingdings" pitchFamily="2" charset="2"/>
              <a:buChar char="ü"/>
            </a:pPr>
            <a:r>
              <a:rPr lang="en-US" sz="2800" dirty="0" smtClean="0"/>
              <a:t>The material is drawn from history or from folklore. </a:t>
            </a:r>
          </a:p>
        </p:txBody>
      </p:sp>
    </p:spTree>
  </p:cSld>
  <p:clrMapOvr>
    <a:masterClrMapping/>
  </p:clrMapOvr>
  <p:transition>
    <p:dissolve/>
    <p:sndAc>
      <p:stSnd>
        <p:snd r:embed="rId2" name="bomb.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ü"/>
            </a:pPr>
            <a:r>
              <a:rPr lang="en-US" dirty="0" smtClean="0"/>
              <a:t>Popular ballads/traditional ballads have unknown authors. </a:t>
            </a:r>
          </a:p>
          <a:p>
            <a:pPr>
              <a:buFont typeface="Wingdings" pitchFamily="2" charset="2"/>
              <a:buChar char="ü"/>
            </a:pPr>
            <a:r>
              <a:rPr lang="en-US" dirty="0" smtClean="0"/>
              <a:t> Most were passed down orally.</a:t>
            </a:r>
          </a:p>
          <a:p>
            <a:pPr>
              <a:buFont typeface="Wingdings" pitchFamily="2" charset="2"/>
              <a:buChar char="ü"/>
            </a:pPr>
            <a:r>
              <a:rPr lang="en-US" dirty="0" smtClean="0"/>
              <a:t>Ballads are unlike lyrics because they are objective poems, and the attention is on the characters and events of the story rather than on the personal views or feelings of the narrator.</a:t>
            </a:r>
          </a:p>
          <a:p>
            <a:pPr>
              <a:buFont typeface="Wingdings" pitchFamily="2" charset="2"/>
              <a:buChar char="ü"/>
            </a:pPr>
            <a:r>
              <a:rPr lang="en-US" dirty="0" smtClean="0"/>
              <a:t>They are usually composed of rhyming couplets or the ballad stanza.</a:t>
            </a:r>
            <a:endParaRPr lang="en-US" dirty="0"/>
          </a:p>
        </p:txBody>
      </p:sp>
    </p:spTree>
  </p:cSld>
  <p:clrMapOvr>
    <a:masterClrMapping/>
  </p:clrMapOvr>
  <p:transition>
    <p:dissolve/>
    <p:sndAc>
      <p:stSnd>
        <p:snd r:embed="rId2" name="bomb.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pPr>
              <a:buFont typeface="Wingdings" pitchFamily="2" charset="2"/>
              <a:buChar char="ü"/>
            </a:pPr>
            <a:r>
              <a:rPr lang="en-US" dirty="0" smtClean="0">
                <a:solidFill>
                  <a:srgbClr val="FFC000"/>
                </a:solidFill>
              </a:rPr>
              <a:t>Rhyming couplet</a:t>
            </a:r>
            <a:r>
              <a:rPr lang="en-US" dirty="0" smtClean="0"/>
              <a:t>: two lines that rhyme.</a:t>
            </a:r>
          </a:p>
          <a:p>
            <a:pPr lvl="2">
              <a:buNone/>
            </a:pPr>
            <a:r>
              <a:rPr lang="en-US" dirty="0" smtClean="0"/>
              <a:t>There were three ravens that sat on a </a:t>
            </a:r>
            <a:r>
              <a:rPr lang="en-US" i="1" dirty="0" smtClean="0">
                <a:solidFill>
                  <a:schemeClr val="tx2"/>
                </a:solidFill>
              </a:rPr>
              <a:t>tree</a:t>
            </a:r>
            <a:r>
              <a:rPr lang="en-US" dirty="0" smtClean="0"/>
              <a:t>,</a:t>
            </a:r>
          </a:p>
          <a:p>
            <a:pPr lvl="2">
              <a:buNone/>
            </a:pPr>
            <a:r>
              <a:rPr lang="en-US" dirty="0" smtClean="0"/>
              <a:t>They were as </a:t>
            </a:r>
            <a:r>
              <a:rPr lang="en-US" dirty="0" err="1" smtClean="0"/>
              <a:t>blacke</a:t>
            </a:r>
            <a:r>
              <a:rPr lang="en-US" dirty="0" smtClean="0"/>
              <a:t> as they might </a:t>
            </a:r>
            <a:r>
              <a:rPr lang="en-US" i="1" dirty="0" smtClean="0">
                <a:solidFill>
                  <a:schemeClr val="tx2"/>
                </a:solidFill>
              </a:rPr>
              <a:t>be</a:t>
            </a:r>
            <a:r>
              <a:rPr lang="en-US" dirty="0" smtClean="0"/>
              <a:t>.</a:t>
            </a:r>
          </a:p>
          <a:p>
            <a:pPr>
              <a:buFont typeface="Wingdings" pitchFamily="2" charset="2"/>
              <a:buChar char="ü"/>
            </a:pPr>
            <a:r>
              <a:rPr lang="en-US" dirty="0" smtClean="0">
                <a:solidFill>
                  <a:srgbClr val="FFC000"/>
                </a:solidFill>
              </a:rPr>
              <a:t>Ballad stanza</a:t>
            </a:r>
            <a:r>
              <a:rPr lang="en-US" dirty="0" smtClean="0"/>
              <a:t>: a stanza of 4 lines. </a:t>
            </a:r>
          </a:p>
          <a:p>
            <a:pPr lvl="1">
              <a:buFont typeface="Wingdings" pitchFamily="2" charset="2"/>
              <a:buChar char="ü"/>
            </a:pPr>
            <a:r>
              <a:rPr lang="en-US" dirty="0" smtClean="0"/>
              <a:t> Lines 2 &amp; 4 almost always rhyme</a:t>
            </a:r>
          </a:p>
          <a:p>
            <a:pPr lvl="1">
              <a:buFont typeface="Wingdings" pitchFamily="2" charset="2"/>
              <a:buChar char="ü"/>
            </a:pPr>
            <a:r>
              <a:rPr lang="en-US" dirty="0" smtClean="0"/>
              <a:t> </a:t>
            </a:r>
            <a:r>
              <a:rPr lang="en-US" dirty="0" smtClean="0"/>
              <a:t>L</a:t>
            </a:r>
            <a:r>
              <a:rPr lang="en-US" dirty="0" smtClean="0"/>
              <a:t>ines 1 and 3 sometimes rhyme.</a:t>
            </a:r>
          </a:p>
          <a:p>
            <a:pPr lvl="2">
              <a:buNone/>
            </a:pPr>
            <a:r>
              <a:rPr lang="en-US" dirty="0" smtClean="0"/>
              <a:t>“Late </a:t>
            </a:r>
            <a:r>
              <a:rPr lang="en-US" dirty="0" err="1" smtClean="0"/>
              <a:t>late</a:t>
            </a:r>
            <a:r>
              <a:rPr lang="en-US" dirty="0" smtClean="0"/>
              <a:t> </a:t>
            </a:r>
            <a:r>
              <a:rPr lang="en-US" dirty="0" err="1" smtClean="0"/>
              <a:t>yestreen</a:t>
            </a:r>
            <a:r>
              <a:rPr lang="en-US" dirty="0" smtClean="0"/>
              <a:t> I saw the new </a:t>
            </a:r>
            <a:r>
              <a:rPr lang="en-US" dirty="0" err="1" smtClean="0"/>
              <a:t>moone</a:t>
            </a:r>
            <a:r>
              <a:rPr lang="en-US" dirty="0" smtClean="0"/>
              <a:t>,</a:t>
            </a:r>
          </a:p>
          <a:p>
            <a:pPr lvl="2">
              <a:buNone/>
            </a:pPr>
            <a:r>
              <a:rPr lang="en-US" dirty="0" err="1" smtClean="0"/>
              <a:t>Wi</a:t>
            </a:r>
            <a:r>
              <a:rPr lang="en-US" dirty="0" smtClean="0"/>
              <a:t> the auld </a:t>
            </a:r>
            <a:r>
              <a:rPr lang="en-US" dirty="0" err="1" smtClean="0"/>
              <a:t>moone</a:t>
            </a:r>
            <a:r>
              <a:rPr lang="en-US" dirty="0" smtClean="0"/>
              <a:t> in </a:t>
            </a:r>
            <a:r>
              <a:rPr lang="en-US" dirty="0" err="1" smtClean="0"/>
              <a:t>hir</a:t>
            </a:r>
            <a:r>
              <a:rPr lang="en-US" dirty="0" smtClean="0"/>
              <a:t> </a:t>
            </a:r>
            <a:r>
              <a:rPr lang="en-US" i="1" dirty="0" err="1" smtClean="0">
                <a:solidFill>
                  <a:schemeClr val="tx2"/>
                </a:solidFill>
              </a:rPr>
              <a:t>arme</a:t>
            </a:r>
            <a:r>
              <a:rPr lang="en-US" dirty="0" smtClean="0"/>
              <a:t>,</a:t>
            </a:r>
          </a:p>
          <a:p>
            <a:pPr lvl="2">
              <a:buNone/>
            </a:pPr>
            <a:r>
              <a:rPr lang="en-US" dirty="0" smtClean="0"/>
              <a:t>And I </a:t>
            </a:r>
            <a:r>
              <a:rPr lang="en-US" dirty="0" err="1" smtClean="0"/>
              <a:t>feir</a:t>
            </a:r>
            <a:r>
              <a:rPr lang="en-US" dirty="0" smtClean="0"/>
              <a:t>, I </a:t>
            </a:r>
            <a:r>
              <a:rPr lang="en-US" dirty="0" err="1" smtClean="0"/>
              <a:t>feir</a:t>
            </a:r>
            <a:r>
              <a:rPr lang="en-US" dirty="0" smtClean="0"/>
              <a:t>, my </a:t>
            </a:r>
            <a:r>
              <a:rPr lang="en-US" dirty="0" err="1" smtClean="0"/>
              <a:t>deir</a:t>
            </a:r>
            <a:r>
              <a:rPr lang="en-US" dirty="0" smtClean="0"/>
              <a:t> master, </a:t>
            </a:r>
          </a:p>
          <a:p>
            <a:pPr lvl="2">
              <a:buNone/>
            </a:pPr>
            <a:r>
              <a:rPr lang="en-US" dirty="0" smtClean="0"/>
              <a:t>That we will cum to </a:t>
            </a:r>
            <a:r>
              <a:rPr lang="en-US" i="1" dirty="0" err="1" smtClean="0">
                <a:solidFill>
                  <a:schemeClr val="tx2"/>
                </a:solidFill>
              </a:rPr>
              <a:t>harme</a:t>
            </a:r>
            <a:r>
              <a:rPr lang="en-US" dirty="0" smtClean="0"/>
              <a:t>.”</a:t>
            </a:r>
          </a:p>
        </p:txBody>
      </p:sp>
    </p:spTree>
  </p:cSld>
  <p:clrMapOvr>
    <a:masterClrMapping/>
  </p:clrMapOvr>
  <p:transition>
    <p:dissolve/>
    <p:sndAc>
      <p:stSnd>
        <p:snd r:embed="rId2" name="bomb.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ü"/>
            </a:pPr>
            <a:r>
              <a:rPr lang="en-US" i="1" dirty="0" smtClean="0"/>
              <a:t>The Three Ravens</a:t>
            </a:r>
          </a:p>
          <a:p>
            <a:pPr>
              <a:buFont typeface="Wingdings" pitchFamily="2" charset="2"/>
              <a:buChar char="ü"/>
            </a:pPr>
            <a:r>
              <a:rPr lang="en-US" i="1" dirty="0" smtClean="0"/>
              <a:t>The </a:t>
            </a:r>
            <a:r>
              <a:rPr lang="en-US" i="1" dirty="0" err="1" smtClean="0"/>
              <a:t>Twa</a:t>
            </a:r>
            <a:r>
              <a:rPr lang="en-US" i="1" dirty="0" smtClean="0"/>
              <a:t> </a:t>
            </a:r>
            <a:r>
              <a:rPr lang="en-US" i="1" dirty="0" err="1" smtClean="0"/>
              <a:t>Corbies</a:t>
            </a:r>
            <a:endParaRPr lang="en-US" i="1" dirty="0"/>
          </a:p>
        </p:txBody>
      </p:sp>
    </p:spTree>
  </p:cSld>
  <p:clrMapOvr>
    <a:masterClrMapping/>
  </p:clrMapOvr>
  <p:transition>
    <p:dissolve/>
    <p:sndAc>
      <p:stSnd>
        <p:snd r:embed="rId2" name="bomb.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2800" smtClean="0"/>
              <a:t>William dies…and who takes the throne? There were lots of kings within 400 years…and lots of upheavals! </a:t>
            </a:r>
          </a:p>
        </p:txBody>
      </p:sp>
      <p:sp>
        <p:nvSpPr>
          <p:cNvPr id="6147" name="Rectangle 3"/>
          <p:cNvSpPr>
            <a:spLocks noGrp="1" noChangeArrowheads="1"/>
          </p:cNvSpPr>
          <p:nvPr>
            <p:ph type="body" idx="1"/>
          </p:nvPr>
        </p:nvSpPr>
        <p:spPr/>
        <p:txBody>
          <a:bodyPr/>
          <a:lstStyle/>
          <a:p>
            <a:pPr eaLnBrk="1" hangingPunct="1">
              <a:buFont typeface="Wingdings" pitchFamily="2" charset="2"/>
              <a:buChar char="ü"/>
              <a:defRPr/>
            </a:pPr>
            <a:r>
              <a:rPr lang="en-US" sz="1800" dirty="0" smtClean="0"/>
              <a:t>William II</a:t>
            </a:r>
          </a:p>
          <a:p>
            <a:pPr eaLnBrk="1" hangingPunct="1">
              <a:buFont typeface="Wingdings" pitchFamily="2" charset="2"/>
              <a:buChar char="ü"/>
              <a:defRPr/>
            </a:pPr>
            <a:r>
              <a:rPr lang="en-US" sz="1800" dirty="0" smtClean="0"/>
              <a:t>Henry I</a:t>
            </a:r>
          </a:p>
          <a:p>
            <a:pPr eaLnBrk="1" hangingPunct="1">
              <a:buFont typeface="Wingdings" pitchFamily="2" charset="2"/>
              <a:buChar char="ü"/>
              <a:defRPr/>
            </a:pPr>
            <a:r>
              <a:rPr lang="en-US" sz="1800" dirty="0" smtClean="0"/>
              <a:t>Stephen </a:t>
            </a:r>
          </a:p>
          <a:p>
            <a:pPr eaLnBrk="1" hangingPunct="1">
              <a:buFont typeface="Wingdings" pitchFamily="2" charset="2"/>
              <a:buChar char="ü"/>
              <a:defRPr/>
            </a:pPr>
            <a:r>
              <a:rPr lang="en-US" sz="1800" dirty="0" smtClean="0"/>
              <a:t>Henry II</a:t>
            </a:r>
          </a:p>
          <a:p>
            <a:pPr eaLnBrk="1" hangingPunct="1">
              <a:buFont typeface="Wingdings" pitchFamily="2" charset="2"/>
              <a:buChar char="ü"/>
              <a:defRPr/>
            </a:pPr>
            <a:r>
              <a:rPr lang="en-US" sz="1800" dirty="0" smtClean="0"/>
              <a:t>Richard I (Richard the Lion-Hearted)</a:t>
            </a:r>
          </a:p>
          <a:p>
            <a:pPr marL="342900" lvl="1" indent="-342900" eaLnBrk="1" hangingPunct="1">
              <a:buFont typeface="Wingdings" pitchFamily="2" charset="2"/>
              <a:buChar char="ü"/>
              <a:defRPr/>
            </a:pPr>
            <a:r>
              <a:rPr lang="en-US" sz="1800" dirty="0" smtClean="0"/>
              <a:t>John (think Robin Hood!)   </a:t>
            </a:r>
            <a:r>
              <a:rPr lang="en-US" sz="1800" dirty="0" smtClean="0">
                <a:solidFill>
                  <a:srgbClr val="FFC000"/>
                </a:solidFill>
              </a:rPr>
              <a:t>Magna </a:t>
            </a:r>
            <a:r>
              <a:rPr lang="en-US" sz="1800" dirty="0" err="1" smtClean="0">
                <a:solidFill>
                  <a:srgbClr val="FFC000"/>
                </a:solidFill>
              </a:rPr>
              <a:t>Carta</a:t>
            </a:r>
            <a:r>
              <a:rPr lang="en-US" sz="1800" dirty="0" smtClean="0">
                <a:solidFill>
                  <a:srgbClr val="FFC000"/>
                </a:solidFill>
              </a:rPr>
              <a:t> </a:t>
            </a:r>
          </a:p>
          <a:p>
            <a:pPr eaLnBrk="1" hangingPunct="1">
              <a:buFont typeface="Wingdings" pitchFamily="2" charset="2"/>
              <a:buChar char="ü"/>
              <a:defRPr/>
            </a:pPr>
            <a:r>
              <a:rPr lang="en-US" sz="1800" dirty="0" smtClean="0"/>
              <a:t>Henry III</a:t>
            </a:r>
          </a:p>
          <a:p>
            <a:pPr eaLnBrk="1" hangingPunct="1">
              <a:buFont typeface="Wingdings" pitchFamily="2" charset="2"/>
              <a:buChar char="ü"/>
              <a:defRPr/>
            </a:pPr>
            <a:r>
              <a:rPr lang="en-US" sz="1800" dirty="0" smtClean="0"/>
              <a:t>Edward I   1272  (proclaimed himself king of Scotland, but not for long…the Scots claimed their independence in the </a:t>
            </a:r>
            <a:r>
              <a:rPr lang="en-US" sz="1800" dirty="0" smtClean="0">
                <a:solidFill>
                  <a:srgbClr val="FFC000"/>
                </a:solidFill>
              </a:rPr>
              <a:t>Battle of Bannockburn 1314</a:t>
            </a:r>
            <a:r>
              <a:rPr lang="en-US" sz="1800" dirty="0" smtClean="0"/>
              <a:t>)</a:t>
            </a:r>
          </a:p>
          <a:p>
            <a:pPr eaLnBrk="1" hangingPunct="1">
              <a:buFont typeface="Wingdings" pitchFamily="2" charset="2"/>
              <a:buChar char="ü"/>
              <a:defRPr/>
            </a:pPr>
            <a:r>
              <a:rPr lang="en-US" sz="1800" dirty="0" smtClean="0"/>
              <a:t>Edward II</a:t>
            </a:r>
          </a:p>
          <a:p>
            <a:pPr eaLnBrk="1" hangingPunct="1">
              <a:buFont typeface="Wingdings" pitchFamily="2" charset="2"/>
              <a:buChar char="ü"/>
              <a:defRPr/>
            </a:pPr>
            <a:r>
              <a:rPr lang="en-US" sz="1800" dirty="0" smtClean="0"/>
              <a:t>Edward III 1327  </a:t>
            </a:r>
            <a:r>
              <a:rPr lang="en-US" sz="1800" dirty="0" smtClean="0">
                <a:solidFill>
                  <a:srgbClr val="FFC000"/>
                </a:solidFill>
              </a:rPr>
              <a:t>(Hundred Years’ War began)</a:t>
            </a:r>
          </a:p>
          <a:p>
            <a:pPr lvl="1" eaLnBrk="1" hangingPunct="1">
              <a:lnSpc>
                <a:spcPct val="90000"/>
              </a:lnSpc>
              <a:buFont typeface="Wingdings" pitchFamily="2" charset="2"/>
              <a:buChar char="ü"/>
              <a:defRPr/>
            </a:pPr>
            <a:r>
              <a:rPr lang="en-US" sz="1600" dirty="0" smtClean="0"/>
              <a:t>Great advances in literature and education during The Hundred Years’ War:  </a:t>
            </a:r>
          </a:p>
          <a:p>
            <a:pPr lvl="2" eaLnBrk="1" hangingPunct="1">
              <a:lnSpc>
                <a:spcPct val="90000"/>
              </a:lnSpc>
              <a:buFont typeface="Wingdings" pitchFamily="2" charset="2"/>
              <a:buChar char="ü"/>
              <a:defRPr/>
            </a:pPr>
            <a:r>
              <a:rPr lang="en-US" sz="1600" dirty="0" smtClean="0"/>
              <a:t>English poetry became important for the first time</a:t>
            </a:r>
          </a:p>
          <a:p>
            <a:pPr lvl="2" eaLnBrk="1" hangingPunct="1">
              <a:lnSpc>
                <a:spcPct val="90000"/>
              </a:lnSpc>
              <a:buFont typeface="Wingdings" pitchFamily="2" charset="2"/>
              <a:buChar char="ü"/>
              <a:defRPr/>
            </a:pPr>
            <a:r>
              <a:rPr lang="en-US" sz="1600" i="1" dirty="0" smtClean="0"/>
              <a:t>Geoffrey Chaucer/ William Langland</a:t>
            </a:r>
          </a:p>
          <a:p>
            <a:pPr lvl="1" eaLnBrk="1" hangingPunct="1">
              <a:buFontTx/>
              <a:buNone/>
              <a:defRPr/>
            </a:pPr>
            <a:r>
              <a:rPr lang="en-US" sz="1600" dirty="0" smtClean="0"/>
              <a:t> </a:t>
            </a:r>
          </a:p>
          <a:p>
            <a:pPr lvl="1" eaLnBrk="1" hangingPunct="1">
              <a:buFont typeface="Wingdings" pitchFamily="2" charset="2"/>
              <a:buChar char="ü"/>
              <a:defRPr/>
            </a:pPr>
            <a:endParaRPr lang="en-US" sz="1400" dirty="0" smtClean="0">
              <a:solidFill>
                <a:schemeClr val="hlink"/>
              </a:solidFill>
            </a:endParaRPr>
          </a:p>
          <a:p>
            <a:pPr eaLnBrk="1" hangingPunct="1">
              <a:buFont typeface="Wingdings" pitchFamily="2" charset="2"/>
              <a:buChar char="ü"/>
              <a:defRPr/>
            </a:pPr>
            <a:endParaRPr lang="en-US" sz="1800" dirty="0" smtClean="0"/>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p:txBody>
          <a:bodyPr/>
          <a:lstStyle/>
          <a:p>
            <a:pPr eaLnBrk="1" hangingPunct="1">
              <a:lnSpc>
                <a:spcPct val="90000"/>
              </a:lnSpc>
              <a:buFont typeface="Wingdings" pitchFamily="2" charset="2"/>
              <a:buChar char="ü"/>
            </a:pPr>
            <a:r>
              <a:rPr lang="en-US" sz="1800" smtClean="0"/>
              <a:t>Richard II 1377 </a:t>
            </a:r>
            <a:r>
              <a:rPr lang="en-US" sz="1800" smtClean="0">
                <a:solidFill>
                  <a:srgbClr val="FFCC00"/>
                </a:solidFill>
              </a:rPr>
              <a:t>(Peasant’s Revolt)</a:t>
            </a:r>
          </a:p>
          <a:p>
            <a:pPr eaLnBrk="1" hangingPunct="1">
              <a:lnSpc>
                <a:spcPct val="90000"/>
              </a:lnSpc>
              <a:buFont typeface="Wingdings" pitchFamily="2" charset="2"/>
              <a:buChar char="ü"/>
            </a:pPr>
            <a:r>
              <a:rPr lang="en-US" sz="1800" smtClean="0"/>
              <a:t>Henry IV</a:t>
            </a:r>
          </a:p>
          <a:p>
            <a:pPr eaLnBrk="1" hangingPunct="1">
              <a:lnSpc>
                <a:spcPct val="90000"/>
              </a:lnSpc>
              <a:buFont typeface="Wingdings" pitchFamily="2" charset="2"/>
              <a:buChar char="ü"/>
            </a:pPr>
            <a:r>
              <a:rPr lang="en-US" sz="1800" smtClean="0"/>
              <a:t>Henry V 1413</a:t>
            </a:r>
          </a:p>
          <a:p>
            <a:pPr eaLnBrk="1" hangingPunct="1">
              <a:buFont typeface="Wingdings" pitchFamily="2" charset="2"/>
              <a:buChar char="ü"/>
            </a:pPr>
            <a:r>
              <a:rPr lang="en-US" sz="1800" smtClean="0"/>
              <a:t>Henry VI 1422  (House of Lancaster)</a:t>
            </a:r>
          </a:p>
          <a:p>
            <a:pPr lvl="1" eaLnBrk="1" hangingPunct="1">
              <a:buFont typeface="Wingdings" pitchFamily="2" charset="2"/>
              <a:buChar char="ü"/>
            </a:pPr>
            <a:r>
              <a:rPr lang="en-US" sz="1800" smtClean="0"/>
              <a:t>Nobles from the  House of York wanted to overthrow him. </a:t>
            </a:r>
          </a:p>
          <a:p>
            <a:pPr lvl="1" eaLnBrk="1" hangingPunct="1">
              <a:buFont typeface="Wingdings" pitchFamily="2" charset="2"/>
              <a:buChar char="ü"/>
            </a:pPr>
            <a:r>
              <a:rPr lang="en-US" sz="1800" smtClean="0"/>
              <a:t> Resulted in </a:t>
            </a:r>
            <a:r>
              <a:rPr lang="en-US" sz="1800" smtClean="0">
                <a:solidFill>
                  <a:srgbClr val="FFC000"/>
                </a:solidFill>
              </a:rPr>
              <a:t>The Wars of the Roses.</a:t>
            </a:r>
            <a:endParaRPr lang="en-US" sz="1800" i="1" smtClean="0">
              <a:solidFill>
                <a:srgbClr val="FFC000"/>
              </a:solidFill>
            </a:endParaRPr>
          </a:p>
          <a:p>
            <a:pPr eaLnBrk="1" hangingPunct="1">
              <a:buFont typeface="Wingdings" pitchFamily="2" charset="2"/>
              <a:buChar char="ü"/>
            </a:pPr>
            <a:r>
              <a:rPr lang="en-US" sz="1800" smtClean="0"/>
              <a:t>Edward IV (York - 1461)</a:t>
            </a:r>
          </a:p>
          <a:p>
            <a:pPr eaLnBrk="1" hangingPunct="1">
              <a:buFont typeface="Wingdings" pitchFamily="2" charset="2"/>
              <a:buChar char="ü"/>
            </a:pPr>
            <a:r>
              <a:rPr lang="en-US" sz="1800" smtClean="0"/>
              <a:t>Henry VI (Lancaster -1470)</a:t>
            </a:r>
          </a:p>
          <a:p>
            <a:pPr eaLnBrk="1" hangingPunct="1">
              <a:buFont typeface="Wingdings" pitchFamily="2" charset="2"/>
              <a:buChar char="ü"/>
            </a:pPr>
            <a:r>
              <a:rPr lang="en-US" sz="1800" smtClean="0"/>
              <a:t>Edward IV (York -1471)</a:t>
            </a:r>
          </a:p>
          <a:p>
            <a:pPr eaLnBrk="1" hangingPunct="1">
              <a:buFont typeface="Wingdings" pitchFamily="2" charset="2"/>
              <a:buChar char="ü"/>
            </a:pPr>
            <a:r>
              <a:rPr lang="en-US" sz="1800" smtClean="0"/>
              <a:t>Edward V</a:t>
            </a:r>
          </a:p>
          <a:p>
            <a:pPr eaLnBrk="1" hangingPunct="1">
              <a:buFont typeface="Wingdings" pitchFamily="2" charset="2"/>
              <a:buChar char="ü"/>
            </a:pPr>
            <a:r>
              <a:rPr lang="en-US" sz="1800" smtClean="0"/>
              <a:t>Richard III (self-proclaimed king) 1483-1485</a:t>
            </a:r>
          </a:p>
          <a:p>
            <a:pPr eaLnBrk="1" hangingPunct="1">
              <a:buFont typeface="Wingdings" pitchFamily="2" charset="2"/>
              <a:buChar char="ü"/>
            </a:pPr>
            <a:r>
              <a:rPr lang="en-US" sz="1800" smtClean="0"/>
              <a:t>Middle English Period ends in </a:t>
            </a:r>
            <a:r>
              <a:rPr lang="en-US" sz="1800" smtClean="0">
                <a:solidFill>
                  <a:srgbClr val="FFC000"/>
                </a:solidFill>
              </a:rPr>
              <a:t>1485</a:t>
            </a:r>
            <a:r>
              <a:rPr lang="en-US" sz="1800" smtClean="0"/>
              <a:t>, with the ascension of Henry VII to the throne of England, thereby ending The Wars of the Roses. </a:t>
            </a:r>
          </a:p>
          <a:p>
            <a:pPr lvl="2" eaLnBrk="1" hangingPunct="1">
              <a:lnSpc>
                <a:spcPct val="90000"/>
              </a:lnSpc>
              <a:buFont typeface="Wingdings" pitchFamily="2" charset="2"/>
              <a:buChar char="ü"/>
            </a:pPr>
            <a:endParaRPr lang="en-US" sz="1800" smtClean="0"/>
          </a:p>
          <a:p>
            <a:pPr eaLnBrk="1" hangingPunct="1">
              <a:lnSpc>
                <a:spcPct val="90000"/>
              </a:lnSpc>
            </a:pPr>
            <a:endParaRPr lang="en-US" sz="1800" smtClean="0"/>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Society of the Middle Ages</a:t>
            </a:r>
          </a:p>
        </p:txBody>
      </p:sp>
      <p:sp>
        <p:nvSpPr>
          <p:cNvPr id="8195" name="Rectangle 3"/>
          <p:cNvSpPr>
            <a:spLocks noGrp="1" noChangeArrowheads="1"/>
          </p:cNvSpPr>
          <p:nvPr>
            <p:ph type="body" idx="1"/>
          </p:nvPr>
        </p:nvSpPr>
        <p:spPr/>
        <p:txBody>
          <a:bodyPr/>
          <a:lstStyle/>
          <a:p>
            <a:pPr eaLnBrk="1" hangingPunct="1">
              <a:buFont typeface="Wingdings" pitchFamily="2" charset="2"/>
              <a:buChar char="ü"/>
            </a:pPr>
            <a:r>
              <a:rPr lang="en-US" sz="2400" smtClean="0"/>
              <a:t>Society was organized into a social pyramid based on a </a:t>
            </a:r>
            <a:r>
              <a:rPr lang="en-US" sz="2400" smtClean="0">
                <a:solidFill>
                  <a:schemeClr val="hlink"/>
                </a:solidFill>
              </a:rPr>
              <a:t>feudal system </a:t>
            </a:r>
            <a:r>
              <a:rPr lang="en-US" sz="2400" smtClean="0"/>
              <a:t>(which was imported from France).</a:t>
            </a:r>
          </a:p>
          <a:p>
            <a:pPr>
              <a:buFont typeface="Wingdings" pitchFamily="2" charset="2"/>
              <a:buChar char="ü"/>
            </a:pPr>
            <a:r>
              <a:rPr lang="en-US" sz="2400" smtClean="0"/>
              <a:t>A feudal society is a world where oaths and obligations, vows and promises, and established expectations and customs provide the only stability possible. Loyalty to others and fulfilling one's oaths are the most important values in a feudal society.  If these</a:t>
            </a:r>
            <a:r>
              <a:rPr lang="en-US" sz="2400" b="1" smtClean="0"/>
              <a:t> </a:t>
            </a:r>
            <a:r>
              <a:rPr lang="en-US" sz="2400" smtClean="0"/>
              <a:t>ties break down - then anarchy is possible. </a:t>
            </a:r>
          </a:p>
          <a:p>
            <a:pPr>
              <a:buFont typeface="Wingdings" pitchFamily="2" charset="2"/>
              <a:buChar char="ü"/>
            </a:pPr>
            <a:r>
              <a:rPr lang="en-US" sz="2400" smtClean="0"/>
              <a:t>Feudalism reached its height between the 800s-1200s.</a:t>
            </a:r>
          </a:p>
          <a:p>
            <a:pPr eaLnBrk="1" hangingPunct="1">
              <a:buFontTx/>
              <a:buNone/>
            </a:pPr>
            <a:r>
              <a:rPr lang="en-US" sz="2400" smtClean="0"/>
              <a:t>    It disappeared in the 1400s.</a:t>
            </a:r>
          </a:p>
          <a:p>
            <a:pPr lvl="1" eaLnBrk="1" hangingPunct="1"/>
            <a:endParaRPr lang="en-US" sz="2400" smtClean="0"/>
          </a:p>
          <a:p>
            <a:pPr lvl="1" eaLnBrk="1" hangingPunct="1">
              <a:buFontTx/>
              <a:buNone/>
            </a:pPr>
            <a:endParaRPr lang="en-US" sz="2400" smtClean="0"/>
          </a:p>
          <a:p>
            <a:pPr lvl="1" eaLnBrk="1" hangingPunct="1"/>
            <a:endParaRPr lang="en-US" sz="2400" smtClean="0"/>
          </a:p>
        </p:txBody>
      </p:sp>
    </p:spTree>
  </p:cSld>
  <p:clrMapOvr>
    <a:masterClrMapping/>
  </p:clrMapOvr>
  <p:transition>
    <p:dissolve/>
    <p:sndAc>
      <p:stSnd>
        <p:snd r:embed="rId3" name="bomb.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Social Structure</a:t>
            </a:r>
          </a:p>
        </p:txBody>
      </p:sp>
      <p:sp>
        <p:nvSpPr>
          <p:cNvPr id="9219" name="Content Placeholder 2"/>
          <p:cNvSpPr>
            <a:spLocks noGrp="1"/>
          </p:cNvSpPr>
          <p:nvPr>
            <p:ph idx="1"/>
          </p:nvPr>
        </p:nvSpPr>
        <p:spPr/>
        <p:txBody>
          <a:bodyPr/>
          <a:lstStyle/>
          <a:p>
            <a:pPr lvl="1" eaLnBrk="1" hangingPunct="1"/>
            <a:r>
              <a:rPr lang="en-US" sz="2400" smtClean="0"/>
              <a:t>King </a:t>
            </a:r>
          </a:p>
          <a:p>
            <a:pPr lvl="1" eaLnBrk="1" hangingPunct="1"/>
            <a:r>
              <a:rPr lang="en-US" sz="2400" smtClean="0"/>
              <a:t>Lords</a:t>
            </a:r>
          </a:p>
          <a:p>
            <a:pPr lvl="1" eaLnBrk="1" hangingPunct="1"/>
            <a:r>
              <a:rPr lang="en-US" sz="2400" smtClean="0"/>
              <a:t>Vassals</a:t>
            </a:r>
          </a:p>
          <a:p>
            <a:pPr lvl="1" eaLnBrk="1" hangingPunct="1"/>
            <a:r>
              <a:rPr lang="en-US" sz="2400" smtClean="0"/>
              <a:t>Knights</a:t>
            </a:r>
          </a:p>
          <a:p>
            <a:pPr lvl="1" eaLnBrk="1" hangingPunct="1"/>
            <a:r>
              <a:rPr lang="en-US" sz="2400" smtClean="0"/>
              <a:t>Merchant class</a:t>
            </a:r>
          </a:p>
          <a:p>
            <a:pPr lvl="1" eaLnBrk="1" hangingPunct="1"/>
            <a:r>
              <a:rPr lang="en-US" sz="2400" smtClean="0"/>
              <a:t>Serfs</a:t>
            </a:r>
          </a:p>
          <a:p>
            <a:pPr lvl="1" eaLnBrk="1" hangingPunct="1"/>
            <a:r>
              <a:rPr lang="en-US" sz="2400" smtClean="0"/>
              <a:t>Slaves</a:t>
            </a:r>
          </a:p>
          <a:p>
            <a:pPr lvl="1" eaLnBrk="1" hangingPunct="1">
              <a:buFontTx/>
              <a:buNone/>
            </a:pPr>
            <a:endParaRPr lang="en-US" sz="2400" smtClean="0"/>
          </a:p>
          <a:p>
            <a:endParaRPr lang="en-US" smtClean="0"/>
          </a:p>
        </p:txBody>
      </p:sp>
    </p:spTree>
  </p:cSld>
  <p:clrMapOvr>
    <a:masterClrMapping/>
  </p:clrMapOvr>
  <p:transition>
    <p:dissolve/>
    <p:sndAc>
      <p:stSnd>
        <p:snd r:embed="rId2" name="bomb.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King</a:t>
            </a:r>
          </a:p>
        </p:txBody>
      </p:sp>
      <p:sp>
        <p:nvSpPr>
          <p:cNvPr id="10243" name="Rectangle 3"/>
          <p:cNvSpPr>
            <a:spLocks noGrp="1" noChangeArrowheads="1"/>
          </p:cNvSpPr>
          <p:nvPr>
            <p:ph type="body" idx="1"/>
          </p:nvPr>
        </p:nvSpPr>
        <p:spPr/>
        <p:txBody>
          <a:bodyPr/>
          <a:lstStyle/>
          <a:p>
            <a:pPr eaLnBrk="1" hangingPunct="1">
              <a:lnSpc>
                <a:spcPct val="90000"/>
              </a:lnSpc>
              <a:buFont typeface="Wingdings" pitchFamily="2" charset="2"/>
              <a:buChar char="ü"/>
            </a:pPr>
            <a:r>
              <a:rPr lang="en-US" sz="2400" smtClean="0"/>
              <a:t>Somewhat of a “</a:t>
            </a:r>
            <a:r>
              <a:rPr lang="en-US" sz="2400" b="1" i="1" smtClean="0"/>
              <a:t>figurehead ruler.</a:t>
            </a:r>
            <a:r>
              <a:rPr lang="en-US" sz="2400" i="1" smtClean="0"/>
              <a:t>”</a:t>
            </a:r>
            <a:endParaRPr lang="en-US" sz="2400" smtClean="0"/>
          </a:p>
          <a:p>
            <a:pPr eaLnBrk="1" hangingPunct="1">
              <a:lnSpc>
                <a:spcPct val="90000"/>
              </a:lnSpc>
              <a:buFont typeface="Wingdings" pitchFamily="2" charset="2"/>
              <a:buChar char="ü"/>
            </a:pPr>
            <a:r>
              <a:rPr lang="en-US" sz="2400" smtClean="0"/>
              <a:t>Kings ruled by </a:t>
            </a:r>
            <a:r>
              <a:rPr lang="en-US" sz="2400" smtClean="0">
                <a:solidFill>
                  <a:schemeClr val="hlink"/>
                </a:solidFill>
              </a:rPr>
              <a:t>divine right-</a:t>
            </a:r>
            <a:r>
              <a:rPr lang="en-US" sz="2400" smtClean="0"/>
              <a:t> people believed God had chosen them to be king. The theory claimed that kings were answerable only to God and it was sinful for their subjects to resist them.  </a:t>
            </a:r>
          </a:p>
          <a:p>
            <a:pPr lvl="1" eaLnBrk="1" hangingPunct="1">
              <a:lnSpc>
                <a:spcPct val="90000"/>
              </a:lnSpc>
              <a:buFont typeface="Wingdings" pitchFamily="2" charset="2"/>
              <a:buChar char="ü"/>
            </a:pPr>
            <a:r>
              <a:rPr lang="en-US" sz="2000" smtClean="0"/>
              <a:t>That, however, did not stop all of the rebellions!</a:t>
            </a:r>
          </a:p>
          <a:p>
            <a:pPr lvl="1" eaLnBrk="1" hangingPunct="1">
              <a:lnSpc>
                <a:spcPct val="90000"/>
              </a:lnSpc>
              <a:buFont typeface="Wingdings" pitchFamily="2" charset="2"/>
              <a:buChar char="ü"/>
            </a:pPr>
            <a:r>
              <a:rPr lang="en-US" sz="2000" smtClean="0"/>
              <a:t>If a king was a strong leader, he could control the barons.  If he was weak or indecisive, the barons would control him!</a:t>
            </a:r>
          </a:p>
          <a:p>
            <a:pPr lvl="2" eaLnBrk="1" hangingPunct="1">
              <a:lnSpc>
                <a:spcPct val="90000"/>
              </a:lnSpc>
              <a:buFont typeface="Wingdings" pitchFamily="2" charset="2"/>
              <a:buChar char="ü"/>
            </a:pPr>
            <a:r>
              <a:rPr lang="en-US" sz="1600" smtClean="0"/>
              <a:t>*Magna Carta 1215- Nobles trying to control the unlimited power of the king.</a:t>
            </a:r>
          </a:p>
          <a:p>
            <a:pPr lvl="2" eaLnBrk="1" hangingPunct="1">
              <a:lnSpc>
                <a:spcPct val="90000"/>
              </a:lnSpc>
              <a:buFontTx/>
              <a:buNone/>
            </a:pPr>
            <a:endParaRPr lang="en-US" sz="1600" smtClean="0"/>
          </a:p>
          <a:p>
            <a:pPr eaLnBrk="1" hangingPunct="1">
              <a:lnSpc>
                <a:spcPct val="90000"/>
              </a:lnSpc>
              <a:buFont typeface="Wingdings" pitchFamily="2" charset="2"/>
              <a:buChar char="ü"/>
            </a:pPr>
            <a:r>
              <a:rPr lang="en-US" sz="2400" smtClean="0"/>
              <a:t>Kings used lords to control parts of the country.</a:t>
            </a:r>
          </a:p>
        </p:txBody>
      </p:sp>
    </p:spTree>
  </p:cSld>
  <p:clrMapOvr>
    <a:masterClrMapping/>
  </p:clrMapOvr>
  <p:transition>
    <p:dissolve/>
    <p:sndAc>
      <p:stSnd>
        <p:snd r:embed="rId3" name="bomb.wav"/>
      </p:stSnd>
    </p:sndAc>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1406</TotalTime>
  <Words>2256</Words>
  <Application>Microsoft Office PowerPoint</Application>
  <PresentationFormat>On-screen Show (4:3)</PresentationFormat>
  <Paragraphs>313</Paragraphs>
  <Slides>44</Slides>
  <Notes>24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Design</vt:lpstr>
      <vt:lpstr>Poetry Unit Continued… The Middle English Period</vt:lpstr>
      <vt:lpstr>Vocabulary Words:</vt:lpstr>
      <vt:lpstr>Think back to the Anglo-Saxon period… </vt:lpstr>
      <vt:lpstr>The weak gets taken…</vt:lpstr>
      <vt:lpstr>William dies…and who takes the throne? There were lots of kings within 400 years…and lots of upheavals! </vt:lpstr>
      <vt:lpstr>Slide 6</vt:lpstr>
      <vt:lpstr>Society of the Middle Ages</vt:lpstr>
      <vt:lpstr>Social Structure</vt:lpstr>
      <vt:lpstr>King</vt:lpstr>
      <vt:lpstr>Lords</vt:lpstr>
      <vt:lpstr>Vassals </vt:lpstr>
      <vt:lpstr>Slide 12</vt:lpstr>
      <vt:lpstr>Knights</vt:lpstr>
      <vt:lpstr>Code of Chivalry</vt:lpstr>
      <vt:lpstr> The knights promised to defend the weak, be courteous to all women, be loyal to their king, and serve God at all times. HOWEVER… </vt:lpstr>
      <vt:lpstr>Merchant class</vt:lpstr>
      <vt:lpstr>Peasants</vt:lpstr>
      <vt:lpstr>Serfs</vt:lpstr>
      <vt:lpstr>The Church and State</vt:lpstr>
      <vt:lpstr>The Church </vt:lpstr>
      <vt:lpstr>What was the net impact of all of this on our language?</vt:lpstr>
      <vt:lpstr>Slide 22</vt:lpstr>
      <vt:lpstr>Slide 23</vt:lpstr>
      <vt:lpstr>Principal Differences between Old and Middle English:</vt:lpstr>
      <vt:lpstr>AS vs. ME literature</vt:lpstr>
      <vt:lpstr>Warrior vs. Knight</vt:lpstr>
      <vt:lpstr>Poetry</vt:lpstr>
      <vt:lpstr>Lyrics</vt:lpstr>
      <vt:lpstr>Religious Lyrics</vt:lpstr>
      <vt:lpstr>Slide 30</vt:lpstr>
      <vt:lpstr> Secular Lyrics</vt:lpstr>
      <vt:lpstr>Secular Lyric ~ Courtly Love </vt:lpstr>
      <vt:lpstr>Slide 33</vt:lpstr>
      <vt:lpstr>Slide 34</vt:lpstr>
      <vt:lpstr>Slide 35</vt:lpstr>
      <vt:lpstr>Secular Lyric-Nature/Earthly Love</vt:lpstr>
      <vt:lpstr>Slide 37</vt:lpstr>
      <vt:lpstr>Secular Lyric ~ Ubi Sunt</vt:lpstr>
      <vt:lpstr>Ubi Sunt Qui Ante Nos Fuerunt?</vt:lpstr>
      <vt:lpstr>Slide 40</vt:lpstr>
      <vt:lpstr>Popular Ballads</vt:lpstr>
      <vt:lpstr>Slide 42</vt:lpstr>
      <vt:lpstr>Slide 43</vt:lpstr>
      <vt:lpstr>Slide 44</vt:lpstr>
    </vt:vector>
  </TitlesOfParts>
  <Company>nbdoe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Middle English Period</dc:title>
  <dc:creator>nbdoe</dc:creator>
  <cp:lastModifiedBy>Windows User</cp:lastModifiedBy>
  <cp:revision>83</cp:revision>
  <dcterms:created xsi:type="dcterms:W3CDTF">2009-10-24T00:02:07Z</dcterms:created>
  <dcterms:modified xsi:type="dcterms:W3CDTF">2010-10-13T02:52:34Z</dcterms:modified>
</cp:coreProperties>
</file>