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DE294-4913-438C-A09A-06BD0D5D022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B7307-F6FA-4FE6-B236-C92BF47712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splendeur de Rome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aul_Ancient_R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345374"/>
            <a:ext cx="5715000" cy="32992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Romains adoptèrent le code vestimentaire des Étrusques: </a:t>
            </a:r>
            <a:r>
              <a:rPr lang="fr-CA" dirty="0" smtClean="0"/>
              <a:t>la toge </a:t>
            </a:r>
            <a:r>
              <a:rPr lang="fr-CA" dirty="0" smtClean="0"/>
              <a:t>et la cape courte. </a:t>
            </a:r>
          </a:p>
          <a:p>
            <a:r>
              <a:rPr lang="fr-CA" dirty="0" smtClean="0"/>
              <a:t>L’armée romaine utilise la même organisation que celle des Étrusques. </a:t>
            </a:r>
            <a:endParaRPr lang="en-US" dirty="0"/>
          </a:p>
        </p:txBody>
      </p:sp>
      <p:pic>
        <p:nvPicPr>
          <p:cNvPr id="5" name="Content Placeholder 4" descr="hopesrom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3487" y="2485231"/>
            <a:ext cx="3248025" cy="33051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Influences romaines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33800" y="32004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Les Romains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" y="2590800"/>
            <a:ext cx="16764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2590800"/>
            <a:ext cx="16764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ata 10"/>
          <p:cNvSpPr/>
          <p:nvPr/>
        </p:nvSpPr>
        <p:spPr>
          <a:xfrm>
            <a:off x="2057400" y="2438400"/>
            <a:ext cx="17526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ata 11"/>
          <p:cNvSpPr/>
          <p:nvPr/>
        </p:nvSpPr>
        <p:spPr>
          <a:xfrm>
            <a:off x="1981200" y="3200400"/>
            <a:ext cx="16764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/>
        </p:nvSpPr>
        <p:spPr>
          <a:xfrm>
            <a:off x="1828800" y="3962400"/>
            <a:ext cx="17526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/>
          <p:cNvSpPr/>
          <p:nvPr/>
        </p:nvSpPr>
        <p:spPr>
          <a:xfrm>
            <a:off x="5486400" y="3962400"/>
            <a:ext cx="19050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ata 14"/>
          <p:cNvSpPr/>
          <p:nvPr/>
        </p:nvSpPr>
        <p:spPr>
          <a:xfrm>
            <a:off x="5562600" y="3124200"/>
            <a:ext cx="19050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ata 15"/>
          <p:cNvSpPr/>
          <p:nvPr/>
        </p:nvSpPr>
        <p:spPr>
          <a:xfrm>
            <a:off x="5715000" y="2286000"/>
            <a:ext cx="1905000" cy="609600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</p:cNvCxnSpPr>
          <p:nvPr/>
        </p:nvCxnSpPr>
        <p:spPr>
          <a:xfrm flipV="1">
            <a:off x="1981200" y="342900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3505200" y="3505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</p:cNvCxnSpPr>
          <p:nvPr/>
        </p:nvCxnSpPr>
        <p:spPr>
          <a:xfrm flipH="1">
            <a:off x="7239000" y="34671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486400" y="3352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géographie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70464"/>
            <a:ext cx="4038600" cy="353471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Rome est une ville italienne. </a:t>
            </a:r>
          </a:p>
          <a:p>
            <a:r>
              <a:rPr lang="fr-CA" dirty="0" smtClean="0"/>
              <a:t>L’Italie est une péninsule. </a:t>
            </a:r>
          </a:p>
          <a:p>
            <a:r>
              <a:rPr lang="fr-CA" dirty="0" smtClean="0"/>
              <a:t>Les montagnes Apennine divisent le pays en deux. </a:t>
            </a:r>
          </a:p>
          <a:p>
            <a:r>
              <a:rPr lang="fr-CA" dirty="0" smtClean="0"/>
              <a:t>L’Italie a beaucoup de plaines fertiles qui favorisent l’agriculture.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géographie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premières villes se sont développées au bord de la rivière Tibre. </a:t>
            </a:r>
          </a:p>
          <a:p>
            <a:r>
              <a:rPr lang="fr-CA" dirty="0" smtClean="0"/>
              <a:t>Ils avaient donc accès à l’océan, mais étaient à l’intérieur des terres, donc protégés des pirates. </a:t>
            </a:r>
          </a:p>
          <a:p>
            <a:endParaRPr lang="en-US" dirty="0"/>
          </a:p>
        </p:txBody>
      </p:sp>
      <p:pic>
        <p:nvPicPr>
          <p:cNvPr id="6" name="Content Placeholder 5" descr="71271001721535264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133600"/>
            <a:ext cx="3958259" cy="37933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géographie de 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Puisque la ville était construite sur 7 collines, elle était facile à défendre.</a:t>
            </a:r>
          </a:p>
          <a:p>
            <a:r>
              <a:rPr lang="fr-CA" dirty="0" smtClean="0"/>
              <a:t>Rome était situé en Italie centrale, un endroit propice pour l’expansion. </a:t>
            </a:r>
            <a:endParaRPr lang="en-US" dirty="0"/>
          </a:p>
        </p:txBody>
      </p:sp>
      <p:pic>
        <p:nvPicPr>
          <p:cNvPr id="5" name="Content Placeholder 4" descr="imagesCAUBO6K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9134" y="2133599"/>
            <a:ext cx="3775266" cy="396489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 géographique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Contrairement à la Grèce, les Apennines ne sont pas robustes et les communautés sont moins isolées. </a:t>
            </a:r>
          </a:p>
          <a:p>
            <a:r>
              <a:rPr lang="fr-CA" dirty="0" smtClean="0"/>
              <a:t>De plus, la grande superficie de </a:t>
            </a:r>
            <a:r>
              <a:rPr lang="fr-CA" dirty="0" smtClean="0"/>
              <a:t>terres fertiles, </a:t>
            </a:r>
            <a:r>
              <a:rPr lang="fr-CA" dirty="0" smtClean="0"/>
              <a:t>permet de supporter une plus grande population.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population indo-européennes se sont installées en Italie vers 1500 à 1000 av. J</a:t>
            </a:r>
            <a:r>
              <a:rPr lang="fr-CA" dirty="0" smtClean="0"/>
              <a:t>.-C</a:t>
            </a:r>
            <a:r>
              <a:rPr lang="fr-CA" dirty="0" smtClean="0"/>
              <a:t>. </a:t>
            </a:r>
          </a:p>
          <a:p>
            <a:r>
              <a:rPr lang="fr-CA" dirty="0" smtClean="0"/>
              <a:t>Peu est connu au sujet de ce groupe, sauf qu’il y avait des Latins qui habitaient à Latium. </a:t>
            </a:r>
          </a:p>
          <a:p>
            <a:r>
              <a:rPr lang="fr-CA" dirty="0" smtClean="0"/>
              <a:t>Ils étaient des fermiers et des bergers qui vivaient aux sommets des collines romaines. </a:t>
            </a:r>
          </a:p>
          <a:p>
            <a:r>
              <a:rPr lang="fr-CA" dirty="0" smtClean="0"/>
              <a:t>Vers 800 av. J.-C., des Grecs s’installèrent en </a:t>
            </a:r>
            <a:r>
              <a:rPr lang="fr-CA" dirty="0" smtClean="0"/>
              <a:t>Italie, ainsi que les Étrusques.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Grecs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Grecs sont venus en Italie durant la période de colonisation en Grèce. </a:t>
            </a:r>
          </a:p>
          <a:p>
            <a:r>
              <a:rPr lang="fr-CA" dirty="0" smtClean="0"/>
              <a:t>Ils se sont d’abord installés dans le sud et </a:t>
            </a:r>
            <a:r>
              <a:rPr lang="fr-CA" dirty="0" smtClean="0"/>
              <a:t>ont graduellement monté </a:t>
            </a:r>
            <a:r>
              <a:rPr lang="fr-CA" dirty="0" smtClean="0"/>
              <a:t>plus vers le nord. Ils ont occupé Sicile.</a:t>
            </a:r>
          </a:p>
          <a:p>
            <a:r>
              <a:rPr lang="fr-CA" dirty="0" smtClean="0"/>
              <a:t>Ils ont grandement influencé les Romains.  </a:t>
            </a:r>
            <a:endParaRPr lang="en-US" dirty="0"/>
          </a:p>
        </p:txBody>
      </p:sp>
      <p:pic>
        <p:nvPicPr>
          <p:cNvPr id="5" name="Content Placeholder 4" descr="Roman_conquest_of_Ital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905000"/>
            <a:ext cx="3841751" cy="419100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Grecs cultivaient des olives et des raisins. </a:t>
            </a:r>
          </a:p>
          <a:p>
            <a:r>
              <a:rPr lang="fr-CA" dirty="0" smtClean="0"/>
              <a:t>Ils ont transmis leur alphabet. </a:t>
            </a:r>
          </a:p>
          <a:p>
            <a:r>
              <a:rPr lang="fr-CA" dirty="0" smtClean="0"/>
              <a:t>Ils ont été des modèles aux niveaux culturels, artistiques, </a:t>
            </a:r>
            <a:r>
              <a:rPr lang="fr-CA" dirty="0" smtClean="0"/>
              <a:t>architecturaux </a:t>
            </a:r>
            <a:r>
              <a:rPr lang="fr-CA" dirty="0" smtClean="0"/>
              <a:t>et </a:t>
            </a:r>
            <a:r>
              <a:rPr lang="fr-CA" dirty="0" smtClean="0"/>
              <a:t>en </a:t>
            </a:r>
            <a:r>
              <a:rPr lang="fr-CA" dirty="0" smtClean="0"/>
              <a:t>littérature. </a:t>
            </a:r>
          </a:p>
          <a:p>
            <a:endParaRPr lang="fr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Étrusques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Ce sont </a:t>
            </a:r>
            <a:r>
              <a:rPr lang="fr-CA" dirty="0" smtClean="0"/>
              <a:t>eux qui ont le plus influencé les Romains. </a:t>
            </a:r>
          </a:p>
          <a:p>
            <a:r>
              <a:rPr lang="fr-CA" dirty="0" smtClean="0"/>
              <a:t>Ils étaient situés au nord de Rome en Étrurie. </a:t>
            </a:r>
          </a:p>
          <a:p>
            <a:r>
              <a:rPr lang="fr-CA" dirty="0" smtClean="0"/>
              <a:t>En 650 av. J.-C., ils contrôlaient Rome et Latium. </a:t>
            </a:r>
          </a:p>
          <a:p>
            <a:r>
              <a:rPr lang="fr-CA" dirty="0" smtClean="0"/>
              <a:t>Ils développèrent le village de Rome en une ville. </a:t>
            </a:r>
          </a:p>
          <a:p>
            <a:endParaRPr lang="en-US" dirty="0"/>
          </a:p>
        </p:txBody>
      </p:sp>
      <p:pic>
        <p:nvPicPr>
          <p:cNvPr id="5" name="Content Placeholder 4" descr="etrurie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7073" y="1828800"/>
            <a:ext cx="3843527" cy="46698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368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La splendeur de Rome </vt:lpstr>
      <vt:lpstr>La géographie </vt:lpstr>
      <vt:lpstr>La géographie </vt:lpstr>
      <vt:lpstr>La géographie de Rome </vt:lpstr>
      <vt:lpstr>Impact géographique </vt:lpstr>
      <vt:lpstr>Les populations</vt:lpstr>
      <vt:lpstr>Les Grecs </vt:lpstr>
      <vt:lpstr>PowerPoint Presentation</vt:lpstr>
      <vt:lpstr>Les Étrusques </vt:lpstr>
      <vt:lpstr>PowerPoint Presentation</vt:lpstr>
      <vt:lpstr>Influences romaines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splendeur de Rome</dc:title>
  <dc:creator>DT16</dc:creator>
  <cp:lastModifiedBy>Richard, Guylaine (ASD-N)</cp:lastModifiedBy>
  <cp:revision>19</cp:revision>
  <dcterms:created xsi:type="dcterms:W3CDTF">2012-11-29T23:18:35Z</dcterms:created>
  <dcterms:modified xsi:type="dcterms:W3CDTF">2017-12-12T18:30:59Z</dcterms:modified>
</cp:coreProperties>
</file>