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Pacifico"/>
      <p:regular r:id="rId27"/>
    </p:embeddedFont>
    <p:embeddedFont>
      <p:font typeface="Comfortaa"/>
      <p:regular r:id="rId28"/>
      <p:bold r:id="rId29"/>
    </p:embeddedFont>
    <p:embeddedFont>
      <p:font typeface="Century Gothic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0B7045D-451A-492C-8700-4C94992F0474}">
  <a:tblStyle styleId="{30B7045D-451A-492C-8700-4C94992F04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Comfortaa-regular.fntdata"/><Relationship Id="rId27" Type="http://schemas.openxmlformats.org/officeDocument/2006/relationships/font" Target="fonts/Pacific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Comforta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CenturyGothic-bold.fntdata"/><Relationship Id="rId30" Type="http://schemas.openxmlformats.org/officeDocument/2006/relationships/font" Target="fonts/CenturyGothic-regular.fntdata"/><Relationship Id="rId11" Type="http://schemas.openxmlformats.org/officeDocument/2006/relationships/slide" Target="slides/slide5.xml"/><Relationship Id="rId33" Type="http://schemas.openxmlformats.org/officeDocument/2006/relationships/font" Target="fonts/CenturyGothic-boldItalic.fntdata"/><Relationship Id="rId10" Type="http://schemas.openxmlformats.org/officeDocument/2006/relationships/slide" Target="slides/slide4.xml"/><Relationship Id="rId32" Type="http://schemas.openxmlformats.org/officeDocument/2006/relationships/font" Target="fonts/CenturyGothic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137d2a9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8137d2a93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1325fddd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71325fddd6_0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1325fddd6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71325fddd6_0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71325fddd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71325fddd6_0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1325fddd6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71325fddd6_0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71325fddd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71325fddd6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8137d2a933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8137d2a933_0_1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8137d2a933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8137d2a933_0_1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71325fddd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g71325fddd6_0_9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71325fddd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71325fddd6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8137d2a933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8137d2a933_0_1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137d2a93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8137d2a933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137d2a933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g8137d2a933_0_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134f4a3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7134f4a34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137d2a933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g8137d2a933_0_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137d2a933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8137d2a933_0_1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137d2a933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8137d2a933_0_10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137d2a933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8137d2a933_0_1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137d2a933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8137d2a933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1325fddd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71325fddd6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tQMOJ60PvOk" TargetMode="External"/><Relationship Id="rId4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i="0" lang="en" sz="5400" u="none" cap="none" strike="noStrike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Good </a:t>
            </a: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Morning</a:t>
            </a:r>
            <a:endParaRPr sz="1100"/>
          </a:p>
        </p:txBody>
      </p:sp>
      <p:sp>
        <p:nvSpPr>
          <p:cNvPr id="56" name="Google Shape;56;p13"/>
          <p:cNvSpPr txBox="1"/>
          <p:nvPr/>
        </p:nvSpPr>
        <p:spPr>
          <a:xfrm>
            <a:off x="115358" y="1784320"/>
            <a:ext cx="5130300" cy="20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000" u="sng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Today's Schedule: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8450" lvl="1" marL="68580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entury Gothic"/>
              <a:buChar char="o"/>
            </a:pP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War Game 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8450" lvl="1" marL="68580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entury Gothic"/>
              <a:buChar char="o"/>
            </a:pP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Reactivity</a:t>
            </a: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Lesson 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8450" lvl="1" marL="68580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entury Gothic"/>
              <a:buChar char="o"/>
            </a:pP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Structures Worksheet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959400" y="1177200"/>
            <a:ext cx="7575900" cy="5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7F7F7F"/>
                </a:solidFill>
                <a:latin typeface="Comfortaa"/>
                <a:ea typeface="Comfortaa"/>
                <a:cs typeface="Comfortaa"/>
                <a:sym typeface="Comfortaa"/>
              </a:rPr>
              <a:t>Wednesday, March 11</a:t>
            </a:r>
            <a:r>
              <a:rPr b="1" lang="en" sz="3300">
                <a:solidFill>
                  <a:srgbClr val="7F7F7F"/>
                </a:solidFill>
                <a:latin typeface="Comfortaa"/>
                <a:ea typeface="Comfortaa"/>
                <a:cs typeface="Comfortaa"/>
                <a:sym typeface="Comfortaa"/>
              </a:rPr>
              <a:t>th, 2020</a:t>
            </a:r>
            <a:endParaRPr b="1" sz="1400">
              <a:solidFill>
                <a:srgbClr val="7F7F7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787986" y="2283775"/>
            <a:ext cx="2747400" cy="21006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FF99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put your phone in the phone holder.</a:t>
            </a:r>
            <a:endParaRPr b="1" sz="1400">
              <a:solidFill>
                <a:srgbClr val="FF99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141" name="Google Shape;141;p22"/>
          <p:cNvSpPr txBox="1"/>
          <p:nvPr/>
        </p:nvSpPr>
        <p:spPr>
          <a:xfrm>
            <a:off x="185444" y="11688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2"/>
          <p:cNvSpPr txBox="1"/>
          <p:nvPr/>
        </p:nvSpPr>
        <p:spPr>
          <a:xfrm>
            <a:off x="150800" y="1168875"/>
            <a:ext cx="8846700" cy="9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In an atom protons are in the center (the nucleus) and electrons are on the outside (the orbits)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Only electrons can be added or taken away.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43" name="Google Shape;14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713" y="2700075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78563" y="3771625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5638" y="33864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3963" y="2942925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6663" y="33864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6938" y="3019113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2038" y="2485688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21288" y="4266925"/>
            <a:ext cx="485775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3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157" name="Google Shape;157;p23"/>
          <p:cNvSpPr txBox="1"/>
          <p:nvPr/>
        </p:nvSpPr>
        <p:spPr>
          <a:xfrm>
            <a:off x="185444" y="1333254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3"/>
          <p:cNvSpPr txBox="1"/>
          <p:nvPr/>
        </p:nvSpPr>
        <p:spPr>
          <a:xfrm>
            <a:off x="150800" y="1168875"/>
            <a:ext cx="8846700" cy="9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This atom has 4 protons and 4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electrons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 positive protons and negative electrons are the same number so this atom is neutral.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59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9763" y="32404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2438" y="320920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3063" y="31330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0838" y="36609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6838" y="36609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1638" y="257175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0850" y="331665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1638" y="4308650"/>
            <a:ext cx="485775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4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173" name="Google Shape;173;p24"/>
          <p:cNvSpPr txBox="1"/>
          <p:nvPr/>
        </p:nvSpPr>
        <p:spPr>
          <a:xfrm>
            <a:off x="185444" y="1333254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150800" y="1168875"/>
            <a:ext cx="8846700" cy="9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What is the charge of this atom?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75" name="Google Shape;17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9763" y="32404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2438" y="320920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3063" y="31330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0838" y="36609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6838" y="36609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1638" y="257175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0863" y="4055775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1638" y="430865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0850" y="2951850"/>
            <a:ext cx="485775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5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190" name="Google Shape;190;p25"/>
          <p:cNvSpPr txBox="1"/>
          <p:nvPr/>
        </p:nvSpPr>
        <p:spPr>
          <a:xfrm>
            <a:off x="185444" y="1333254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150800" y="1168875"/>
            <a:ext cx="8846700" cy="9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What is the charge of this atom?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92" name="Google Shape;19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4175" y="31330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2438" y="320920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3063" y="31330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0838" y="36609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6838" y="38466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1638" y="257175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1638" y="430865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0850" y="295185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8388" y="344715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7525" y="3364000"/>
            <a:ext cx="542925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6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208" name="Google Shape;208;p26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If an atom loses or gains electrons, the number of electrons will no longer be equal to the number of protons.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 atom will now have an overall charge.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7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7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Losing an electron</a:t>
            </a:r>
            <a:endParaRPr sz="1100"/>
          </a:p>
        </p:txBody>
      </p:sp>
      <p:sp>
        <p:nvSpPr>
          <p:cNvPr id="216" name="Google Shape;216;p27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7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Remember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: electrons are negatively charged.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So if a element LOSES an electron, there will now be MORE protons so it will have a POSITIVE charge.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Example: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18" name="Google Shape;21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2125" y="3395525"/>
            <a:ext cx="1557259" cy="161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77150" y="3031036"/>
            <a:ext cx="2874375" cy="172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8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8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Gaining an electron</a:t>
            </a:r>
            <a:endParaRPr sz="1100"/>
          </a:p>
        </p:txBody>
      </p:sp>
      <p:sp>
        <p:nvSpPr>
          <p:cNvPr id="226" name="Google Shape;226;p28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8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But if the element GAINS electrons then there will be more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electrons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than protons so the element will have a NEGATIVE charge.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28" name="Google Shape;2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8300" y="2363575"/>
            <a:ext cx="6971700" cy="26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9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Ions</a:t>
            </a:r>
            <a:endParaRPr sz="1100"/>
          </a:p>
        </p:txBody>
      </p:sp>
      <p:sp>
        <p:nvSpPr>
          <p:cNvPr id="235" name="Google Shape;235;p29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9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An atom that has a positive or negative charge is called an ION.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Atoms without a charge (neutral) are called ATOMS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0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0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Ions</a:t>
            </a:r>
            <a:endParaRPr sz="1100"/>
          </a:p>
        </p:txBody>
      </p:sp>
      <p:sp>
        <p:nvSpPr>
          <p:cNvPr id="243" name="Google Shape;243;p30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0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Only the number of electrons will ever change.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You are always adding or subtracting electrons.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 number of protons will NEVER change, they are trapped in the nucleus of the atom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1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251" name="Google Shape;251;p31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1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Practice: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253" name="Google Shape;253;p31"/>
          <p:cNvGraphicFramePr/>
          <p:nvPr/>
        </p:nvGraphicFramePr>
        <p:xfrm>
          <a:off x="1291525" y="2019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{30B7045D-451A-492C-8700-4C94992F0474}</a:tableStyleId>
              </a:tblPr>
              <a:tblGrid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Element 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Valence</a:t>
                      </a:r>
                      <a:r>
                        <a:rPr b="1" lang="en"/>
                        <a:t> Electrons 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Needed for Stability 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Charge on Ion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Carbon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Chlorine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Beryllium</a:t>
                      </a:r>
                      <a:r>
                        <a:rPr lang="en"/>
                        <a:t>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65" name="Google Shape;65;p14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ubscribe Now:&#10;http://www.youtube.com/subscription_center?add_user=ehoweducation&#10;&#10;Watch More:&#10;http://www.youtube.com/ehoweducation&#10;&#10;Reactive and non-reactive atoms will require you to closely examine the periodic table. Find out about reactive versus non-reactive atoms with help from an experienced educator in this free video clip.&#10;&#10;Expert: Robin Higgins&#10;Filmmaker: bjorn wilde&#10;&#10;Series Description: Science and chemistry are directly related to our lives in a number of interesting ways. Get tips on science and chemistry with help from an experienced educator in this free video series." id="66" name="Google Shape;66;p14" title="Reactive vs. Non-Reactive Atoms : Lessons in Chemistr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3302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2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2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260" name="Google Shape;260;p32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2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Assignment: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Complete the worksheet.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Complete for Homework if not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finished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in class.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73" name="Google Shape;73;p15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If we know an element’s number of valence electrons, we know </a:t>
            </a: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HOW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and </a:t>
            </a: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WITH WHAT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it will react.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In nature, the only elements that do not react (stable) belong to the last group, or family.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How many valence electrons do elements in family 18 have?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Exception: Helium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81" name="Google Shape;81;p16"/>
          <p:cNvSpPr txBox="1"/>
          <p:nvPr/>
        </p:nvSpPr>
        <p:spPr>
          <a:xfrm>
            <a:off x="150844" y="129732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116200" y="1297325"/>
            <a:ext cx="8846700" cy="16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Elements belonging to family 18 do not react with other elements because their outermost electron orbit is considered </a:t>
            </a: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FULL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All other elements will react in order to </a:t>
            </a: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FILL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their outermost shell of electrons.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Example: If sodium </a:t>
            </a: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loses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an electron, it’s next outermost shell will be full.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4650" y="3379125"/>
            <a:ext cx="1557259" cy="161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1425" y="3320961"/>
            <a:ext cx="2874375" cy="172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91" name="Google Shape;91;p17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150800" y="1433400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425" y="1506423"/>
            <a:ext cx="8003125" cy="303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100" name="Google Shape;100;p18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586" y="978363"/>
            <a:ext cx="6883129" cy="409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9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 </a:t>
            </a:r>
            <a:endParaRPr sz="1100"/>
          </a:p>
        </p:txBody>
      </p:sp>
      <p:sp>
        <p:nvSpPr>
          <p:cNvPr id="109" name="Google Shape;109;p19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 more electrons in the outermost orbit the more reactive the element is.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Ions always want to fill their outer shell.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SMALLER number means you LOSE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valence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electrons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BIGGER numbers means you GAIN valence electrons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7 will attract 1</a:t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 will attract 2</a:t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 will attract 3</a:t>
            </a:r>
            <a:endParaRPr b="1"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 will attract 4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0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117" name="Google Shape;117;p20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116200" y="1297325"/>
            <a:ext cx="8846700" cy="37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 particles that make up atoms have either a </a:t>
            </a: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positive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or </a:t>
            </a: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negative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charge.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Protons are positive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Electrons are negative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/>
          <p:nvPr/>
        </p:nvSpPr>
        <p:spPr>
          <a:xfrm>
            <a:off x="2157" y="-108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1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Chemical Reactions</a:t>
            </a:r>
            <a:endParaRPr sz="1100"/>
          </a:p>
        </p:txBody>
      </p:sp>
      <p:sp>
        <p:nvSpPr>
          <p:cNvPr id="125" name="Google Shape;125;p21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1"/>
          <p:cNvSpPr txBox="1"/>
          <p:nvPr/>
        </p:nvSpPr>
        <p:spPr>
          <a:xfrm>
            <a:off x="150800" y="1168875"/>
            <a:ext cx="8846700" cy="9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Positive and negative are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opposites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so they cancel each other out.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27" name="Google Shape;1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38" y="22479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49813" y="232410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6863" y="23094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713" y="23094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9788" y="2309400"/>
            <a:ext cx="5429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9838" y="232410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5863" y="2324100"/>
            <a:ext cx="485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64038" y="2324100"/>
            <a:ext cx="485775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