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y="5143500" cx="9144000"/>
  <p:notesSz cx="6858000" cy="9144000"/>
  <p:embeddedFontLst>
    <p:embeddedFont>
      <p:font typeface="Pacifico"/>
      <p:regular r:id="rId27"/>
    </p:embeddedFont>
    <p:embeddedFont>
      <p:font typeface="Comfortaa"/>
      <p:regular r:id="rId28"/>
      <p:bold r:id="rId29"/>
    </p:embeddedFont>
    <p:embeddedFont>
      <p:font typeface="Century Gothic"/>
      <p:regular r:id="rId30"/>
      <p:bold r:id="rId31"/>
      <p:italic r:id="rId32"/>
      <p:boldItalic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30B7045D-451A-492C-8700-4C94992F0474}">
  <a:tblStyle styleId="{30B7045D-451A-492C-8700-4C94992F047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font" Target="fonts/Comfortaa-regular.fntdata"/><Relationship Id="rId27" Type="http://schemas.openxmlformats.org/officeDocument/2006/relationships/font" Target="fonts/Pacifico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Comfortaa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CenturyGothic-bold.fntdata"/><Relationship Id="rId30" Type="http://schemas.openxmlformats.org/officeDocument/2006/relationships/font" Target="fonts/CenturyGothic-regular.fntdata"/><Relationship Id="rId11" Type="http://schemas.openxmlformats.org/officeDocument/2006/relationships/slide" Target="slides/slide5.xml"/><Relationship Id="rId33" Type="http://schemas.openxmlformats.org/officeDocument/2006/relationships/font" Target="fonts/CenturyGothic-boldItalic.fntdata"/><Relationship Id="rId10" Type="http://schemas.openxmlformats.org/officeDocument/2006/relationships/slide" Target="slides/slide4.xml"/><Relationship Id="rId32" Type="http://schemas.openxmlformats.org/officeDocument/2006/relationships/font" Target="fonts/CenturyGothic-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137d2a93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g8137d2a933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71325fddd6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g71325fddd6_0_2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71325fddd6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g71325fddd6_0_4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71325fddd6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g71325fddd6_0_5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71325fddd6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g71325fddd6_0_7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71325fddd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g71325fddd6_0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8137d2a933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g8137d2a933_0_12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8137d2a933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g8137d2a933_0_13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71325fddd6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g71325fddd6_0_9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71325fddd6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g71325fddd6_0_10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8137d2a933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g8137d2a933_0_16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8137d2a933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g8137d2a933_0_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8137d2a933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g8137d2a933_0_14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7134f4a34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g7134f4a345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8137d2a933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g8137d2a933_0_9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137d2a933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8137d2a933_0_1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8137d2a933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g8137d2a933_0_10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137d2a933_0_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g8137d2a933_0_17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137d2a933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g8137d2a933_0_1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71325fddd6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71325fddd6_0_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tQMOJ60PvOk" TargetMode="External"/><Relationship Id="rId4" Type="http://schemas.openxmlformats.org/officeDocument/2006/relationships/image" Target="../media/image1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157" y="-32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i="0" lang="en" sz="5400" u="none" cap="none" strike="noStrike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Good </a:t>
            </a: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Morning</a:t>
            </a:r>
            <a:endParaRPr sz="1100"/>
          </a:p>
        </p:txBody>
      </p:sp>
      <p:sp>
        <p:nvSpPr>
          <p:cNvPr id="56" name="Google Shape;56;p13"/>
          <p:cNvSpPr txBox="1"/>
          <p:nvPr/>
        </p:nvSpPr>
        <p:spPr>
          <a:xfrm>
            <a:off x="115358" y="1784320"/>
            <a:ext cx="5130300" cy="20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3000" u="sng" cap="none" strike="noStrik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Today's Schedule:</a:t>
            </a:r>
            <a:endParaRPr sz="2100">
              <a:solidFill>
                <a:srgbClr val="7F7F7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98450" lvl="1" marL="68580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100"/>
              <a:buFont typeface="Century Gothic"/>
              <a:buChar char="o"/>
            </a:pPr>
            <a:r>
              <a:rPr lang="en" sz="2100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War Game </a:t>
            </a:r>
            <a:endParaRPr sz="2100">
              <a:solidFill>
                <a:srgbClr val="7F7F7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98450" lvl="1" marL="68580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100"/>
              <a:buFont typeface="Century Gothic"/>
              <a:buChar char="o"/>
            </a:pPr>
            <a:r>
              <a:rPr lang="en" sz="2100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Reactivity</a:t>
            </a:r>
            <a:r>
              <a:rPr lang="en" sz="2100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Lesson </a:t>
            </a:r>
            <a:endParaRPr sz="2100">
              <a:solidFill>
                <a:srgbClr val="7F7F7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98450" lvl="1" marL="68580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100"/>
              <a:buFont typeface="Century Gothic"/>
              <a:buChar char="o"/>
            </a:pPr>
            <a:r>
              <a:rPr lang="en" sz="2100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Structures Worksheet</a:t>
            </a:r>
            <a:endParaRPr sz="2100">
              <a:solidFill>
                <a:srgbClr val="7F7F7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959400" y="1177200"/>
            <a:ext cx="7575900" cy="558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00">
                <a:solidFill>
                  <a:srgbClr val="7F7F7F"/>
                </a:solidFill>
                <a:latin typeface="Comfortaa"/>
                <a:ea typeface="Comfortaa"/>
                <a:cs typeface="Comfortaa"/>
                <a:sym typeface="Comfortaa"/>
              </a:rPr>
              <a:t>Wednesday, March 11</a:t>
            </a:r>
            <a:r>
              <a:rPr b="1" lang="en" sz="3300">
                <a:solidFill>
                  <a:srgbClr val="7F7F7F"/>
                </a:solidFill>
                <a:latin typeface="Comfortaa"/>
                <a:ea typeface="Comfortaa"/>
                <a:cs typeface="Comfortaa"/>
                <a:sym typeface="Comfortaa"/>
              </a:rPr>
              <a:t>th, 2020</a:t>
            </a:r>
            <a:endParaRPr b="1" sz="1400">
              <a:solidFill>
                <a:srgbClr val="7F7F7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787986" y="2283775"/>
            <a:ext cx="2747400" cy="2100600"/>
          </a:xfrm>
          <a:prstGeom prst="rect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00">
                <a:solidFill>
                  <a:srgbClr val="FF99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Please put your phone in the phone holder.</a:t>
            </a:r>
            <a:endParaRPr b="1" sz="1400">
              <a:solidFill>
                <a:srgbClr val="FF99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2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Chemical Reactions</a:t>
            </a:r>
            <a:endParaRPr sz="1100"/>
          </a:p>
        </p:txBody>
      </p:sp>
      <p:sp>
        <p:nvSpPr>
          <p:cNvPr id="141" name="Google Shape;141;p22"/>
          <p:cNvSpPr txBox="1"/>
          <p:nvPr/>
        </p:nvSpPr>
        <p:spPr>
          <a:xfrm>
            <a:off x="185444" y="1168879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2"/>
          <p:cNvSpPr txBox="1"/>
          <p:nvPr/>
        </p:nvSpPr>
        <p:spPr>
          <a:xfrm>
            <a:off x="150800" y="1168875"/>
            <a:ext cx="8846700" cy="9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In an atom protons are in the center (the nucleus) and electrons are on the outside (the orbits)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Only electrons can be added or taken away.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43" name="Google Shape;14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713" y="2700075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78563" y="3771625"/>
            <a:ext cx="4857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35638" y="338640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93963" y="2942925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6663" y="338640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06938" y="3019113"/>
            <a:ext cx="4857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42038" y="2485688"/>
            <a:ext cx="4857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21288" y="4266925"/>
            <a:ext cx="485775" cy="49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3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3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Chemical Reactions</a:t>
            </a:r>
            <a:endParaRPr sz="1100"/>
          </a:p>
        </p:txBody>
      </p:sp>
      <p:sp>
        <p:nvSpPr>
          <p:cNvPr id="157" name="Google Shape;157;p23"/>
          <p:cNvSpPr txBox="1"/>
          <p:nvPr/>
        </p:nvSpPr>
        <p:spPr>
          <a:xfrm>
            <a:off x="185444" y="1333254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23"/>
          <p:cNvSpPr txBox="1"/>
          <p:nvPr/>
        </p:nvSpPr>
        <p:spPr>
          <a:xfrm>
            <a:off x="150800" y="1168875"/>
            <a:ext cx="8846700" cy="9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This atom has 4 protons and 4 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electrons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.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The positive protons and negative electrons are the same number so this atom is neutral.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59" name="Google Shape;15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59763" y="324045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92438" y="3209200"/>
            <a:ext cx="4857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3063" y="313300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0838" y="366095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6838" y="366095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1638" y="2571750"/>
            <a:ext cx="4857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90850" y="3316650"/>
            <a:ext cx="4857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1638" y="4308650"/>
            <a:ext cx="485775" cy="49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4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4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Chemical Reactions</a:t>
            </a:r>
            <a:endParaRPr sz="1100"/>
          </a:p>
        </p:txBody>
      </p:sp>
      <p:sp>
        <p:nvSpPr>
          <p:cNvPr id="173" name="Google Shape;173;p24"/>
          <p:cNvSpPr txBox="1"/>
          <p:nvPr/>
        </p:nvSpPr>
        <p:spPr>
          <a:xfrm>
            <a:off x="185444" y="1333254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4"/>
          <p:cNvSpPr txBox="1"/>
          <p:nvPr/>
        </p:nvSpPr>
        <p:spPr>
          <a:xfrm>
            <a:off x="150800" y="1168875"/>
            <a:ext cx="8846700" cy="9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What is the charge of this atom?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75" name="Google Shape;17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59763" y="324045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92438" y="3209200"/>
            <a:ext cx="4857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3063" y="313300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0838" y="366095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6838" y="366095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1638" y="2571750"/>
            <a:ext cx="4857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90863" y="4055775"/>
            <a:ext cx="4857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1638" y="4308650"/>
            <a:ext cx="4857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90850" y="2951850"/>
            <a:ext cx="485775" cy="49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5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25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Chemical Reactions</a:t>
            </a:r>
            <a:endParaRPr sz="1100"/>
          </a:p>
        </p:txBody>
      </p:sp>
      <p:sp>
        <p:nvSpPr>
          <p:cNvPr id="190" name="Google Shape;190;p25"/>
          <p:cNvSpPr txBox="1"/>
          <p:nvPr/>
        </p:nvSpPr>
        <p:spPr>
          <a:xfrm>
            <a:off x="185444" y="1333254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25"/>
          <p:cNvSpPr txBox="1"/>
          <p:nvPr/>
        </p:nvSpPr>
        <p:spPr>
          <a:xfrm>
            <a:off x="150800" y="1168875"/>
            <a:ext cx="8846700" cy="9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What is the charge of this atom?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92" name="Google Shape;19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44175" y="313300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92438" y="3209200"/>
            <a:ext cx="4857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3063" y="313300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0838" y="366095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6838" y="384665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1638" y="2571750"/>
            <a:ext cx="4857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1638" y="4308650"/>
            <a:ext cx="4857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90850" y="2951850"/>
            <a:ext cx="4857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8388" y="344715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7525" y="3364000"/>
            <a:ext cx="542925" cy="64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6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26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Chemical Reactions</a:t>
            </a:r>
            <a:endParaRPr sz="1100"/>
          </a:p>
        </p:txBody>
      </p:sp>
      <p:sp>
        <p:nvSpPr>
          <p:cNvPr id="208" name="Google Shape;208;p26"/>
          <p:cNvSpPr txBox="1"/>
          <p:nvPr/>
        </p:nvSpPr>
        <p:spPr>
          <a:xfrm>
            <a:off x="185444" y="1288579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26"/>
          <p:cNvSpPr txBox="1"/>
          <p:nvPr/>
        </p:nvSpPr>
        <p:spPr>
          <a:xfrm>
            <a:off x="116200" y="1297325"/>
            <a:ext cx="8846700" cy="37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If an atom loses or gains electrons, the number of electrons will no longer be equal to the number of protons.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The atom will now have an overall charge.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7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27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Losing an electron</a:t>
            </a:r>
            <a:endParaRPr sz="1100"/>
          </a:p>
        </p:txBody>
      </p:sp>
      <p:sp>
        <p:nvSpPr>
          <p:cNvPr id="216" name="Google Shape;216;p27"/>
          <p:cNvSpPr txBox="1"/>
          <p:nvPr/>
        </p:nvSpPr>
        <p:spPr>
          <a:xfrm>
            <a:off x="185444" y="1288579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27"/>
          <p:cNvSpPr txBox="1"/>
          <p:nvPr/>
        </p:nvSpPr>
        <p:spPr>
          <a:xfrm>
            <a:off x="116200" y="1297325"/>
            <a:ext cx="8846700" cy="37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Remember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: electrons are negatively charged.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So if a element LOSES an electron, there will now be MORE protons so it will have a POSITIVE charge.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Example: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218" name="Google Shape;21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2125" y="3395525"/>
            <a:ext cx="1557259" cy="1611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77150" y="3031036"/>
            <a:ext cx="2874375" cy="172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8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28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Gaining an electron</a:t>
            </a:r>
            <a:endParaRPr sz="1100"/>
          </a:p>
        </p:txBody>
      </p:sp>
      <p:sp>
        <p:nvSpPr>
          <p:cNvPr id="226" name="Google Shape;226;p28"/>
          <p:cNvSpPr txBox="1"/>
          <p:nvPr/>
        </p:nvSpPr>
        <p:spPr>
          <a:xfrm>
            <a:off x="185444" y="1288579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28"/>
          <p:cNvSpPr txBox="1"/>
          <p:nvPr/>
        </p:nvSpPr>
        <p:spPr>
          <a:xfrm>
            <a:off x="116200" y="1297325"/>
            <a:ext cx="8846700" cy="37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But if the element GAINS electrons then there will be more 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electrons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 than protons so the element will have a NEGATIVE charge.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228" name="Google Shape;22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8300" y="2363575"/>
            <a:ext cx="6971700" cy="2643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9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29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Ions</a:t>
            </a:r>
            <a:endParaRPr sz="1100"/>
          </a:p>
        </p:txBody>
      </p:sp>
      <p:sp>
        <p:nvSpPr>
          <p:cNvPr id="235" name="Google Shape;235;p29"/>
          <p:cNvSpPr txBox="1"/>
          <p:nvPr/>
        </p:nvSpPr>
        <p:spPr>
          <a:xfrm>
            <a:off x="185444" y="1288579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29"/>
          <p:cNvSpPr txBox="1"/>
          <p:nvPr/>
        </p:nvSpPr>
        <p:spPr>
          <a:xfrm>
            <a:off x="116200" y="1297325"/>
            <a:ext cx="8846700" cy="37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An atom that has a positive or negative charge is called an ION.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Atoms without a charge (neutral) are called ATOMS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0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30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Ions</a:t>
            </a:r>
            <a:endParaRPr sz="1100"/>
          </a:p>
        </p:txBody>
      </p:sp>
      <p:sp>
        <p:nvSpPr>
          <p:cNvPr id="243" name="Google Shape;243;p30"/>
          <p:cNvSpPr txBox="1"/>
          <p:nvPr/>
        </p:nvSpPr>
        <p:spPr>
          <a:xfrm>
            <a:off x="185444" y="1288579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30"/>
          <p:cNvSpPr txBox="1"/>
          <p:nvPr/>
        </p:nvSpPr>
        <p:spPr>
          <a:xfrm>
            <a:off x="116200" y="1297325"/>
            <a:ext cx="8846700" cy="37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Only the number of electrons will ever change.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You are always adding or subtracting electrons.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The number of protons will NEVER change, they are trapped in the nucleus of the atom 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1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31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Chemical Reactions</a:t>
            </a:r>
            <a:endParaRPr sz="1100"/>
          </a:p>
        </p:txBody>
      </p:sp>
      <p:sp>
        <p:nvSpPr>
          <p:cNvPr id="251" name="Google Shape;251;p31"/>
          <p:cNvSpPr txBox="1"/>
          <p:nvPr/>
        </p:nvSpPr>
        <p:spPr>
          <a:xfrm>
            <a:off x="185444" y="1288579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31"/>
          <p:cNvSpPr txBox="1"/>
          <p:nvPr/>
        </p:nvSpPr>
        <p:spPr>
          <a:xfrm>
            <a:off x="116200" y="1297325"/>
            <a:ext cx="8846700" cy="37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Practice: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253" name="Google Shape;253;p31"/>
          <p:cNvGraphicFramePr/>
          <p:nvPr/>
        </p:nvGraphicFramePr>
        <p:xfrm>
          <a:off x="1291525" y="2019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{30B7045D-451A-492C-8700-4C94992F0474}</a:tableStyleId>
              </a:tblPr>
              <a:tblGrid>
                <a:gridCol w="1447800"/>
                <a:gridCol w="1447800"/>
                <a:gridCol w="1447800"/>
                <a:gridCol w="14478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Element 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Valence</a:t>
                      </a:r>
                      <a:r>
                        <a:rPr b="1" lang="en"/>
                        <a:t> Electrons 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Needed for Stability 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Charge on Ion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Carbon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Chlorine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Beryllium</a:t>
                      </a: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Chemical Reactions</a:t>
            </a:r>
            <a:endParaRPr sz="1100"/>
          </a:p>
        </p:txBody>
      </p:sp>
      <p:sp>
        <p:nvSpPr>
          <p:cNvPr id="65" name="Google Shape;65;p14"/>
          <p:cNvSpPr txBox="1"/>
          <p:nvPr/>
        </p:nvSpPr>
        <p:spPr>
          <a:xfrm>
            <a:off x="185444" y="1288579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Subscribe Now:&#10;http://www.youtube.com/subscription_center?add_user=ehoweducation&#10;&#10;Watch More:&#10;http://www.youtube.com/ehoweducation&#10;&#10;Reactive and non-reactive atoms will require you to closely examine the periodic table. Find out about reactive versus non-reactive atoms with help from an experienced educator in this free video clip.&#10;&#10;Expert: Robin Higgins&#10;Filmmaker: bjorn wilde&#10;&#10;Series Description: Science and chemistry are directly related to our lives in a number of interesting ways. Get tips on science and chemistry with help from an experienced educator in this free video series." id="66" name="Google Shape;66;p14" title="Reactive vs. Non-Reactive Atoms : Lessons in Chemistry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6000" y="133027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2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32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Chemical Reactions</a:t>
            </a:r>
            <a:endParaRPr sz="1100"/>
          </a:p>
        </p:txBody>
      </p:sp>
      <p:sp>
        <p:nvSpPr>
          <p:cNvPr id="260" name="Google Shape;260;p32"/>
          <p:cNvSpPr txBox="1"/>
          <p:nvPr/>
        </p:nvSpPr>
        <p:spPr>
          <a:xfrm>
            <a:off x="185444" y="1288579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32"/>
          <p:cNvSpPr txBox="1"/>
          <p:nvPr/>
        </p:nvSpPr>
        <p:spPr>
          <a:xfrm>
            <a:off x="116200" y="1297325"/>
            <a:ext cx="8846700" cy="37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Assignment: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Complete the worksheet.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Complete for Homework if not 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finished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 in class.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5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Chemical Reactions</a:t>
            </a:r>
            <a:endParaRPr sz="1100"/>
          </a:p>
        </p:txBody>
      </p:sp>
      <p:sp>
        <p:nvSpPr>
          <p:cNvPr id="73" name="Google Shape;73;p15"/>
          <p:cNvSpPr txBox="1"/>
          <p:nvPr/>
        </p:nvSpPr>
        <p:spPr>
          <a:xfrm>
            <a:off x="185444" y="1288579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116200" y="1297325"/>
            <a:ext cx="8846700" cy="37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If we know an element’s number of valence electrons, we know </a:t>
            </a:r>
            <a:r>
              <a:rPr b="1" lang="en" sz="1800" u="sng">
                <a:latin typeface="Comfortaa"/>
                <a:ea typeface="Comfortaa"/>
                <a:cs typeface="Comfortaa"/>
                <a:sym typeface="Comfortaa"/>
              </a:rPr>
              <a:t>HOW 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and </a:t>
            </a:r>
            <a:r>
              <a:rPr b="1" lang="en" sz="1800" u="sng">
                <a:latin typeface="Comfortaa"/>
                <a:ea typeface="Comfortaa"/>
                <a:cs typeface="Comfortaa"/>
                <a:sym typeface="Comfortaa"/>
              </a:rPr>
              <a:t>WITH WHAT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 it will react.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In nature, the only elements that do not react (stable) belong to the last group, or family.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How many valence electrons do elements in family 18 have?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Exception: Helium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6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Chemical Reactions</a:t>
            </a:r>
            <a:endParaRPr sz="1100"/>
          </a:p>
        </p:txBody>
      </p:sp>
      <p:sp>
        <p:nvSpPr>
          <p:cNvPr id="81" name="Google Shape;81;p16"/>
          <p:cNvSpPr txBox="1"/>
          <p:nvPr/>
        </p:nvSpPr>
        <p:spPr>
          <a:xfrm>
            <a:off x="150844" y="1297329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116200" y="1297325"/>
            <a:ext cx="8846700" cy="161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Elements belonging to family 18 do not react with other elements because their outermost electron orbit is considered </a:t>
            </a:r>
            <a:r>
              <a:rPr b="1" lang="en" sz="1800" u="sng">
                <a:latin typeface="Comfortaa"/>
                <a:ea typeface="Comfortaa"/>
                <a:cs typeface="Comfortaa"/>
                <a:sym typeface="Comfortaa"/>
              </a:rPr>
              <a:t>FULL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All other elements will react in order to </a:t>
            </a:r>
            <a:r>
              <a:rPr b="1" lang="en" sz="1800" u="sng">
                <a:latin typeface="Comfortaa"/>
                <a:ea typeface="Comfortaa"/>
                <a:cs typeface="Comfortaa"/>
                <a:sym typeface="Comfortaa"/>
              </a:rPr>
              <a:t>FILL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 their outermost shell of electrons.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Example: If sodium </a:t>
            </a:r>
            <a:r>
              <a:rPr b="1" lang="en" sz="1800" u="sng">
                <a:latin typeface="Comfortaa"/>
                <a:ea typeface="Comfortaa"/>
                <a:cs typeface="Comfortaa"/>
                <a:sym typeface="Comfortaa"/>
              </a:rPr>
              <a:t>loses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 an electron, it’s next outermost shell will be full.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4650" y="3379125"/>
            <a:ext cx="1557259" cy="1611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61425" y="3320961"/>
            <a:ext cx="2874375" cy="172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7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Chemical Reactions</a:t>
            </a:r>
            <a:endParaRPr sz="1100"/>
          </a:p>
        </p:txBody>
      </p:sp>
      <p:sp>
        <p:nvSpPr>
          <p:cNvPr id="91" name="Google Shape;91;p17"/>
          <p:cNvSpPr txBox="1"/>
          <p:nvPr/>
        </p:nvSpPr>
        <p:spPr>
          <a:xfrm>
            <a:off x="185444" y="1288579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7"/>
          <p:cNvSpPr txBox="1"/>
          <p:nvPr/>
        </p:nvSpPr>
        <p:spPr>
          <a:xfrm>
            <a:off x="150800" y="1433400"/>
            <a:ext cx="8846700" cy="37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93" name="Google Shape;9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0425" y="1506423"/>
            <a:ext cx="8003125" cy="303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8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Chemical Reactions</a:t>
            </a:r>
            <a:endParaRPr sz="1100"/>
          </a:p>
        </p:txBody>
      </p:sp>
      <p:sp>
        <p:nvSpPr>
          <p:cNvPr id="100" name="Google Shape;100;p18"/>
          <p:cNvSpPr txBox="1"/>
          <p:nvPr/>
        </p:nvSpPr>
        <p:spPr>
          <a:xfrm>
            <a:off x="185444" y="1288579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8"/>
          <p:cNvSpPr txBox="1"/>
          <p:nvPr/>
        </p:nvSpPr>
        <p:spPr>
          <a:xfrm>
            <a:off x="116200" y="1297325"/>
            <a:ext cx="8846700" cy="37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02" name="Google Shape;10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2586" y="978363"/>
            <a:ext cx="6883129" cy="409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9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Chemical Reactions </a:t>
            </a:r>
            <a:endParaRPr sz="1100"/>
          </a:p>
        </p:txBody>
      </p:sp>
      <p:sp>
        <p:nvSpPr>
          <p:cNvPr id="109" name="Google Shape;109;p19"/>
          <p:cNvSpPr txBox="1"/>
          <p:nvPr/>
        </p:nvSpPr>
        <p:spPr>
          <a:xfrm>
            <a:off x="185444" y="1288579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9"/>
          <p:cNvSpPr txBox="1"/>
          <p:nvPr/>
        </p:nvSpPr>
        <p:spPr>
          <a:xfrm>
            <a:off x="116200" y="1297325"/>
            <a:ext cx="8846700" cy="37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The more electrons in the outermost orbit the more reactive the element is.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Ions always want to fill their outer shell.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SMALLER number means you LOSE 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valence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 electrons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BIGGER numbers means you GAIN valence electrons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7 will attract 1</a:t>
            </a:r>
            <a:endParaRPr b="1" sz="1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6 will attract 2</a:t>
            </a:r>
            <a:endParaRPr b="1" sz="1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5 will attract 3</a:t>
            </a:r>
            <a:endParaRPr b="1" sz="1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4 will attract 4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0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Chemical Reactions</a:t>
            </a:r>
            <a:endParaRPr sz="1100"/>
          </a:p>
        </p:txBody>
      </p:sp>
      <p:sp>
        <p:nvSpPr>
          <p:cNvPr id="117" name="Google Shape;117;p20"/>
          <p:cNvSpPr txBox="1"/>
          <p:nvPr/>
        </p:nvSpPr>
        <p:spPr>
          <a:xfrm>
            <a:off x="185444" y="1288579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0"/>
          <p:cNvSpPr txBox="1"/>
          <p:nvPr/>
        </p:nvSpPr>
        <p:spPr>
          <a:xfrm>
            <a:off x="116200" y="1297325"/>
            <a:ext cx="8846700" cy="37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The particles that make up atoms have either a </a:t>
            </a:r>
            <a:r>
              <a:rPr b="1" lang="en" sz="1800" u="sng">
                <a:latin typeface="Comfortaa"/>
                <a:ea typeface="Comfortaa"/>
                <a:cs typeface="Comfortaa"/>
                <a:sym typeface="Comfortaa"/>
              </a:rPr>
              <a:t>positive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 or </a:t>
            </a:r>
            <a:r>
              <a:rPr b="1" lang="en" sz="1800" u="sng">
                <a:latin typeface="Comfortaa"/>
                <a:ea typeface="Comfortaa"/>
                <a:cs typeface="Comfortaa"/>
                <a:sym typeface="Comfortaa"/>
              </a:rPr>
              <a:t>negative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 charge.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Protons are positive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Electrons are negative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/>
          <p:nvPr/>
        </p:nvSpPr>
        <p:spPr>
          <a:xfrm>
            <a:off x="2157" y="-10834"/>
            <a:ext cx="9144000" cy="1132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21"/>
          <p:cNvSpPr/>
          <p:nvPr/>
        </p:nvSpPr>
        <p:spPr>
          <a:xfrm>
            <a:off x="790395" y="5818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veat"/>
              <a:buNone/>
            </a:pPr>
            <a:r>
              <a:rPr lang="en" sz="5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Chemical Reactions</a:t>
            </a:r>
            <a:endParaRPr sz="1100"/>
          </a:p>
        </p:txBody>
      </p:sp>
      <p:sp>
        <p:nvSpPr>
          <p:cNvPr id="125" name="Google Shape;125;p21"/>
          <p:cNvSpPr txBox="1"/>
          <p:nvPr/>
        </p:nvSpPr>
        <p:spPr>
          <a:xfrm>
            <a:off x="185444" y="1288579"/>
            <a:ext cx="8777400" cy="3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21"/>
          <p:cNvSpPr txBox="1"/>
          <p:nvPr/>
        </p:nvSpPr>
        <p:spPr>
          <a:xfrm>
            <a:off x="150800" y="1168875"/>
            <a:ext cx="8846700" cy="9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Positive and negative are 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opposites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 so they cancel each other out. </a:t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27" name="Google Shape;12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38" y="224790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49813" y="2324100"/>
            <a:ext cx="4857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6863" y="230940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713" y="230940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49788" y="2309400"/>
            <a:ext cx="5429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99838" y="2324100"/>
            <a:ext cx="4857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25863" y="2324100"/>
            <a:ext cx="4857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64038" y="2324100"/>
            <a:ext cx="485775" cy="49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