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Pacifico"/>
      <p:regular r:id="rId27"/>
    </p:embeddedFont>
    <p:embeddedFont>
      <p:font typeface="Comfortaa"/>
      <p:regular r:id="rId28"/>
      <p:bold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Comfortaa-regular.fntdata"/><Relationship Id="rId27" Type="http://schemas.openxmlformats.org/officeDocument/2006/relationships/font" Target="fonts/Pacific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mforta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6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5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da4bb643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7da4bb6434_0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e76dc2f46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7e76dc2f46_0_2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fdb5b362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6fdb5b3623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e76dc2f46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7e76dc2f46_0_2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fdb5b362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6fdb5b3623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ea4226dd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7ea4226dda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e76dc2f46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7e76dc2f46_0_2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fdb5b362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6fdb5b3623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e76dc2f46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7e76dc2f46_0_2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fdb5b362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6fdb5b3623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e76dc2f46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7e76dc2f46_0_3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db30786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7db307867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fdb5b362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6fdb5b3623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e76dc2f46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7e76dc2f46_0_3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e76dc2f46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7e76dc2f46_0_2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e76dc2f46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7e76dc2f46_0_2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e76dc2f46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7e76dc2f46_0_2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e76dc2f46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7e76dc2f46_0_2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e76dc2f46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7e76dc2f46_0_2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e76dc2f46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7e76dc2f46_0_2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fdb5b36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6fdb5b362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youtube.com/watch?v=1PSzSTilu_s" TargetMode="External"/><Relationship Id="rId4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0RRVV4Diomg" TargetMode="External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157" y="-3234"/>
            <a:ext cx="9144000" cy="113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790395" y="5818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veat"/>
              <a:buNone/>
            </a:pPr>
            <a:r>
              <a:rPr i="0" lang="en" sz="5400" u="none" cap="none" strike="noStrik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Good </a:t>
            </a:r>
            <a:r>
              <a:rPr lang="en" sz="5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Morning</a:t>
            </a:r>
            <a:endParaRPr sz="1100"/>
          </a:p>
        </p:txBody>
      </p:sp>
      <p:sp>
        <p:nvSpPr>
          <p:cNvPr id="56" name="Google Shape;56;p13"/>
          <p:cNvSpPr txBox="1"/>
          <p:nvPr/>
        </p:nvSpPr>
        <p:spPr>
          <a:xfrm>
            <a:off x="220783" y="1784320"/>
            <a:ext cx="51303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sng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Today's Schedule:</a:t>
            </a:r>
            <a:endParaRPr b="0" i="0" sz="3000" u="sng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entury Gothic"/>
              <a:buChar char="o"/>
            </a:pPr>
            <a:r>
              <a:rPr lang="en" sz="2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Quiz </a:t>
            </a:r>
            <a:endParaRPr sz="21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entury Gothic"/>
              <a:buChar char="o"/>
            </a:pPr>
            <a:r>
              <a:rPr lang="en" sz="2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Periodic Table Lesson </a:t>
            </a:r>
            <a:endParaRPr sz="21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entury Gothic"/>
              <a:buChar char="o"/>
            </a:pPr>
            <a:r>
              <a:rPr lang="en" sz="2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Periodic Table Activity </a:t>
            </a:r>
            <a:endParaRPr sz="21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685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959400" y="1177200"/>
            <a:ext cx="75759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7F7F7F"/>
                </a:solidFill>
                <a:latin typeface="Comfortaa"/>
                <a:ea typeface="Comfortaa"/>
                <a:cs typeface="Comfortaa"/>
                <a:sym typeface="Comfortaa"/>
              </a:rPr>
              <a:t>Monday </a:t>
            </a:r>
            <a:r>
              <a:rPr b="1" lang="en" sz="3300">
                <a:solidFill>
                  <a:srgbClr val="7F7F7F"/>
                </a:solidFill>
                <a:latin typeface="Comfortaa"/>
                <a:ea typeface="Comfortaa"/>
                <a:cs typeface="Comfortaa"/>
                <a:sym typeface="Comfortaa"/>
              </a:rPr>
              <a:t>, February 24th, 2020</a:t>
            </a:r>
            <a:endParaRPr b="1" sz="1400">
              <a:solidFill>
                <a:srgbClr val="7F7F7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787986" y="2283775"/>
            <a:ext cx="2747400" cy="21006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put your phone in the phone holder.</a:t>
            </a:r>
            <a:endParaRPr b="1" sz="1400">
              <a:solidFill>
                <a:srgbClr val="FF99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/>
          <p:nvPr/>
        </p:nvSpPr>
        <p:spPr>
          <a:xfrm>
            <a:off x="2157" y="58166"/>
            <a:ext cx="9144000" cy="113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2"/>
          <p:cNvSpPr/>
          <p:nvPr/>
        </p:nvSpPr>
        <p:spPr>
          <a:xfrm>
            <a:off x="790395" y="5818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veat"/>
              <a:buNone/>
            </a:pPr>
            <a:r>
              <a:rPr lang="en" sz="5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Periodic Table</a:t>
            </a:r>
            <a:endParaRPr sz="1100"/>
          </a:p>
        </p:txBody>
      </p:sp>
      <p:sp>
        <p:nvSpPr>
          <p:cNvPr id="127" name="Google Shape;127;p22"/>
          <p:cNvSpPr txBox="1"/>
          <p:nvPr/>
        </p:nvSpPr>
        <p:spPr>
          <a:xfrm>
            <a:off x="185461" y="1288575"/>
            <a:ext cx="8705700" cy="3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Alkali Metals: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alkali family is found in the first column of the periodic table.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Atoms of the alkali metals have a single electron in their outermost orbit, in other words, 1 valence electron.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They are shiny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Have the consistency of clay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Are easily cut with a knife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They are the </a:t>
            </a:r>
            <a:r>
              <a:rPr b="1" lang="en" sz="1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most reactive metals</a:t>
            </a: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They react violently with water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Alkali metals are never found as free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elements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9813" y="3130338"/>
            <a:ext cx="298132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2157" y="58166"/>
            <a:ext cx="9144000" cy="113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3"/>
          <p:cNvSpPr/>
          <p:nvPr/>
        </p:nvSpPr>
        <p:spPr>
          <a:xfrm>
            <a:off x="790395" y="5818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veat"/>
              <a:buNone/>
            </a:pPr>
            <a:r>
              <a:rPr lang="en" sz="5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Periodic Table</a:t>
            </a:r>
            <a:endParaRPr sz="1100"/>
          </a:p>
        </p:txBody>
      </p:sp>
      <p:sp>
        <p:nvSpPr>
          <p:cNvPr id="135" name="Google Shape;135;p23"/>
          <p:cNvSpPr txBox="1"/>
          <p:nvPr/>
        </p:nvSpPr>
        <p:spPr>
          <a:xfrm>
            <a:off x="185461" y="1288575"/>
            <a:ext cx="8491800" cy="3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Colour alkali metals orange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3963" y="1876088"/>
            <a:ext cx="298132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/>
          <p:nvPr/>
        </p:nvSpPr>
        <p:spPr>
          <a:xfrm>
            <a:off x="2157" y="58166"/>
            <a:ext cx="9144000" cy="113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4"/>
          <p:cNvSpPr/>
          <p:nvPr/>
        </p:nvSpPr>
        <p:spPr>
          <a:xfrm>
            <a:off x="790395" y="5818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veat"/>
              <a:buNone/>
            </a:pPr>
            <a:r>
              <a:rPr lang="en" sz="5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Periodic Table</a:t>
            </a:r>
            <a:endParaRPr sz="1100"/>
          </a:p>
        </p:txBody>
      </p:sp>
      <p:sp>
        <p:nvSpPr>
          <p:cNvPr id="143" name="Google Shape;143;p24"/>
          <p:cNvSpPr txBox="1"/>
          <p:nvPr/>
        </p:nvSpPr>
        <p:spPr>
          <a:xfrm>
            <a:off x="185456" y="1288575"/>
            <a:ext cx="3933000" cy="3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Alkaline Earth Metals: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They are never found uncombined in nature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They have </a:t>
            </a:r>
            <a:r>
              <a:rPr b="1" lang="en" sz="1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two valence electrons</a:t>
            </a:r>
            <a:endParaRPr b="1" sz="1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Alkaline</a:t>
            </a: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earth</a:t>
            </a: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metals include magnesium and calcium </a:t>
            </a: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among</a:t>
            </a: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others. 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000" y="2187525"/>
            <a:ext cx="42481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/>
          <p:nvPr/>
        </p:nvSpPr>
        <p:spPr>
          <a:xfrm>
            <a:off x="2157" y="58166"/>
            <a:ext cx="9144000" cy="113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/>
          <p:cNvSpPr/>
          <p:nvPr/>
        </p:nvSpPr>
        <p:spPr>
          <a:xfrm>
            <a:off x="790395" y="5818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veat"/>
              <a:buNone/>
            </a:pPr>
            <a:r>
              <a:rPr lang="en" sz="5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Periodic Table</a:t>
            </a:r>
            <a:endParaRPr sz="1100"/>
          </a:p>
        </p:txBody>
      </p:sp>
      <p:sp>
        <p:nvSpPr>
          <p:cNvPr id="151" name="Google Shape;151;p25"/>
          <p:cNvSpPr txBox="1"/>
          <p:nvPr/>
        </p:nvSpPr>
        <p:spPr>
          <a:xfrm>
            <a:off x="185461" y="1288575"/>
            <a:ext cx="8491800" cy="3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Colour alkaline earth metals purple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000" y="2187525"/>
            <a:ext cx="42481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/>
          <p:nvPr/>
        </p:nvSpPr>
        <p:spPr>
          <a:xfrm>
            <a:off x="2157" y="58166"/>
            <a:ext cx="9144000" cy="113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6"/>
          <p:cNvSpPr/>
          <p:nvPr/>
        </p:nvSpPr>
        <p:spPr>
          <a:xfrm>
            <a:off x="790395" y="5818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veat"/>
              <a:buNone/>
            </a:pPr>
            <a:r>
              <a:rPr lang="en" sz="5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Periodic Table</a:t>
            </a:r>
            <a:endParaRPr sz="1100"/>
          </a:p>
        </p:txBody>
      </p:sp>
      <p:sp>
        <p:nvSpPr>
          <p:cNvPr id="159" name="Google Shape;159;p26"/>
          <p:cNvSpPr txBox="1"/>
          <p:nvPr/>
        </p:nvSpPr>
        <p:spPr>
          <a:xfrm>
            <a:off x="185461" y="1288575"/>
            <a:ext cx="8491800" cy="3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Colour transition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metals green.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338" y="1288575"/>
            <a:ext cx="5629275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/>
          <p:nvPr/>
        </p:nvSpPr>
        <p:spPr>
          <a:xfrm>
            <a:off x="2157" y="58166"/>
            <a:ext cx="9144000" cy="113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790395" y="5818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veat"/>
              <a:buNone/>
            </a:pPr>
            <a:r>
              <a:rPr lang="en" sz="5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Periodic Table</a:t>
            </a:r>
            <a:endParaRPr sz="1100"/>
          </a:p>
        </p:txBody>
      </p:sp>
      <p:sp>
        <p:nvSpPr>
          <p:cNvPr id="167" name="Google Shape;167;p27"/>
          <p:cNvSpPr txBox="1"/>
          <p:nvPr/>
        </p:nvSpPr>
        <p:spPr>
          <a:xfrm>
            <a:off x="185456" y="1288575"/>
            <a:ext cx="4143300" cy="3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Halogen Family: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elements in this family are fluorine, chlorine, bromine, iodine, and astatine.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Halogens have 7 valence electrons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This explains why they are the most active nonmetals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They are never found free in nature.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463" y="1838050"/>
            <a:ext cx="3857625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/>
          <p:nvPr/>
        </p:nvSpPr>
        <p:spPr>
          <a:xfrm>
            <a:off x="2157" y="58166"/>
            <a:ext cx="9144000" cy="113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8"/>
          <p:cNvSpPr/>
          <p:nvPr/>
        </p:nvSpPr>
        <p:spPr>
          <a:xfrm>
            <a:off x="790395" y="5818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veat"/>
              <a:buNone/>
            </a:pPr>
            <a:r>
              <a:rPr lang="en" sz="5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Periodic Table</a:t>
            </a:r>
            <a:endParaRPr sz="1100"/>
          </a:p>
        </p:txBody>
      </p:sp>
      <p:sp>
        <p:nvSpPr>
          <p:cNvPr id="175" name="Google Shape;175;p28"/>
          <p:cNvSpPr txBox="1"/>
          <p:nvPr/>
        </p:nvSpPr>
        <p:spPr>
          <a:xfrm>
            <a:off x="185461" y="1288575"/>
            <a:ext cx="8491800" cy="3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Colour halogen family yellow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463" y="1838050"/>
            <a:ext cx="3857625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/>
          <p:nvPr/>
        </p:nvSpPr>
        <p:spPr>
          <a:xfrm>
            <a:off x="2157" y="58166"/>
            <a:ext cx="9144000" cy="113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9"/>
          <p:cNvSpPr/>
          <p:nvPr/>
        </p:nvSpPr>
        <p:spPr>
          <a:xfrm>
            <a:off x="790395" y="5818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veat"/>
              <a:buNone/>
            </a:pPr>
            <a:r>
              <a:rPr lang="en" sz="5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Periodic Table</a:t>
            </a:r>
            <a:endParaRPr sz="1100"/>
          </a:p>
        </p:txBody>
      </p:sp>
      <p:sp>
        <p:nvSpPr>
          <p:cNvPr id="183" name="Google Shape;183;p29"/>
          <p:cNvSpPr txBox="1"/>
          <p:nvPr/>
        </p:nvSpPr>
        <p:spPr>
          <a:xfrm>
            <a:off x="185455" y="1288575"/>
            <a:ext cx="4386600" cy="3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Noble Gases: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Noble gases are colourless gases that are </a:t>
            </a:r>
            <a:r>
              <a:rPr b="1" lang="en" sz="1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extremely unreactive</a:t>
            </a: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because their outermost orbit is full.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They do not readily combine with other elements to form compounds, the noble gases are called inert.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All noble gases are found in small amounts in the </a:t>
            </a: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earth's</a:t>
            </a: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atmosphere.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4" name="Google Shape;1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4030" y="1997880"/>
            <a:ext cx="3987125" cy="24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/>
          <p:nvPr/>
        </p:nvSpPr>
        <p:spPr>
          <a:xfrm>
            <a:off x="2157" y="58166"/>
            <a:ext cx="9144000" cy="113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0"/>
          <p:cNvSpPr/>
          <p:nvPr/>
        </p:nvSpPr>
        <p:spPr>
          <a:xfrm>
            <a:off x="790395" y="5818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veat"/>
              <a:buNone/>
            </a:pPr>
            <a:r>
              <a:rPr lang="en" sz="5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Periodic Table</a:t>
            </a:r>
            <a:endParaRPr sz="1100"/>
          </a:p>
        </p:txBody>
      </p:sp>
      <p:sp>
        <p:nvSpPr>
          <p:cNvPr id="191" name="Google Shape;191;p30"/>
          <p:cNvSpPr txBox="1"/>
          <p:nvPr/>
        </p:nvSpPr>
        <p:spPr>
          <a:xfrm>
            <a:off x="185461" y="1288575"/>
            <a:ext cx="8491800" cy="3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Colour noble gases red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4030" y="1997880"/>
            <a:ext cx="3987125" cy="24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/>
          <p:nvPr/>
        </p:nvSpPr>
        <p:spPr>
          <a:xfrm>
            <a:off x="2157" y="58166"/>
            <a:ext cx="9144000" cy="113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1"/>
          <p:cNvSpPr/>
          <p:nvPr/>
        </p:nvSpPr>
        <p:spPr>
          <a:xfrm>
            <a:off x="790395" y="5818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veat"/>
              <a:buNone/>
            </a:pPr>
            <a:r>
              <a:rPr lang="en" sz="5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Periodic Table</a:t>
            </a:r>
            <a:endParaRPr sz="1100"/>
          </a:p>
        </p:txBody>
      </p:sp>
      <p:sp>
        <p:nvSpPr>
          <p:cNvPr id="199" name="Google Shape;199;p31"/>
          <p:cNvSpPr txBox="1"/>
          <p:nvPr/>
        </p:nvSpPr>
        <p:spPr>
          <a:xfrm>
            <a:off x="185456" y="1288575"/>
            <a:ext cx="3630900" cy="3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Rare Earth Elements: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thirty rare earth elements are composed of the lanthanide and actinide series.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0" name="Google Shape;20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0850" y="1728525"/>
            <a:ext cx="428625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2157" y="58166"/>
            <a:ext cx="9144000" cy="113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790395" y="5818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veat"/>
              <a:buNone/>
            </a:pPr>
            <a:r>
              <a:rPr lang="en" sz="5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Periodic Table</a:t>
            </a:r>
            <a:endParaRPr sz="1100"/>
          </a:p>
        </p:txBody>
      </p:sp>
      <p:sp>
        <p:nvSpPr>
          <p:cNvPr id="65" name="Google Shape;65;p14"/>
          <p:cNvSpPr txBox="1"/>
          <p:nvPr/>
        </p:nvSpPr>
        <p:spPr>
          <a:xfrm>
            <a:off x="185444" y="1288579"/>
            <a:ext cx="8777400" cy="3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16200" y="1297325"/>
            <a:ext cx="8777400" cy="3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275" y="1190375"/>
            <a:ext cx="6553200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/>
          <p:nvPr/>
        </p:nvSpPr>
        <p:spPr>
          <a:xfrm>
            <a:off x="2157" y="58166"/>
            <a:ext cx="9144000" cy="113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2"/>
          <p:cNvSpPr/>
          <p:nvPr/>
        </p:nvSpPr>
        <p:spPr>
          <a:xfrm>
            <a:off x="790395" y="5818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veat"/>
              <a:buNone/>
            </a:pPr>
            <a:r>
              <a:rPr lang="en" sz="5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Periodic Table</a:t>
            </a:r>
            <a:endParaRPr sz="1100"/>
          </a:p>
        </p:txBody>
      </p:sp>
      <p:sp>
        <p:nvSpPr>
          <p:cNvPr id="207" name="Google Shape;207;p32"/>
          <p:cNvSpPr txBox="1"/>
          <p:nvPr/>
        </p:nvSpPr>
        <p:spPr>
          <a:xfrm>
            <a:off x="185461" y="1288575"/>
            <a:ext cx="8491800" cy="3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Colour rare earth elements blue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8" name="Google Shape;2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0850" y="1728525"/>
            <a:ext cx="428625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/>
          <p:nvPr/>
        </p:nvSpPr>
        <p:spPr>
          <a:xfrm>
            <a:off x="2157" y="58166"/>
            <a:ext cx="9144000" cy="113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3"/>
          <p:cNvSpPr/>
          <p:nvPr/>
        </p:nvSpPr>
        <p:spPr>
          <a:xfrm>
            <a:off x="790395" y="5818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veat"/>
              <a:buNone/>
            </a:pPr>
            <a:r>
              <a:rPr lang="en" sz="5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Periodic Table</a:t>
            </a:r>
            <a:endParaRPr sz="1100"/>
          </a:p>
        </p:txBody>
      </p:sp>
      <p:sp>
        <p:nvSpPr>
          <p:cNvPr id="215" name="Google Shape;215;p33"/>
          <p:cNvSpPr txBox="1"/>
          <p:nvPr/>
        </p:nvSpPr>
        <p:spPr>
          <a:xfrm>
            <a:off x="185461" y="1288575"/>
            <a:ext cx="8705700" cy="3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This song outlines the properties of the elements in Groups 1, 2, 3-12, 17 and 18.  Music and lyrics copyright 2005 by Mark Rosengarten.  All rights reserved. &#10; &#10;Lyrics: &#10; &#10;In 1869, Dmitri Mendeleev could see &#10;That properties of elements vary periodically &#10;As atomic number increases, the properties repeat &#10;In a soothing rhythmic pattern that can form a funky beat &#10; &#10;The elements we know about, they number one-fourteen &#10;Some in quantities so small that theyve never been seen &#10;Most are common elements that are far and wide dispersed &#10;But all of them together make up all the universe &#10; &#10;Elements in Group 1 are called the alkalis &#10;They explode in water, and are of very tiny size &#10;They love to lose electrons when they form a bond &#10;Of these reactive atoms, I can say Im rather fond! &#10; &#10;Group 2 elements are often called alkaline earth &#10;Calciums been building bones since well before your birth &#10;They form nice +2 ions and are generally quite fun &#10;Though theyre not quite as reactive as the metals in Group 1 &#10; &#10;Since 1869, every one of us could see &#10;That properties of elements vary periodically &#10;As atomic number increases, the properties repeat &#10;In a soothing rhythmic pattern that can form a funky beat &#10; &#10;Metals in groups 3-12?  Transition elements! &#10;Some of them are lightweight, and others really dense &#10;Things they have in common, they form charges, two or more &#10;And some form colored compounds, which is something we adore! &#10; &#10;If you want an element, just tell me once again &#10;If its in Group 17, youve got a halogen! &#10;Nonmetals so corrosive, theyre not found in their pure state &#10;They can gain electrons like theyre going out of date! &#10; &#10;Got one for you in Group 18, and its known as Noble Gas &#10;If youre looking for an element that just sits there on its %&amp;@ &#10;If you wonder why and havent figured it out yet &#10;Their valence configuration is a big stable octet! &#10; &#10;So now it should be obvious that everyone should see &#10;That properties of elements vary periodically &#10;As atomic number increases, the properties repeat &#10;In a soothing rhythmic pattern that can form a funky beat" id="216" name="Google Shape;216;p33" title="Chemistry Music Video 15: Elemental Funkines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3094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2157" y="58166"/>
            <a:ext cx="9144000" cy="113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790395" y="5818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veat"/>
              <a:buNone/>
            </a:pPr>
            <a:r>
              <a:rPr lang="en" sz="5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Periodic Table</a:t>
            </a:r>
            <a:endParaRPr sz="1100"/>
          </a:p>
        </p:txBody>
      </p:sp>
      <p:sp>
        <p:nvSpPr>
          <p:cNvPr id="74" name="Google Shape;74;p15"/>
          <p:cNvSpPr txBox="1"/>
          <p:nvPr/>
        </p:nvSpPr>
        <p:spPr>
          <a:xfrm>
            <a:off x="185446" y="1288575"/>
            <a:ext cx="2357100" cy="3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Colour your Periodic Table to match.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0736" y="1355225"/>
            <a:ext cx="6200525" cy="33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2157" y="58166"/>
            <a:ext cx="9144000" cy="113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790395" y="5818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veat"/>
              <a:buNone/>
            </a:pPr>
            <a:r>
              <a:rPr lang="en" sz="5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Periodic Table</a:t>
            </a:r>
            <a:endParaRPr sz="1100"/>
          </a:p>
        </p:txBody>
      </p:sp>
      <p:sp>
        <p:nvSpPr>
          <p:cNvPr id="82" name="Google Shape;82;p16"/>
          <p:cNvSpPr txBox="1"/>
          <p:nvPr/>
        </p:nvSpPr>
        <p:spPr>
          <a:xfrm>
            <a:off x="185457" y="1288575"/>
            <a:ext cx="3374700" cy="3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Atomic Radius: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Sizes of the atoms (atomic radius) generally </a:t>
            </a:r>
            <a:r>
              <a:rPr b="1" lang="en" sz="1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decrease</a:t>
            </a: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as we move from left to right across a period.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332" y="1271316"/>
            <a:ext cx="4676775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2157" y="58166"/>
            <a:ext cx="9144000" cy="113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790395" y="5818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veat"/>
              <a:buNone/>
            </a:pPr>
            <a:r>
              <a:rPr lang="en" sz="5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Periodic Table</a:t>
            </a:r>
            <a:endParaRPr sz="1100"/>
          </a:p>
        </p:txBody>
      </p:sp>
      <p:sp>
        <p:nvSpPr>
          <p:cNvPr id="90" name="Google Shape;90;p17"/>
          <p:cNvSpPr txBox="1"/>
          <p:nvPr/>
        </p:nvSpPr>
        <p:spPr>
          <a:xfrm>
            <a:off x="185457" y="1288575"/>
            <a:ext cx="3374700" cy="3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Electronegativity: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As you move from left to right across a period, the ability of the atom to attract another electron increases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7" y="1471341"/>
            <a:ext cx="4143375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>
            <a:off x="2157" y="58166"/>
            <a:ext cx="9144000" cy="113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790395" y="5818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veat"/>
              <a:buNone/>
            </a:pPr>
            <a:r>
              <a:rPr lang="en" sz="5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Periodic Table</a:t>
            </a:r>
            <a:endParaRPr sz="1100"/>
          </a:p>
        </p:txBody>
      </p:sp>
      <p:pic>
        <p:nvPicPr>
          <p:cNvPr descr="Hank gives us a tour of the most important table ever, including the life story of the obsessive man who championed it, Dmitri Mendeleev.  The periodic table of elements is a concise, information-dense catalog of all of the different sorts of atoms in the universe, and it has a wealth of information to tell us if we can learn to read it.&#10;&#10;Like Crash Course? http://www.facebook.com/YouTubeCrashCourse&#10;Follow Crash Course! http://www.twitter.com/TheCrashCourse&#10;Tumbl Crash Course: http://thecrashcourse.tumblr.com&#10;&#10;Table of Contents&#10;Dmitri Mendeleev - 0:45&#10;Mendeleev's Organization of the Periodic Table - 2:31&#10;Relationships in the Periodic Table - 5:03&#10;Why Mendeleev Stood Out from his Colleagues - 7:09&#10;How the Periodic Table Could be Improved - 8:28&#10;&#10;More info. about the cylindrical periodic table of elements: http://www.av8n.com/physics/periodic-table.htm Support CrashCourse on Subbable: http://subbable.com/crashcourse" id="98" name="Google Shape;98;p18" title="The Periodic Table: Crash Course Chemistry #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4625" y="1419616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/>
          <p:nvPr/>
        </p:nvSpPr>
        <p:spPr>
          <a:xfrm>
            <a:off x="2157" y="58166"/>
            <a:ext cx="9144000" cy="113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790395" y="5818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veat"/>
              <a:buNone/>
            </a:pPr>
            <a:r>
              <a:rPr lang="en" sz="5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Periodic Table</a:t>
            </a:r>
            <a:endParaRPr sz="1100"/>
          </a:p>
        </p:txBody>
      </p:sp>
      <p:sp>
        <p:nvSpPr>
          <p:cNvPr id="105" name="Google Shape;105;p19"/>
          <p:cNvSpPr txBox="1"/>
          <p:nvPr/>
        </p:nvSpPr>
        <p:spPr>
          <a:xfrm>
            <a:off x="185461" y="1288575"/>
            <a:ext cx="8491800" cy="3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Colour your second Periodic Table to match the following slides.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/>
          <p:nvPr/>
        </p:nvSpPr>
        <p:spPr>
          <a:xfrm>
            <a:off x="2157" y="58166"/>
            <a:ext cx="9144000" cy="113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790395" y="5818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veat"/>
              <a:buNone/>
            </a:pPr>
            <a:r>
              <a:rPr lang="en" sz="5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Periodic Table</a:t>
            </a:r>
            <a:endParaRPr sz="1100"/>
          </a:p>
        </p:txBody>
      </p:sp>
      <p:sp>
        <p:nvSpPr>
          <p:cNvPr id="112" name="Google Shape;112;p20"/>
          <p:cNvSpPr txBox="1"/>
          <p:nvPr/>
        </p:nvSpPr>
        <p:spPr>
          <a:xfrm>
            <a:off x="185461" y="1288575"/>
            <a:ext cx="8705700" cy="3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Hydrogen: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hydrogen square sits atop Group 1, but it is not a member of that family.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Hydrogen is in a class of its own.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It’s a gas at room temperature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It has one proton and one electron in its one and only orbit. 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4800" y="2055775"/>
            <a:ext cx="131445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/>
          <p:nvPr/>
        </p:nvSpPr>
        <p:spPr>
          <a:xfrm>
            <a:off x="2157" y="58166"/>
            <a:ext cx="9144000" cy="113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790395" y="5818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veat"/>
              <a:buNone/>
            </a:pPr>
            <a:r>
              <a:rPr lang="en" sz="5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Periodic Table</a:t>
            </a:r>
            <a:endParaRPr sz="1100"/>
          </a:p>
        </p:txBody>
      </p:sp>
      <p:sp>
        <p:nvSpPr>
          <p:cNvPr id="120" name="Google Shape;120;p21"/>
          <p:cNvSpPr txBox="1"/>
          <p:nvPr/>
        </p:nvSpPr>
        <p:spPr>
          <a:xfrm>
            <a:off x="185461" y="1288575"/>
            <a:ext cx="8491800" cy="3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Colour hydrogen pink 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