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embeddedFontLst>
    <p:embeddedFont>
      <p:font typeface="Pacifico"/>
      <p:regular r:id="rId29"/>
    </p:embeddedFont>
    <p:embeddedFont>
      <p:font typeface="Comfortaa"/>
      <p:regular r:id="rId30"/>
      <p:bold r:id="rId31"/>
    </p:embeddedFont>
    <p:embeddedFont>
      <p:font typeface="Century Gothic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acific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omfortaa-bold.fntdata"/><Relationship Id="rId30" Type="http://schemas.openxmlformats.org/officeDocument/2006/relationships/font" Target="fonts/Comfortaa-regular.fntdata"/><Relationship Id="rId11" Type="http://schemas.openxmlformats.org/officeDocument/2006/relationships/slide" Target="slides/slide6.xml"/><Relationship Id="rId33" Type="http://schemas.openxmlformats.org/officeDocument/2006/relationships/font" Target="fonts/CenturyGothic-bold.fntdata"/><Relationship Id="rId10" Type="http://schemas.openxmlformats.org/officeDocument/2006/relationships/slide" Target="slides/slide5.xml"/><Relationship Id="rId32" Type="http://schemas.openxmlformats.org/officeDocument/2006/relationships/font" Target="fonts/CenturyGothic-regular.fntdata"/><Relationship Id="rId13" Type="http://schemas.openxmlformats.org/officeDocument/2006/relationships/slide" Target="slides/slide8.xml"/><Relationship Id="rId35" Type="http://schemas.openxmlformats.org/officeDocument/2006/relationships/font" Target="fonts/CenturyGothic-boldItalic.fntdata"/><Relationship Id="rId12" Type="http://schemas.openxmlformats.org/officeDocument/2006/relationships/slide" Target="slides/slide7.xml"/><Relationship Id="rId34" Type="http://schemas.openxmlformats.org/officeDocument/2006/relationships/font" Target="fonts/CenturyGothic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e6b7257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7e6b72572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e6b72572f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7e6b72572f_0_1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e6b72572f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7e6b72572f_0_1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e6b72572f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7e6b72572f_0_1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e6b72572f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7e6b72572f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e6b72572f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7e6b72572f_0_2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e6b72572f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7e6b72572f_0_1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e6b72572f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7e6b72572f_0_2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e6b72572f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7e6b72572f_0_1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7e6b72572f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7e6b72572f_0_2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7e6b72572f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7e6b72572f_0_1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e6b72572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7e6b72572f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7e6b72572f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7e6b72572f_0_2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7e6b72572f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7e6b72572f_0_1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e6b72572f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7e6b72572f_0_2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e6b72572f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7e6b72572f_0_1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e6b72572f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7e6b72572f_0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e6b72572f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7e6b72572f_0_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e6b72572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7e6b72572f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e6b72572f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7e6b72572f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6b72572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7e6b72572f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e6b72572f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7e6b72572f_0_1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e6b72572f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7e6b72572f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157" y="-3234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i="0" lang="en" sz="5400" u="none" cap="none" strike="noStrike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Good </a:t>
            </a: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Morning</a:t>
            </a:r>
            <a:endParaRPr sz="1100"/>
          </a:p>
        </p:txBody>
      </p:sp>
      <p:sp>
        <p:nvSpPr>
          <p:cNvPr id="56" name="Google Shape;56;p13"/>
          <p:cNvSpPr txBox="1"/>
          <p:nvPr/>
        </p:nvSpPr>
        <p:spPr>
          <a:xfrm>
            <a:off x="220783" y="1784320"/>
            <a:ext cx="51303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3000" u="sng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Today's Schedule:</a:t>
            </a:r>
            <a:endParaRPr b="0" i="0" sz="3000" u="sng" cap="none" strike="noStrik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6550" lvl="1" marL="6858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100"/>
              <a:buFont typeface="Century Gothic"/>
              <a:buChar char="o"/>
            </a:pPr>
            <a:r>
              <a:rPr lang="en" sz="2100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WHMIS Lesson</a:t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6858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204300" y="1177200"/>
            <a:ext cx="7331100" cy="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7F7F7F"/>
                </a:solidFill>
                <a:latin typeface="Comfortaa"/>
                <a:ea typeface="Comfortaa"/>
                <a:cs typeface="Comfortaa"/>
                <a:sym typeface="Comfortaa"/>
              </a:rPr>
              <a:t>Thursday</a:t>
            </a:r>
            <a:r>
              <a:rPr b="1" lang="en" sz="3300">
                <a:solidFill>
                  <a:srgbClr val="7F7F7F"/>
                </a:solidFill>
                <a:latin typeface="Comfortaa"/>
                <a:ea typeface="Comfortaa"/>
                <a:cs typeface="Comfortaa"/>
                <a:sym typeface="Comfortaa"/>
              </a:rPr>
              <a:t>, February 20th, 2020</a:t>
            </a:r>
            <a:endParaRPr b="1" sz="1400">
              <a:solidFill>
                <a:srgbClr val="7F7F7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87986" y="2283775"/>
            <a:ext cx="2747400" cy="21006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FF99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put your phone in the phone holder.</a:t>
            </a:r>
            <a:endParaRPr b="1" sz="1400">
              <a:solidFill>
                <a:srgbClr val="FF99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33" name="Google Shape;133;p22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Flammable and Combustible material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Contains material that poses a fire hazard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Do not use near fire or sparks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Some materials may burst into flames when they come in contact with air or water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Examples: pure hydrogen or sodium, fuels, aerosols.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8804" y="1288576"/>
            <a:ext cx="3148297" cy="34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42" name="Google Shape;142;p23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3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44" name="Google Shape;14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438" y="1288575"/>
            <a:ext cx="3326587" cy="36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51" name="Google Shape;151;p24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4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Oxidizing materials: 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This material may cause a fire hazard when NEAR flammable materials.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It may release oxygen or other substances that will encourage OTHER substances to burn.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May burn skin and eyes on contact.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Keep away from flammable materials and handle using proper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safety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equipment.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hydrogen peroxide, bleach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438" y="1288575"/>
            <a:ext cx="3326587" cy="36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5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60" name="Google Shape;160;p25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62" name="Google Shape;16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6796" y="1288575"/>
            <a:ext cx="3500704" cy="38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6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69" name="Google Shape;169;p26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Poisonous or Infectious materials with immediate toxic effects: 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These are immediately dangerous to your life!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Handle these substances with extreme caution using protective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equipment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Avoid contact with skin and eyes!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Avoid inhaling the material or it’s fumes.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carbon monoxide, sulfuric acid.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71" name="Google Shape;17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6796" y="1288575"/>
            <a:ext cx="3500704" cy="38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78" name="Google Shape;178;p27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7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80" name="Google Shape;18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1336" y="1288576"/>
            <a:ext cx="3501513" cy="384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8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87" name="Google Shape;187;p28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8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Poisonous or Infectious materials causing other toxic effects: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Not immediately harmful.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May cause health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issues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or death if used repeatedly over a period of time.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May cause irritation of the eyes, skin, and lungs.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Use carefully and with proper safety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equipment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Avoid contact with skin and eyes and avoid inhalation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xample: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carcinogens (asbestos), allergens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89" name="Google Shape;18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1336" y="1288576"/>
            <a:ext cx="3501513" cy="384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9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96" name="Google Shape;196;p29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9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98" name="Google Shape;19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938" y="1288575"/>
            <a:ext cx="3323031" cy="36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0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205" name="Google Shape;205;p30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0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Biohazardous Infectious Materials: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Includes organisms and the materials they produce that can cause infection or disease.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Dispose of materials in a safe designated container.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Don’ handle waste materials with this symbol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without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proper safety equipment.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viruses or contaminated blood samples.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07" name="Google Shape;20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9938" y="1288575"/>
            <a:ext cx="3323031" cy="36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31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214" name="Google Shape;214;p31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1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16" name="Google Shape;21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399" y="1195850"/>
            <a:ext cx="3487700" cy="384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65" name="Google Shape;65;p14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16200" y="129732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Chemical Safety: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Some chemicals are hazardous and can cause harm when not handled properly.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Other chemicals can become harmful when they come in contact with different chemicals.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Chemical safety is important!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Knowing how to properly handle substances can save your skin, your eyesight, and even your life.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2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223" name="Google Shape;223;p32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32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Corrosive Materials: 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These materials can “eat: through skin or metals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Always handle with care, clean up using appropriate chemical skill kit and use proper safety equipment at all times!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hydrochloric acid, some household cleaners.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25" name="Google Shape;22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399" y="1195850"/>
            <a:ext cx="3487700" cy="384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3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232" name="Google Shape;232;p33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3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34" name="Google Shape;23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9023" y="1381875"/>
            <a:ext cx="3160149" cy="34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4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4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241" name="Google Shape;241;p34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 Dangerous Reactive Materials: 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These products undergo dangerous reactions when exposed to heat, water, pressure or shock.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Store these products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carefully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and keep them away from any negative factors.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Use carefully and always use proper safety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equipment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when handling.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ethers and peroxides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243" name="Google Shape;24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9023" y="1381875"/>
            <a:ext cx="3160149" cy="34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35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36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International Hazard Symbols</a:t>
            </a:r>
            <a:endParaRPr sz="3600"/>
          </a:p>
        </p:txBody>
      </p:sp>
      <p:sp>
        <p:nvSpPr>
          <p:cNvPr id="250" name="Google Shape;250;p35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288575"/>
            <a:ext cx="4343400" cy="385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7488" y="1879113"/>
            <a:ext cx="3819525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73" name="Google Shape;73;p15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16200" y="129732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WHMIS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and International Hazard Symbols: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In order to ensure that everyone can understand the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potential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dangers of a chemical, a set of internationally standard symbols have been created.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In the scientific community and in many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workplaces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, the WHMIS symbols are the most common.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Some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household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products won’t use WHMIS symbols and instead use a simplified International HAzard Symbol System.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81" name="Google Shape;81;p16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16200" y="129732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W = workplace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 = Hazardous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M = Materials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 = Information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 = System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89" name="Google Shape;89;p17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116200" y="129732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Symbols are designed to alert workers/students to the hazardous and safe handling procedures for a given product.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In additions to the symbols, the WHMIS label provides First Aid instructions, risk and 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precautions</a:t>
            </a: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 and a variety of names for the product. (common name, trade name, generic name, brand name) to prevent miscommunication.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97" name="Google Shape;97;p18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16200" y="129732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*Handout*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These are the 8 symbols: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9513" y="1318950"/>
            <a:ext cx="3419475" cy="340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06" name="Google Shape;106;p19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150800" y="11952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9523" y="1195263"/>
            <a:ext cx="3297565" cy="36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0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15" name="Google Shape;115;p20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150800" y="1195275"/>
            <a:ext cx="47280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Comfortaa"/>
                <a:ea typeface="Comfortaa"/>
                <a:cs typeface="Comfortaa"/>
                <a:sym typeface="Comfortaa"/>
              </a:rPr>
              <a:t>Compressed Gas: </a:t>
            </a:r>
            <a:endParaRPr b="1" sz="1800" u="sng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Heating or dropping the container may cause it to explode.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Handle with care - don’t let it drop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Example: oxygen tanks, fire extinguishers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9523" y="1195263"/>
            <a:ext cx="3297565" cy="36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/>
          <p:nvPr/>
        </p:nvSpPr>
        <p:spPr>
          <a:xfrm>
            <a:off x="2157" y="58166"/>
            <a:ext cx="9144000" cy="1132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1"/>
          <p:cNvSpPr/>
          <p:nvPr/>
        </p:nvSpPr>
        <p:spPr>
          <a:xfrm>
            <a:off x="790395" y="5818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veat"/>
              <a:buNone/>
            </a:pPr>
            <a:r>
              <a:rPr lang="en" sz="5400">
                <a:solidFill>
                  <a:schemeClr val="lt1"/>
                </a:solidFill>
                <a:latin typeface="Pacifico"/>
                <a:ea typeface="Pacifico"/>
                <a:cs typeface="Pacifico"/>
                <a:sym typeface="Pacifico"/>
              </a:rPr>
              <a:t>WHMIS</a:t>
            </a:r>
            <a:endParaRPr sz="1100"/>
          </a:p>
        </p:txBody>
      </p:sp>
      <p:sp>
        <p:nvSpPr>
          <p:cNvPr id="124" name="Google Shape;124;p21"/>
          <p:cNvSpPr txBox="1"/>
          <p:nvPr/>
        </p:nvSpPr>
        <p:spPr>
          <a:xfrm>
            <a:off x="185444" y="1288579"/>
            <a:ext cx="8777400" cy="34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150800" y="1288575"/>
            <a:ext cx="8846700" cy="3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omfortaa"/>
                <a:ea typeface="Comfortaa"/>
                <a:cs typeface="Comfortaa"/>
                <a:sym typeface="Comfortaa"/>
              </a:rPr>
              <a:t>Your guess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8804" y="1288576"/>
            <a:ext cx="3148297" cy="34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