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Comfortaa Regular"/>
      <p:regular r:id="rId37"/>
      <p:bold r:id="rId38"/>
    </p:embeddedFont>
    <p:embeddedFont>
      <p:font typeface="Pacifico"/>
      <p:regular r:id="rId39"/>
    </p:embeddedFont>
    <p:embeddedFont>
      <p:font typeface="Comfortaa"/>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regular.fntdata"/><Relationship Id="rId20" Type="http://schemas.openxmlformats.org/officeDocument/2006/relationships/slide" Target="slides/slide15.xml"/><Relationship Id="rId41" Type="http://schemas.openxmlformats.org/officeDocument/2006/relationships/font" Target="fonts/Comfortaa-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mfortaaRegular-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acifico-regular.fntdata"/><Relationship Id="rId16" Type="http://schemas.openxmlformats.org/officeDocument/2006/relationships/slide" Target="slides/slide11.xml"/><Relationship Id="rId38" Type="http://schemas.openxmlformats.org/officeDocument/2006/relationships/font" Target="fonts/ComfortaaRegular-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6b57bef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6b57bef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6b57bef6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6b57bef6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6b57bef63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6b57bef63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6b57bef63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6b57bef63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6b57bef63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6b57bef6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6b57bef63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6b57bef63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6b57bef63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6b57bef6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6b57bef63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6b57bef63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6b57bef63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6b57bef6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6b57bef63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6b57bef63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6b57bef63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6b57bef63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6b57bef63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6b57bef63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6b57bef63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6b57bef63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76b57bef6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76b57bef6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76b57bef6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6b57bef6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6b57bef63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6b57bef63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6b57bef6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6b57bef6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76b57bef6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76b57bef6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6b57bef6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6b57bef63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76b57bef6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76b57bef6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6b57bef6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6b57bef6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76b57bef6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76b57bef6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6b57bef63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6b57bef63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6b57bef6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6b57bef6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6b57bef63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6b57bef63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6b57bef63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6b57bef63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6b57bef63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6b57bef63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6b57bef6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6b57bef6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6b57bef63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6b57bef63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6b57bef6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6b57bef6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6b57bef63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6b57bef63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bBP_kswrtrw" TargetMode="Externa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youtube.com/watch?v=l9jIc7E52m0" TargetMode="Externa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xpVfcZ0ZcFM" TargetMode="Externa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www.youtube.com/watch?v=4xG2aJa6UyY" TargetMode="Externa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www.youtube.com/watch?v=iHdviZkM7S4"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5RRyX9mI5Lw"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2106975" y="0"/>
            <a:ext cx="5031900" cy="12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Pacifico"/>
                <a:ea typeface="Pacifico"/>
                <a:cs typeface="Pacifico"/>
                <a:sym typeface="Pacifico"/>
              </a:rPr>
              <a:t>Good Afternoon</a:t>
            </a:r>
            <a:endParaRPr sz="4800">
              <a:solidFill>
                <a:srgbClr val="FFFFFF"/>
              </a:solidFill>
              <a:latin typeface="Pacifico"/>
              <a:ea typeface="Pacifico"/>
              <a:cs typeface="Pacifico"/>
              <a:sym typeface="Pacifico"/>
            </a:endParaRPr>
          </a:p>
        </p:txBody>
      </p:sp>
      <p:sp>
        <p:nvSpPr>
          <p:cNvPr id="56" name="Google Shape;56;p13"/>
          <p:cNvSpPr txBox="1"/>
          <p:nvPr/>
        </p:nvSpPr>
        <p:spPr>
          <a:xfrm>
            <a:off x="221700" y="1134825"/>
            <a:ext cx="4785600" cy="351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latin typeface="Comfortaa"/>
                <a:ea typeface="Comfortaa"/>
                <a:cs typeface="Comfortaa"/>
                <a:sym typeface="Comfortaa"/>
              </a:rPr>
              <a:t>Today’s Schedule: </a:t>
            </a:r>
            <a:endParaRPr b="1" sz="2400" u="sng">
              <a:latin typeface="Comfortaa"/>
              <a:ea typeface="Comfortaa"/>
              <a:cs typeface="Comfortaa"/>
              <a:sym typeface="Comfortaa"/>
            </a:endParaRPr>
          </a:p>
          <a:p>
            <a:pPr indent="0" lvl="0" marL="0" rtl="0" algn="l">
              <a:spcBef>
                <a:spcPts val="0"/>
              </a:spcBef>
              <a:spcAft>
                <a:spcPts val="0"/>
              </a:spcAft>
              <a:buNone/>
            </a:pPr>
            <a:r>
              <a:t/>
            </a:r>
            <a:endParaRPr b="1" sz="2400" u="sng">
              <a:latin typeface="Comfortaa"/>
              <a:ea typeface="Comfortaa"/>
              <a:cs typeface="Comfortaa"/>
              <a:sym typeface="Comfortaa"/>
            </a:endParaRPr>
          </a:p>
          <a:p>
            <a:pPr indent="0" lvl="0" marL="0" rtl="0" algn="l">
              <a:spcBef>
                <a:spcPts val="0"/>
              </a:spcBef>
              <a:spcAft>
                <a:spcPts val="0"/>
              </a:spcAft>
              <a:buNone/>
            </a:pPr>
            <a:r>
              <a:rPr b="1" lang="en" sz="2400">
                <a:latin typeface="Comfortaa"/>
                <a:ea typeface="Comfortaa"/>
                <a:cs typeface="Comfortaa"/>
                <a:sym typeface="Comfortaa"/>
              </a:rPr>
              <a:t>What is Media Lesson</a:t>
            </a:r>
            <a:endParaRPr b="1" sz="2400">
              <a:latin typeface="Comfortaa"/>
              <a:ea typeface="Comfortaa"/>
              <a:cs typeface="Comfortaa"/>
              <a:sym typeface="Comfortaa"/>
            </a:endParaRPr>
          </a:p>
          <a:p>
            <a:pPr indent="0" lvl="0" marL="0" rtl="0" algn="l">
              <a:spcBef>
                <a:spcPts val="0"/>
              </a:spcBef>
              <a:spcAft>
                <a:spcPts val="0"/>
              </a:spcAft>
              <a:buNone/>
            </a:pPr>
            <a:r>
              <a:t/>
            </a:r>
            <a:endParaRPr b="1" sz="2400">
              <a:latin typeface="Comfortaa"/>
              <a:ea typeface="Comfortaa"/>
              <a:cs typeface="Comfortaa"/>
              <a:sym typeface="Comfortaa"/>
            </a:endParaRPr>
          </a:p>
          <a:p>
            <a:pPr indent="0" lvl="0" marL="0" rtl="0" algn="l">
              <a:spcBef>
                <a:spcPts val="0"/>
              </a:spcBef>
              <a:spcAft>
                <a:spcPts val="0"/>
              </a:spcAft>
              <a:buNone/>
            </a:pPr>
            <a:r>
              <a:rPr b="1" lang="en" sz="2400">
                <a:latin typeface="Comfortaa"/>
                <a:ea typeface="Comfortaa"/>
                <a:cs typeface="Comfortaa"/>
                <a:sym typeface="Comfortaa"/>
              </a:rPr>
              <a:t>Assessing advertisements</a:t>
            </a:r>
            <a:endParaRPr b="1" sz="2400">
              <a:latin typeface="Comfortaa"/>
              <a:ea typeface="Comfortaa"/>
              <a:cs typeface="Comfortaa"/>
              <a:sym typeface="Comfortaa"/>
            </a:endParaRPr>
          </a:p>
          <a:p>
            <a:pPr indent="0" lvl="0" marL="0" rtl="0" algn="l">
              <a:spcBef>
                <a:spcPts val="0"/>
              </a:spcBef>
              <a:spcAft>
                <a:spcPts val="0"/>
              </a:spcAft>
              <a:buNone/>
            </a:pPr>
            <a:r>
              <a:t/>
            </a:r>
            <a:endParaRPr b="1" sz="2400">
              <a:latin typeface="Comfortaa"/>
              <a:ea typeface="Comfortaa"/>
              <a:cs typeface="Comfortaa"/>
              <a:sym typeface="Comfortaa"/>
            </a:endParaRPr>
          </a:p>
          <a:p>
            <a:pPr indent="0" lvl="0" marL="0" rtl="0" algn="l">
              <a:spcBef>
                <a:spcPts val="0"/>
              </a:spcBef>
              <a:spcAft>
                <a:spcPts val="0"/>
              </a:spcAft>
              <a:buNone/>
            </a:pPr>
            <a:r>
              <a:rPr b="1" lang="en" sz="2400">
                <a:latin typeface="Comfortaa"/>
                <a:ea typeface="Comfortaa"/>
                <a:cs typeface="Comfortaa"/>
                <a:sym typeface="Comfortaa"/>
              </a:rPr>
              <a:t>Activity </a:t>
            </a:r>
            <a:endParaRPr b="1" sz="2400">
              <a:latin typeface="Comfortaa"/>
              <a:ea typeface="Comfortaa"/>
              <a:cs typeface="Comfortaa"/>
              <a:sym typeface="Comfortaa"/>
            </a:endParaRPr>
          </a:p>
          <a:p>
            <a:pPr indent="0" lvl="0" marL="0" rtl="0" algn="l">
              <a:spcBef>
                <a:spcPts val="0"/>
              </a:spcBef>
              <a:spcAft>
                <a:spcPts val="0"/>
              </a:spcAft>
              <a:buNone/>
            </a:pPr>
            <a:r>
              <a:t/>
            </a:r>
            <a:endParaRPr b="1" sz="2400">
              <a:latin typeface="Comfortaa"/>
              <a:ea typeface="Comfortaa"/>
              <a:cs typeface="Comfortaa"/>
              <a:sym typeface="Comfortaa"/>
            </a:endParaRPr>
          </a:p>
          <a:p>
            <a:pPr indent="0" lvl="0" marL="0" rtl="0" algn="l">
              <a:spcBef>
                <a:spcPts val="0"/>
              </a:spcBef>
              <a:spcAft>
                <a:spcPts val="0"/>
              </a:spcAft>
              <a:buNone/>
            </a:pPr>
            <a:r>
              <a:rPr b="1" lang="en" sz="2400">
                <a:latin typeface="Comfortaa"/>
                <a:ea typeface="Comfortaa"/>
                <a:cs typeface="Comfortaa"/>
                <a:sym typeface="Comfortaa"/>
              </a:rPr>
              <a:t> </a:t>
            </a:r>
            <a:endParaRPr b="1" sz="2400">
              <a:latin typeface="Comfortaa"/>
              <a:ea typeface="Comfortaa"/>
              <a:cs typeface="Comfortaa"/>
              <a:sym typeface="Comfortaa"/>
            </a:endParaRPr>
          </a:p>
          <a:p>
            <a:pPr indent="0" lvl="0" marL="0" rtl="0" algn="l">
              <a:spcBef>
                <a:spcPts val="0"/>
              </a:spcBef>
              <a:spcAft>
                <a:spcPts val="0"/>
              </a:spcAft>
              <a:buNone/>
            </a:pPr>
            <a:r>
              <a:t/>
            </a:r>
            <a:endParaRPr/>
          </a:p>
        </p:txBody>
      </p:sp>
      <p:sp>
        <p:nvSpPr>
          <p:cNvPr id="57" name="Google Shape;57;p13"/>
          <p:cNvSpPr txBox="1"/>
          <p:nvPr/>
        </p:nvSpPr>
        <p:spPr>
          <a:xfrm>
            <a:off x="5651675" y="1977600"/>
            <a:ext cx="2987100" cy="16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E69138"/>
                </a:solidFill>
                <a:latin typeface="Comfortaa"/>
                <a:ea typeface="Comfortaa"/>
                <a:cs typeface="Comfortaa"/>
                <a:sym typeface="Comfortaa"/>
              </a:rPr>
              <a:t>Thursday January 30th, 2020</a:t>
            </a:r>
            <a:endParaRPr b="1" sz="3000">
              <a:solidFill>
                <a:srgbClr val="E69138"/>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24" name="Google Shape;124;p22"/>
          <p:cNvSpPr txBox="1"/>
          <p:nvPr/>
        </p:nvSpPr>
        <p:spPr>
          <a:xfrm>
            <a:off x="502650" y="1163875"/>
            <a:ext cx="8147700" cy="3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Other</a:t>
            </a:r>
            <a:r>
              <a:rPr b="1" lang="en" sz="2400">
                <a:latin typeface="Comfortaa"/>
                <a:ea typeface="Comfortaa"/>
                <a:cs typeface="Comfortaa"/>
                <a:sym typeface="Comfortaa"/>
              </a:rPr>
              <a:t> Media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Celebrities/influencers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Video games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Sports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Clothing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Store displays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Art</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Music</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Performances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Communication - Messaging</a:t>
            </a:r>
            <a:endParaRPr b="1" sz="2400">
              <a:latin typeface="Comfortaa"/>
              <a:ea typeface="Comfortaa"/>
              <a:cs typeface="Comfortaa"/>
              <a:sym typeface="Comfortaa"/>
            </a:endParaRPr>
          </a:p>
          <a:p>
            <a:pPr indent="0" lvl="0" marL="457200" rtl="0" algn="l">
              <a:spcBef>
                <a:spcPts val="0"/>
              </a:spcBef>
              <a:spcAft>
                <a:spcPts val="0"/>
              </a:spcAft>
              <a:buNone/>
            </a:pPr>
            <a:r>
              <a:t/>
            </a:r>
            <a:endParaRPr b="1" sz="2400">
              <a:latin typeface="Comfortaa"/>
              <a:ea typeface="Comfortaa"/>
              <a:cs typeface="Comfortaa"/>
              <a:sym typeface="Comfortaa"/>
            </a:endParaRPr>
          </a:p>
        </p:txBody>
      </p:sp>
      <p:pic>
        <p:nvPicPr>
          <p:cNvPr id="125" name="Google Shape;125;p22"/>
          <p:cNvPicPr preferRelativeResize="0"/>
          <p:nvPr/>
        </p:nvPicPr>
        <p:blipFill>
          <a:blip r:embed="rId3">
            <a:alphaModFix/>
          </a:blip>
          <a:stretch>
            <a:fillRect/>
          </a:stretch>
        </p:blipFill>
        <p:spPr>
          <a:xfrm>
            <a:off x="5868250" y="1580600"/>
            <a:ext cx="2954051" cy="2954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32" name="Google Shape;132;p23"/>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33" name="Google Shape;133;p23"/>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Mass media is defined as </a:t>
            </a:r>
            <a:r>
              <a:rPr b="1" lang="en" u="sng">
                <a:latin typeface="Comfortaa"/>
                <a:ea typeface="Comfortaa"/>
                <a:cs typeface="Comfortaa"/>
                <a:sym typeface="Comfortaa"/>
              </a:rPr>
              <a:t>channels</a:t>
            </a:r>
            <a:r>
              <a:rPr b="1" lang="en">
                <a:latin typeface="Comfortaa"/>
                <a:ea typeface="Comfortaa"/>
                <a:cs typeface="Comfortaa"/>
                <a:sym typeface="Comfortaa"/>
              </a:rPr>
              <a:t> for </a:t>
            </a:r>
            <a:r>
              <a:rPr b="1" lang="en" u="sng">
                <a:latin typeface="Comfortaa"/>
                <a:ea typeface="Comfortaa"/>
                <a:cs typeface="Comfortaa"/>
                <a:sym typeface="Comfortaa"/>
              </a:rPr>
              <a:t>transmitting </a:t>
            </a:r>
            <a:r>
              <a:rPr b="1" lang="en">
                <a:latin typeface="Comfortaa"/>
                <a:ea typeface="Comfortaa"/>
                <a:cs typeface="Comfortaa"/>
                <a:sym typeface="Comfortaa"/>
              </a:rPr>
              <a:t>or </a:t>
            </a:r>
            <a:r>
              <a:rPr b="1" lang="en" u="sng">
                <a:latin typeface="Comfortaa"/>
                <a:ea typeface="Comfortaa"/>
                <a:cs typeface="Comfortaa"/>
                <a:sym typeface="Comfortaa"/>
              </a:rPr>
              <a:t>delivering</a:t>
            </a:r>
            <a:r>
              <a:rPr b="1" lang="en">
                <a:latin typeface="Comfortaa"/>
                <a:ea typeface="Comfortaa"/>
                <a:cs typeface="Comfortaa"/>
                <a:sym typeface="Comfortaa"/>
              </a:rPr>
              <a:t> messages and information.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In this course we are focusing on: </a:t>
            </a:r>
            <a:endParaRPr b="1">
              <a:latin typeface="Comfortaa"/>
              <a:ea typeface="Comfortaa"/>
              <a:cs typeface="Comfortaa"/>
              <a:sym typeface="Comfortaa"/>
            </a:endParaRPr>
          </a:p>
          <a:p>
            <a:pPr indent="-304800" lvl="0" marL="457200" rtl="0" algn="l">
              <a:lnSpc>
                <a:spcPct val="200000"/>
              </a:lnSpc>
              <a:spcBef>
                <a:spcPts val="1700"/>
              </a:spcBef>
              <a:spcAft>
                <a:spcPts val="0"/>
              </a:spcAft>
              <a:buClr>
                <a:schemeClr val="dk1"/>
              </a:buClr>
              <a:buSzPts val="1200"/>
              <a:buFont typeface="Comfortaa"/>
              <a:buChar char="●"/>
            </a:pPr>
            <a:r>
              <a:rPr b="1" lang="en" sz="1200">
                <a:solidFill>
                  <a:schemeClr val="dk1"/>
                </a:solidFill>
                <a:highlight>
                  <a:srgbClr val="FFFFFF"/>
                </a:highlight>
                <a:latin typeface="Comfortaa"/>
                <a:ea typeface="Comfortaa"/>
                <a:cs typeface="Comfortaa"/>
                <a:sym typeface="Comfortaa"/>
              </a:rPr>
              <a:t>The channels that transmit messages and information, particularly mass media</a:t>
            </a:r>
            <a:endParaRPr b="1" sz="1200">
              <a:solidFill>
                <a:schemeClr val="dk1"/>
              </a:solidFill>
              <a:highlight>
                <a:srgbClr val="FFFFFF"/>
              </a:highlight>
              <a:latin typeface="Comfortaa"/>
              <a:ea typeface="Comfortaa"/>
              <a:cs typeface="Comfortaa"/>
              <a:sym typeface="Comfortaa"/>
            </a:endParaRPr>
          </a:p>
          <a:p>
            <a:pPr indent="-304800" lvl="0" marL="457200" rtl="0" algn="l">
              <a:lnSpc>
                <a:spcPct val="200000"/>
              </a:lnSpc>
              <a:spcBef>
                <a:spcPts val="0"/>
              </a:spcBef>
              <a:spcAft>
                <a:spcPts val="0"/>
              </a:spcAft>
              <a:buClr>
                <a:schemeClr val="dk1"/>
              </a:buClr>
              <a:buSzPts val="1200"/>
              <a:buFont typeface="Comfortaa"/>
              <a:buChar char="●"/>
            </a:pPr>
            <a:r>
              <a:rPr b="1" lang="en" sz="1200">
                <a:solidFill>
                  <a:schemeClr val="dk1"/>
                </a:solidFill>
                <a:highlight>
                  <a:srgbClr val="FFFFFF"/>
                </a:highlight>
                <a:latin typeface="Comfortaa"/>
                <a:ea typeface="Comfortaa"/>
                <a:cs typeface="Comfortaa"/>
                <a:sym typeface="Comfortaa"/>
              </a:rPr>
              <a:t>The businesses that deliver news and entertainment through mass media</a:t>
            </a:r>
            <a:endParaRPr b="1" sz="1200">
              <a:solidFill>
                <a:schemeClr val="dk1"/>
              </a:solidFill>
              <a:highlight>
                <a:srgbClr val="FFFFFF"/>
              </a:highlight>
              <a:latin typeface="Comfortaa"/>
              <a:ea typeface="Comfortaa"/>
              <a:cs typeface="Comfortaa"/>
              <a:sym typeface="Comfortaa"/>
            </a:endParaRPr>
          </a:p>
          <a:p>
            <a:pPr indent="-304800" lvl="0" marL="457200" rtl="0" algn="l">
              <a:lnSpc>
                <a:spcPct val="200000"/>
              </a:lnSpc>
              <a:spcBef>
                <a:spcPts val="0"/>
              </a:spcBef>
              <a:spcAft>
                <a:spcPts val="0"/>
              </a:spcAft>
              <a:buClr>
                <a:schemeClr val="dk1"/>
              </a:buClr>
              <a:buSzPts val="1200"/>
              <a:buFont typeface="Comfortaa"/>
              <a:buChar char="●"/>
            </a:pPr>
            <a:r>
              <a:rPr b="1" lang="en" sz="1200">
                <a:solidFill>
                  <a:schemeClr val="dk1"/>
                </a:solidFill>
                <a:highlight>
                  <a:srgbClr val="FFFFFF"/>
                </a:highlight>
                <a:latin typeface="Comfortaa"/>
                <a:ea typeface="Comfortaa"/>
                <a:cs typeface="Comfortaa"/>
                <a:sym typeface="Comfortaa"/>
              </a:rPr>
              <a:t>The businesses that own or control the mass media technology</a:t>
            </a:r>
            <a:endParaRPr b="1" sz="1200">
              <a:solidFill>
                <a:schemeClr val="dk1"/>
              </a:solidFill>
              <a:highlight>
                <a:srgbClr val="FFFFFF"/>
              </a:highlight>
              <a:latin typeface="Comfortaa"/>
              <a:ea typeface="Comfortaa"/>
              <a:cs typeface="Comfortaa"/>
              <a:sym typeface="Comfortaa"/>
            </a:endParaRPr>
          </a:p>
          <a:p>
            <a:pPr indent="0" lvl="0" marL="0" rtl="0" algn="l">
              <a:spcBef>
                <a:spcPts val="170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4"/>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40" name="Google Shape;140;p24"/>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41" name="Google Shape;141;p24"/>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You spent 11,000 hours in school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15,000 hours watching </a:t>
            </a:r>
            <a:r>
              <a:rPr b="1" lang="en">
                <a:latin typeface="Comfortaa"/>
                <a:ea typeface="Comfortaa"/>
                <a:cs typeface="Comfortaa"/>
                <a:sym typeface="Comfortaa"/>
              </a:rPr>
              <a:t>television</a:t>
            </a:r>
            <a:r>
              <a:rPr b="1" lang="en">
                <a:latin typeface="Comfortaa"/>
                <a:ea typeface="Comfortaa"/>
                <a:cs typeface="Comfortaa"/>
                <a:sym typeface="Comfortaa"/>
              </a:rPr>
              <a:t> or accessing video online.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This does not include:</a:t>
            </a:r>
            <a:endParaRPr b="1">
              <a:latin typeface="Comfortaa"/>
              <a:ea typeface="Comfortaa"/>
              <a:cs typeface="Comfortaa"/>
              <a:sym typeface="Comfortaa"/>
            </a:endParaRPr>
          </a:p>
          <a:p>
            <a:pPr indent="-317500" lvl="0" marL="457200" rtl="0" algn="l">
              <a:lnSpc>
                <a:spcPct val="200000"/>
              </a:lnSpc>
              <a:spcBef>
                <a:spcPts val="0"/>
              </a:spcBef>
              <a:spcAft>
                <a:spcPts val="0"/>
              </a:spcAft>
              <a:buSzPts val="1400"/>
              <a:buFont typeface="Comfortaa"/>
              <a:buChar char="●"/>
            </a:pPr>
            <a:r>
              <a:rPr b="1" lang="en">
                <a:latin typeface="Comfortaa"/>
                <a:ea typeface="Comfortaa"/>
                <a:cs typeface="Comfortaa"/>
                <a:sym typeface="Comfortaa"/>
              </a:rPr>
              <a:t>Texting</a:t>
            </a:r>
            <a:endParaRPr b="1">
              <a:latin typeface="Comfortaa"/>
              <a:ea typeface="Comfortaa"/>
              <a:cs typeface="Comfortaa"/>
              <a:sym typeface="Comfortaa"/>
            </a:endParaRPr>
          </a:p>
          <a:p>
            <a:pPr indent="-317500" lvl="0" marL="457200" rtl="0" algn="l">
              <a:lnSpc>
                <a:spcPct val="200000"/>
              </a:lnSpc>
              <a:spcBef>
                <a:spcPts val="0"/>
              </a:spcBef>
              <a:spcAft>
                <a:spcPts val="0"/>
              </a:spcAft>
              <a:buSzPts val="1400"/>
              <a:buFont typeface="Comfortaa"/>
              <a:buChar char="●"/>
            </a:pPr>
            <a:r>
              <a:rPr b="1" lang="en">
                <a:latin typeface="Comfortaa"/>
                <a:ea typeface="Comfortaa"/>
                <a:cs typeface="Comfortaa"/>
                <a:sym typeface="Comfortaa"/>
              </a:rPr>
              <a:t>Playing video games</a:t>
            </a:r>
            <a:endParaRPr b="1">
              <a:latin typeface="Comfortaa"/>
              <a:ea typeface="Comfortaa"/>
              <a:cs typeface="Comfortaa"/>
              <a:sym typeface="Comfortaa"/>
            </a:endParaRPr>
          </a:p>
          <a:p>
            <a:pPr indent="-317500" lvl="0" marL="457200" rtl="0" algn="l">
              <a:lnSpc>
                <a:spcPct val="200000"/>
              </a:lnSpc>
              <a:spcBef>
                <a:spcPts val="0"/>
              </a:spcBef>
              <a:spcAft>
                <a:spcPts val="0"/>
              </a:spcAft>
              <a:buSzPts val="1400"/>
              <a:buFont typeface="Comfortaa"/>
              <a:buChar char="●"/>
            </a:pPr>
            <a:r>
              <a:rPr b="1" lang="en">
                <a:latin typeface="Comfortaa"/>
                <a:ea typeface="Comfortaa"/>
                <a:cs typeface="Comfortaa"/>
                <a:sym typeface="Comfortaa"/>
              </a:rPr>
              <a:t>Reading</a:t>
            </a:r>
            <a:endParaRPr b="1">
              <a:latin typeface="Comfortaa"/>
              <a:ea typeface="Comfortaa"/>
              <a:cs typeface="Comfortaa"/>
              <a:sym typeface="Comfortaa"/>
            </a:endParaRPr>
          </a:p>
          <a:p>
            <a:pPr indent="-317500" lvl="0" marL="457200" rtl="0" algn="l">
              <a:lnSpc>
                <a:spcPct val="200000"/>
              </a:lnSpc>
              <a:spcBef>
                <a:spcPts val="0"/>
              </a:spcBef>
              <a:spcAft>
                <a:spcPts val="0"/>
              </a:spcAft>
              <a:buSzPts val="1400"/>
              <a:buFont typeface="Comfortaa"/>
              <a:buChar char="●"/>
            </a:pPr>
            <a:r>
              <a:rPr b="1" lang="en">
                <a:latin typeface="Comfortaa"/>
                <a:ea typeface="Comfortaa"/>
                <a:cs typeface="Comfortaa"/>
                <a:sym typeface="Comfortaa"/>
              </a:rPr>
              <a:t>Surfing the internet</a:t>
            </a:r>
            <a:endParaRPr b="1">
              <a:latin typeface="Comfortaa"/>
              <a:ea typeface="Comfortaa"/>
              <a:cs typeface="Comfortaa"/>
              <a:sym typeface="Comfortaa"/>
            </a:endParaRPr>
          </a:p>
          <a:p>
            <a:pPr indent="-317500" lvl="0" marL="457200" rtl="0" algn="l">
              <a:lnSpc>
                <a:spcPct val="200000"/>
              </a:lnSpc>
              <a:spcBef>
                <a:spcPts val="0"/>
              </a:spcBef>
              <a:spcAft>
                <a:spcPts val="0"/>
              </a:spcAft>
              <a:buSzPts val="1400"/>
              <a:buFont typeface="Comfortaa"/>
              <a:buChar char="●"/>
            </a:pPr>
            <a:r>
              <a:rPr b="1" lang="en">
                <a:latin typeface="Comfortaa"/>
                <a:ea typeface="Comfortaa"/>
                <a:cs typeface="Comfortaa"/>
                <a:sym typeface="Comfortaa"/>
              </a:rPr>
              <a:t>Listening to music</a:t>
            </a:r>
            <a:endParaRPr b="1">
              <a:latin typeface="Comfortaa"/>
              <a:ea typeface="Comfortaa"/>
              <a:cs typeface="Comfortaa"/>
              <a:sym typeface="Comfortaa"/>
            </a:endParaRPr>
          </a:p>
          <a:p>
            <a:pPr indent="-317500" lvl="0" marL="457200" rtl="0" algn="l">
              <a:lnSpc>
                <a:spcPct val="200000"/>
              </a:lnSpc>
              <a:spcBef>
                <a:spcPts val="0"/>
              </a:spcBef>
              <a:spcAft>
                <a:spcPts val="0"/>
              </a:spcAft>
              <a:buSzPts val="1400"/>
              <a:buFont typeface="Comfortaa"/>
              <a:buChar char="●"/>
            </a:pPr>
            <a:r>
              <a:rPr b="1" lang="en">
                <a:latin typeface="Comfortaa"/>
                <a:ea typeface="Comfortaa"/>
                <a:cs typeface="Comfortaa"/>
                <a:sym typeface="Comfortaa"/>
              </a:rPr>
              <a:t>Social media </a:t>
            </a:r>
            <a:endParaRPr b="1">
              <a:latin typeface="Comfortaa"/>
              <a:ea typeface="Comfortaa"/>
              <a:cs typeface="Comfortaa"/>
              <a:sym typeface="Comfortaa"/>
            </a:endParaRPr>
          </a:p>
          <a:p>
            <a:pPr indent="0" lvl="0" marL="0" rtl="0" algn="l">
              <a:lnSpc>
                <a:spcPct val="200000"/>
              </a:lnSpc>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5"/>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48" name="Google Shape;148;p25"/>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49" name="Google Shape;149;p25"/>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1700"/>
              </a:spcBef>
              <a:spcAft>
                <a:spcPts val="0"/>
              </a:spcAft>
              <a:buNone/>
            </a:pPr>
            <a:r>
              <a:t/>
            </a:r>
            <a:endParaRPr b="1" sz="1200">
              <a:solidFill>
                <a:schemeClr val="dk1"/>
              </a:solidFill>
              <a:highlight>
                <a:srgbClr val="FFFFFF"/>
              </a:highlight>
            </a:endParaRPr>
          </a:p>
          <a:p>
            <a:pPr indent="0" lvl="0" marL="0" rtl="0" algn="l">
              <a:spcBef>
                <a:spcPts val="170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pic>
        <p:nvPicPr>
          <p:cNvPr id="150" name="Google Shape;150;p25"/>
          <p:cNvPicPr preferRelativeResize="0"/>
          <p:nvPr/>
        </p:nvPicPr>
        <p:blipFill rotWithShape="1">
          <a:blip r:embed="rId3">
            <a:alphaModFix/>
          </a:blip>
          <a:srcRect b="53748" l="0" r="0" t="0"/>
          <a:stretch/>
        </p:blipFill>
        <p:spPr>
          <a:xfrm>
            <a:off x="766350" y="1716125"/>
            <a:ext cx="7772400" cy="220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6"/>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57" name="Google Shape;157;p26"/>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58" name="Google Shape;158;p26"/>
          <p:cNvSpPr txBox="1"/>
          <p:nvPr/>
        </p:nvSpPr>
        <p:spPr>
          <a:xfrm>
            <a:off x="647700" y="1229450"/>
            <a:ext cx="8009700" cy="13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highlight>
                  <a:srgbClr val="FFFFFF"/>
                </a:highlight>
                <a:latin typeface="Comfortaa"/>
                <a:ea typeface="Comfortaa"/>
                <a:cs typeface="Comfortaa"/>
                <a:sym typeface="Comfortaa"/>
              </a:rPr>
              <a:t>Types of messages in media</a:t>
            </a:r>
            <a:endParaRPr b="1">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rPr b="1" lang="en" u="sng">
                <a:solidFill>
                  <a:schemeClr val="dk1"/>
                </a:solidFill>
                <a:highlight>
                  <a:srgbClr val="FFFFFF"/>
                </a:highlight>
                <a:latin typeface="Comfortaa"/>
                <a:ea typeface="Comfortaa"/>
                <a:cs typeface="Comfortaa"/>
                <a:sym typeface="Comfortaa"/>
              </a:rPr>
              <a:t>Apparent meaning : </a:t>
            </a:r>
            <a:endParaRPr b="1" u="sng">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rPr b="1" lang="en">
                <a:solidFill>
                  <a:schemeClr val="dk1"/>
                </a:solidFill>
                <a:highlight>
                  <a:srgbClr val="FFFFFF"/>
                </a:highlight>
                <a:latin typeface="Comfortaa"/>
                <a:ea typeface="Comfortaa"/>
                <a:cs typeface="Comfortaa"/>
                <a:sym typeface="Comfortaa"/>
              </a:rPr>
              <a:t>What</a:t>
            </a:r>
            <a:r>
              <a:rPr b="1" lang="en">
                <a:solidFill>
                  <a:schemeClr val="dk1"/>
                </a:solidFill>
                <a:highlight>
                  <a:srgbClr val="FFFFFF"/>
                </a:highlight>
                <a:latin typeface="Comfortaa"/>
                <a:ea typeface="Comfortaa"/>
                <a:cs typeface="Comfortaa"/>
                <a:sym typeface="Comfortaa"/>
              </a:rPr>
              <a:t> the words, images, sounds that reach the </a:t>
            </a:r>
            <a:r>
              <a:rPr b="1" lang="en">
                <a:solidFill>
                  <a:schemeClr val="dk1"/>
                </a:solidFill>
                <a:highlight>
                  <a:srgbClr val="FFFFFF"/>
                </a:highlight>
                <a:latin typeface="Comfortaa"/>
                <a:ea typeface="Comfortaa"/>
                <a:cs typeface="Comfortaa"/>
                <a:sym typeface="Comfortaa"/>
              </a:rPr>
              <a:t>receiver</a:t>
            </a:r>
            <a:r>
              <a:rPr b="1" lang="en">
                <a:solidFill>
                  <a:schemeClr val="dk1"/>
                </a:solidFill>
                <a:highlight>
                  <a:srgbClr val="FFFFFF"/>
                </a:highlight>
                <a:latin typeface="Comfortaa"/>
                <a:ea typeface="Comfortaa"/>
                <a:cs typeface="Comfortaa"/>
                <a:sym typeface="Comfortaa"/>
              </a:rPr>
              <a:t> say. Think of the dictionary meaning of the message. </a:t>
            </a:r>
            <a:endParaRPr b="1">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rPr b="1" lang="en" u="sng">
                <a:solidFill>
                  <a:schemeClr val="dk1"/>
                </a:solidFill>
                <a:highlight>
                  <a:srgbClr val="FFFFFF"/>
                </a:highlight>
                <a:latin typeface="Comfortaa"/>
                <a:ea typeface="Comfortaa"/>
                <a:cs typeface="Comfortaa"/>
                <a:sym typeface="Comfortaa"/>
              </a:rPr>
              <a:t>Suggested meaning:</a:t>
            </a:r>
            <a:endParaRPr b="1" u="sng">
              <a:solidFill>
                <a:schemeClr val="dk1"/>
              </a:solidFill>
              <a:highlight>
                <a:srgbClr val="FFFFFF"/>
              </a:highlight>
              <a:latin typeface="Comfortaa"/>
              <a:ea typeface="Comfortaa"/>
              <a:cs typeface="Comfortaa"/>
              <a:sym typeface="Comfortaa"/>
            </a:endParaRPr>
          </a:p>
          <a:p>
            <a:pPr indent="0" lvl="0" marL="0" rtl="0" algn="l">
              <a:spcBef>
                <a:spcPts val="0"/>
              </a:spcBef>
              <a:spcAft>
                <a:spcPts val="0"/>
              </a:spcAft>
              <a:buNone/>
            </a:pPr>
            <a:r>
              <a:rPr b="1" lang="en">
                <a:solidFill>
                  <a:schemeClr val="dk1"/>
                </a:solidFill>
                <a:highlight>
                  <a:srgbClr val="FFFFFF"/>
                </a:highlight>
                <a:latin typeface="Comfortaa"/>
                <a:ea typeface="Comfortaa"/>
                <a:cs typeface="Comfortaa"/>
                <a:sym typeface="Comfortaa"/>
              </a:rPr>
              <a:t>What the sender hopes the message will accomplish. Think of the real reason behind the message. </a:t>
            </a:r>
            <a:endParaRPr b="1">
              <a:latin typeface="Comfortaa"/>
              <a:ea typeface="Comfortaa"/>
              <a:cs typeface="Comfortaa"/>
              <a:sym typeface="Comfortaa"/>
            </a:endParaRPr>
          </a:p>
        </p:txBody>
      </p:sp>
      <p:pic>
        <p:nvPicPr>
          <p:cNvPr id="159" name="Google Shape;159;p26"/>
          <p:cNvPicPr preferRelativeResize="0"/>
          <p:nvPr/>
        </p:nvPicPr>
        <p:blipFill>
          <a:blip r:embed="rId3">
            <a:alphaModFix/>
          </a:blip>
          <a:stretch>
            <a:fillRect/>
          </a:stretch>
        </p:blipFill>
        <p:spPr>
          <a:xfrm>
            <a:off x="2724000" y="3183075"/>
            <a:ext cx="4476750" cy="1866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66" name="Google Shape;166;p27"/>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67" name="Google Shape;167;p27"/>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chemeClr val="dk1"/>
                </a:solidFill>
                <a:highlight>
                  <a:srgbClr val="FFFFFF"/>
                </a:highlight>
                <a:latin typeface="Comfortaa Regular"/>
                <a:ea typeface="Comfortaa Regular"/>
                <a:cs typeface="Comfortaa Regular"/>
                <a:sym typeface="Comfortaa Regular"/>
              </a:rPr>
              <a:t>There are four principles of media: </a:t>
            </a:r>
            <a:endParaRPr>
              <a:solidFill>
                <a:schemeClr val="dk1"/>
              </a:solidFill>
              <a:highlight>
                <a:srgbClr val="FFFFFF"/>
              </a:highlight>
              <a:latin typeface="Comfortaa Regular"/>
              <a:ea typeface="Comfortaa Regular"/>
              <a:cs typeface="Comfortaa Regular"/>
              <a:sym typeface="Comfortaa Regular"/>
            </a:endParaRPr>
          </a:p>
          <a:p>
            <a:pPr indent="-317500" lvl="0" marL="457200" rtl="0" algn="l">
              <a:lnSpc>
                <a:spcPct val="200000"/>
              </a:lnSpc>
              <a:spcBef>
                <a:spcPts val="0"/>
              </a:spcBef>
              <a:spcAft>
                <a:spcPts val="0"/>
              </a:spcAft>
              <a:buClr>
                <a:schemeClr val="dk1"/>
              </a:buClr>
              <a:buSzPts val="1400"/>
              <a:buFont typeface="Comfortaa Regular"/>
              <a:buAutoNum type="arabicPeriod"/>
            </a:pPr>
            <a:r>
              <a:rPr lang="en">
                <a:solidFill>
                  <a:schemeClr val="dk1"/>
                </a:solidFill>
                <a:highlight>
                  <a:srgbClr val="FFFFFF"/>
                </a:highlight>
                <a:latin typeface="Comfortaa Regular"/>
                <a:ea typeface="Comfortaa Regular"/>
                <a:cs typeface="Comfortaa Regular"/>
                <a:sym typeface="Comfortaa Regular"/>
              </a:rPr>
              <a:t>The media </a:t>
            </a:r>
            <a:r>
              <a:rPr lang="en">
                <a:solidFill>
                  <a:schemeClr val="dk1"/>
                </a:solidFill>
                <a:highlight>
                  <a:srgbClr val="FFFFFF"/>
                </a:highlight>
                <a:latin typeface="Comfortaa Regular"/>
                <a:ea typeface="Comfortaa Regular"/>
                <a:cs typeface="Comfortaa Regular"/>
                <a:sym typeface="Comfortaa Regular"/>
              </a:rPr>
              <a:t>constructs</a:t>
            </a:r>
            <a:r>
              <a:rPr lang="en">
                <a:solidFill>
                  <a:schemeClr val="dk1"/>
                </a:solidFill>
                <a:highlight>
                  <a:srgbClr val="FFFFFF"/>
                </a:highlight>
                <a:latin typeface="Comfortaa Regular"/>
                <a:ea typeface="Comfortaa Regular"/>
                <a:cs typeface="Comfortaa Regular"/>
                <a:sym typeface="Comfortaa Regular"/>
              </a:rPr>
              <a:t> reality </a:t>
            </a:r>
            <a:endParaRPr>
              <a:solidFill>
                <a:schemeClr val="dk1"/>
              </a:solidFill>
              <a:highlight>
                <a:srgbClr val="FFFFFF"/>
              </a:highlight>
              <a:latin typeface="Comfortaa Regular"/>
              <a:ea typeface="Comfortaa Regular"/>
              <a:cs typeface="Comfortaa Regular"/>
              <a:sym typeface="Comfortaa Regular"/>
            </a:endParaRPr>
          </a:p>
          <a:p>
            <a:pPr indent="-317500" lvl="0" marL="457200" rtl="0" algn="l">
              <a:lnSpc>
                <a:spcPct val="200000"/>
              </a:lnSpc>
              <a:spcBef>
                <a:spcPts val="0"/>
              </a:spcBef>
              <a:spcAft>
                <a:spcPts val="0"/>
              </a:spcAft>
              <a:buClr>
                <a:schemeClr val="dk1"/>
              </a:buClr>
              <a:buSzPts val="1400"/>
              <a:buFont typeface="Comfortaa Regular"/>
              <a:buAutoNum type="arabicPeriod"/>
            </a:pPr>
            <a:r>
              <a:rPr lang="en">
                <a:solidFill>
                  <a:schemeClr val="dk1"/>
                </a:solidFill>
                <a:highlight>
                  <a:srgbClr val="FFFFFF"/>
                </a:highlight>
                <a:latin typeface="Comfortaa Regular"/>
                <a:ea typeface="Comfortaa Regular"/>
                <a:cs typeface="Comfortaa Regular"/>
                <a:sym typeface="Comfortaa Regular"/>
              </a:rPr>
              <a:t>The media have </a:t>
            </a:r>
            <a:r>
              <a:rPr lang="en">
                <a:solidFill>
                  <a:schemeClr val="dk1"/>
                </a:solidFill>
                <a:highlight>
                  <a:srgbClr val="FFFFFF"/>
                </a:highlight>
                <a:latin typeface="Comfortaa Regular"/>
                <a:ea typeface="Comfortaa Regular"/>
                <a:cs typeface="Comfortaa Regular"/>
                <a:sym typeface="Comfortaa Regular"/>
              </a:rPr>
              <a:t>their</a:t>
            </a:r>
            <a:r>
              <a:rPr lang="en">
                <a:solidFill>
                  <a:schemeClr val="dk1"/>
                </a:solidFill>
                <a:highlight>
                  <a:srgbClr val="FFFFFF"/>
                </a:highlight>
                <a:latin typeface="Comfortaa Regular"/>
                <a:ea typeface="Comfortaa Regular"/>
                <a:cs typeface="Comfortaa Regular"/>
                <a:sym typeface="Comfortaa Regular"/>
              </a:rPr>
              <a:t> own forms, codes, and conventions.</a:t>
            </a:r>
            <a:endParaRPr>
              <a:solidFill>
                <a:schemeClr val="dk1"/>
              </a:solidFill>
              <a:highlight>
                <a:srgbClr val="FFFFFF"/>
              </a:highlight>
              <a:latin typeface="Comfortaa Regular"/>
              <a:ea typeface="Comfortaa Regular"/>
              <a:cs typeface="Comfortaa Regular"/>
              <a:sym typeface="Comfortaa Regular"/>
            </a:endParaRPr>
          </a:p>
          <a:p>
            <a:pPr indent="-317500" lvl="0" marL="457200" rtl="0" algn="l">
              <a:lnSpc>
                <a:spcPct val="200000"/>
              </a:lnSpc>
              <a:spcBef>
                <a:spcPts val="0"/>
              </a:spcBef>
              <a:spcAft>
                <a:spcPts val="0"/>
              </a:spcAft>
              <a:buClr>
                <a:schemeClr val="dk1"/>
              </a:buClr>
              <a:buSzPts val="1400"/>
              <a:buFont typeface="Comfortaa Regular"/>
              <a:buAutoNum type="arabicPeriod"/>
            </a:pPr>
            <a:r>
              <a:rPr lang="en">
                <a:solidFill>
                  <a:schemeClr val="dk1"/>
                </a:solidFill>
                <a:highlight>
                  <a:srgbClr val="FFFFFF"/>
                </a:highlight>
                <a:latin typeface="Comfortaa Regular"/>
                <a:ea typeface="Comfortaa Regular"/>
                <a:cs typeface="Comfortaa Regular"/>
                <a:sym typeface="Comfortaa Regular"/>
              </a:rPr>
              <a:t>The media presents ideologies and values in their messages. </a:t>
            </a:r>
            <a:endParaRPr>
              <a:solidFill>
                <a:schemeClr val="dk1"/>
              </a:solidFill>
              <a:highlight>
                <a:srgbClr val="FFFFFF"/>
              </a:highlight>
              <a:latin typeface="Comfortaa Regular"/>
              <a:ea typeface="Comfortaa Regular"/>
              <a:cs typeface="Comfortaa Regular"/>
              <a:sym typeface="Comfortaa Regular"/>
            </a:endParaRPr>
          </a:p>
          <a:p>
            <a:pPr indent="-304800" lvl="0" marL="457200" rtl="0" algn="l">
              <a:lnSpc>
                <a:spcPct val="200000"/>
              </a:lnSpc>
              <a:spcBef>
                <a:spcPts val="0"/>
              </a:spcBef>
              <a:spcAft>
                <a:spcPts val="0"/>
              </a:spcAft>
              <a:buClr>
                <a:schemeClr val="dk1"/>
              </a:buClr>
              <a:buSzPts val="1200"/>
              <a:buAutoNum type="arabicPeriod"/>
            </a:pPr>
            <a:r>
              <a:rPr lang="en">
                <a:solidFill>
                  <a:schemeClr val="dk1"/>
                </a:solidFill>
                <a:highlight>
                  <a:srgbClr val="FFFFFF"/>
                </a:highlight>
                <a:latin typeface="Comfortaa Regular"/>
                <a:ea typeface="Comfortaa Regular"/>
                <a:cs typeface="Comfortaa Regular"/>
                <a:sym typeface="Comfortaa Regular"/>
              </a:rPr>
              <a:t>The media are businesses that have commercial interests</a:t>
            </a:r>
            <a:r>
              <a:rPr b="1" lang="en" sz="1200">
                <a:solidFill>
                  <a:schemeClr val="dk1"/>
                </a:solidFill>
                <a:highlight>
                  <a:srgbClr val="FFFFFF"/>
                </a:highlight>
              </a:rPr>
              <a:t>. </a:t>
            </a:r>
            <a:endParaRPr b="1" sz="1200">
              <a:solidFill>
                <a:schemeClr val="dk1"/>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8"/>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74" name="Google Shape;174;p28"/>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75" name="Google Shape;175;p28"/>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700"/>
              </a:spcBef>
              <a:spcAft>
                <a:spcPts val="0"/>
              </a:spcAft>
              <a:buNone/>
            </a:pPr>
            <a:r>
              <a:rPr b="1" lang="en">
                <a:latin typeface="Comfortaa"/>
                <a:ea typeface="Comfortaa"/>
                <a:cs typeface="Comfortaa"/>
                <a:sym typeface="Comfortaa"/>
              </a:rPr>
              <a:t>Principle 1: </a:t>
            </a:r>
            <a:r>
              <a:rPr b="1" lang="en">
                <a:latin typeface="Comfortaa"/>
                <a:ea typeface="Comfortaa"/>
                <a:cs typeface="Comfortaa"/>
                <a:sym typeface="Comfortaa"/>
              </a:rPr>
              <a:t>Media</a:t>
            </a:r>
            <a:r>
              <a:rPr b="1" lang="en">
                <a:latin typeface="Comfortaa"/>
                <a:ea typeface="Comfortaa"/>
                <a:cs typeface="Comfortaa"/>
                <a:sym typeface="Comfortaa"/>
              </a:rPr>
              <a:t> constructs reality</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Disney World </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Instagram picture </a:t>
            </a:r>
            <a:endParaRPr b="1">
              <a:latin typeface="Comfortaa"/>
              <a:ea typeface="Comfortaa"/>
              <a:cs typeface="Comfortaa"/>
              <a:sym typeface="Comfortaa"/>
            </a:endParaRPr>
          </a:p>
          <a:p>
            <a:pPr indent="0" lvl="0" marL="0" rtl="0" algn="l">
              <a:lnSpc>
                <a:spcPct val="115000"/>
              </a:lnSpc>
              <a:spcBef>
                <a:spcPts val="1700"/>
              </a:spcBef>
              <a:spcAft>
                <a:spcPts val="0"/>
              </a:spcAft>
              <a:buNone/>
            </a:pPr>
            <a:r>
              <a:t/>
            </a:r>
            <a:endParaRPr b="1">
              <a:latin typeface="Comfortaa"/>
              <a:ea typeface="Comfortaa"/>
              <a:cs typeface="Comfortaa"/>
              <a:sym typeface="Comfortaa"/>
            </a:endParaRPr>
          </a:p>
          <a:p>
            <a:pPr indent="0" lvl="0" marL="0" rtl="0" algn="l">
              <a:spcBef>
                <a:spcPts val="170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9"/>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82" name="Google Shape;182;p29"/>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83" name="Google Shape;183;p29"/>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700"/>
              </a:spcBef>
              <a:spcAft>
                <a:spcPts val="0"/>
              </a:spcAft>
              <a:buNone/>
            </a:pPr>
            <a:r>
              <a:rPr b="1" lang="en">
                <a:latin typeface="Comfortaa"/>
                <a:ea typeface="Comfortaa"/>
                <a:cs typeface="Comfortaa"/>
                <a:sym typeface="Comfortaa"/>
              </a:rPr>
              <a:t>Principle 2: The </a:t>
            </a:r>
            <a:r>
              <a:rPr b="1" lang="en">
                <a:latin typeface="Comfortaa"/>
                <a:ea typeface="Comfortaa"/>
                <a:cs typeface="Comfortaa"/>
                <a:sym typeface="Comfortaa"/>
              </a:rPr>
              <a:t>media</a:t>
            </a:r>
            <a:r>
              <a:rPr b="1" lang="en">
                <a:latin typeface="Comfortaa"/>
                <a:ea typeface="Comfortaa"/>
                <a:cs typeface="Comfortaa"/>
                <a:sym typeface="Comfortaa"/>
              </a:rPr>
              <a:t> has </a:t>
            </a:r>
            <a:r>
              <a:rPr b="1" lang="en">
                <a:latin typeface="Comfortaa"/>
                <a:ea typeface="Comfortaa"/>
                <a:cs typeface="Comfortaa"/>
                <a:sym typeface="Comfortaa"/>
              </a:rPr>
              <a:t>their</a:t>
            </a:r>
            <a:r>
              <a:rPr b="1" lang="en">
                <a:latin typeface="Comfortaa"/>
                <a:ea typeface="Comfortaa"/>
                <a:cs typeface="Comfortaa"/>
                <a:sym typeface="Comfortaa"/>
              </a:rPr>
              <a:t> own forms, codes and </a:t>
            </a:r>
            <a:r>
              <a:rPr b="1" lang="en">
                <a:latin typeface="Comfortaa"/>
                <a:ea typeface="Comfortaa"/>
                <a:cs typeface="Comfortaa"/>
                <a:sym typeface="Comfortaa"/>
              </a:rPr>
              <a:t>conventions.</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 Forms - </a:t>
            </a:r>
            <a:r>
              <a:rPr b="1" lang="en">
                <a:latin typeface="Comfortaa"/>
                <a:ea typeface="Comfortaa"/>
                <a:cs typeface="Comfortaa"/>
                <a:sym typeface="Comfortaa"/>
              </a:rPr>
              <a:t>different</a:t>
            </a:r>
            <a:r>
              <a:rPr b="1" lang="en">
                <a:latin typeface="Comfortaa"/>
                <a:ea typeface="Comfortaa"/>
                <a:cs typeface="Comfortaa"/>
                <a:sym typeface="Comfortaa"/>
              </a:rPr>
              <a:t> ways of communicating in different scenarios</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Codes - winking, nodding, smirking - “just kidding”, emoji meanings</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Conventions - texting vs emailing</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INCREASE EFFECTIVENESS</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Ex: music in movies, commercials, tv shows</a:t>
            </a:r>
            <a:endParaRPr b="1">
              <a:latin typeface="Comfortaa"/>
              <a:ea typeface="Comfortaa"/>
              <a:cs typeface="Comfortaa"/>
              <a:sym typeface="Comfortaa"/>
            </a:endParaRPr>
          </a:p>
          <a:p>
            <a:pPr indent="0" lvl="0" marL="0" rtl="0" algn="l">
              <a:lnSpc>
                <a:spcPct val="115000"/>
              </a:lnSpc>
              <a:spcBef>
                <a:spcPts val="1700"/>
              </a:spcBef>
              <a:spcAft>
                <a:spcPts val="0"/>
              </a:spcAft>
              <a:buNone/>
            </a:pPr>
            <a:r>
              <a:t/>
            </a:r>
            <a:endParaRPr b="1">
              <a:latin typeface="Comfortaa"/>
              <a:ea typeface="Comfortaa"/>
              <a:cs typeface="Comfortaa"/>
              <a:sym typeface="Comfortaa"/>
            </a:endParaRPr>
          </a:p>
          <a:p>
            <a:pPr indent="0" lvl="0" marL="0" rtl="0" algn="l">
              <a:spcBef>
                <a:spcPts val="170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0"/>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90" name="Google Shape;190;p30"/>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91" name="Google Shape;191;p30"/>
          <p:cNvSpPr txBox="1"/>
          <p:nvPr/>
        </p:nvSpPr>
        <p:spPr>
          <a:xfrm>
            <a:off x="567150" y="1016400"/>
            <a:ext cx="8009700" cy="34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700"/>
              </a:spcBef>
              <a:spcAft>
                <a:spcPts val="0"/>
              </a:spcAft>
              <a:buNone/>
            </a:pPr>
            <a:r>
              <a:rPr b="1" lang="en">
                <a:latin typeface="Comfortaa"/>
                <a:ea typeface="Comfortaa"/>
                <a:cs typeface="Comfortaa"/>
                <a:sym typeface="Comfortaa"/>
              </a:rPr>
              <a:t>Principle 3: The media presents </a:t>
            </a:r>
            <a:r>
              <a:rPr b="1" lang="en">
                <a:latin typeface="Comfortaa"/>
                <a:ea typeface="Comfortaa"/>
                <a:cs typeface="Comfortaa"/>
                <a:sym typeface="Comfortaa"/>
              </a:rPr>
              <a:t>ideologies</a:t>
            </a:r>
            <a:r>
              <a:rPr b="1" lang="en">
                <a:latin typeface="Comfortaa"/>
                <a:ea typeface="Comfortaa"/>
                <a:cs typeface="Comfortaa"/>
                <a:sym typeface="Comfortaa"/>
              </a:rPr>
              <a:t> and value messages. </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Everyone has their own </a:t>
            </a:r>
            <a:r>
              <a:rPr b="1" lang="en">
                <a:latin typeface="Comfortaa"/>
                <a:ea typeface="Comfortaa"/>
                <a:cs typeface="Comfortaa"/>
                <a:sym typeface="Comfortaa"/>
              </a:rPr>
              <a:t>beliefs</a:t>
            </a:r>
            <a:r>
              <a:rPr b="1" lang="en">
                <a:latin typeface="Comfortaa"/>
                <a:ea typeface="Comfortaa"/>
                <a:cs typeface="Comfortaa"/>
                <a:sym typeface="Comfortaa"/>
              </a:rPr>
              <a:t> and values, and </a:t>
            </a:r>
            <a:r>
              <a:rPr b="1" lang="en">
                <a:latin typeface="Comfortaa"/>
                <a:ea typeface="Comfortaa"/>
                <a:cs typeface="Comfortaa"/>
                <a:sym typeface="Comfortaa"/>
              </a:rPr>
              <a:t>ideologies</a:t>
            </a:r>
            <a:r>
              <a:rPr b="1" lang="en">
                <a:latin typeface="Comfortaa"/>
                <a:ea typeface="Comfortaa"/>
                <a:cs typeface="Comfortaa"/>
                <a:sym typeface="Comfortaa"/>
              </a:rPr>
              <a:t> and they connect us. </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We need to consider these when </a:t>
            </a:r>
            <a:r>
              <a:rPr b="1" lang="en">
                <a:latin typeface="Comfortaa"/>
                <a:ea typeface="Comfortaa"/>
                <a:cs typeface="Comfortaa"/>
                <a:sym typeface="Comfortaa"/>
              </a:rPr>
              <a:t>receiving</a:t>
            </a:r>
            <a:r>
              <a:rPr b="1" lang="en">
                <a:latin typeface="Comfortaa"/>
                <a:ea typeface="Comfortaa"/>
                <a:cs typeface="Comfortaa"/>
                <a:sym typeface="Comfortaa"/>
              </a:rPr>
              <a:t> media and acknowledge the views, beliefs, and ideologies that the sender has and is </a:t>
            </a:r>
            <a:r>
              <a:rPr b="1" lang="en">
                <a:latin typeface="Comfortaa"/>
                <a:ea typeface="Comfortaa"/>
                <a:cs typeface="Comfortaa"/>
                <a:sym typeface="Comfortaa"/>
              </a:rPr>
              <a:t>portraying</a:t>
            </a:r>
            <a:r>
              <a:rPr b="1" lang="en">
                <a:latin typeface="Comfortaa"/>
                <a:ea typeface="Comfortaa"/>
                <a:cs typeface="Comfortaa"/>
                <a:sym typeface="Comfortaa"/>
              </a:rPr>
              <a:t>. </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This can be done two ways: </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Directly</a:t>
            </a:r>
            <a:r>
              <a:rPr b="1" lang="en">
                <a:latin typeface="Comfortaa"/>
                <a:ea typeface="Comfortaa"/>
                <a:cs typeface="Comfortaa"/>
                <a:sym typeface="Comfortaa"/>
              </a:rPr>
              <a:t>: the purpose of the message may be to promote the sender’s values and ideology</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latin typeface="Comfortaa"/>
                <a:ea typeface="Comfortaa"/>
                <a:cs typeface="Comfortaa"/>
                <a:sym typeface="Comfortaa"/>
              </a:rPr>
              <a:t>Indirectly:  When a </a:t>
            </a:r>
            <a:r>
              <a:rPr b="1" lang="en">
                <a:latin typeface="Comfortaa"/>
                <a:ea typeface="Comfortaa"/>
                <a:cs typeface="Comfortaa"/>
                <a:sym typeface="Comfortaa"/>
              </a:rPr>
              <a:t>message</a:t>
            </a:r>
            <a:r>
              <a:rPr b="1" lang="en">
                <a:latin typeface="Comfortaa"/>
                <a:ea typeface="Comfortaa"/>
                <a:cs typeface="Comfortaa"/>
                <a:sym typeface="Comfortaa"/>
              </a:rPr>
              <a:t> is not used to present a belief, view, or ideology but these will influence </a:t>
            </a:r>
            <a:r>
              <a:rPr b="1" lang="en">
                <a:latin typeface="Comfortaa"/>
                <a:ea typeface="Comfortaa"/>
                <a:cs typeface="Comfortaa"/>
                <a:sym typeface="Comfortaa"/>
              </a:rPr>
              <a:t>subconsciously</a:t>
            </a:r>
            <a:r>
              <a:rPr b="1" lang="en">
                <a:latin typeface="Comfortaa"/>
                <a:ea typeface="Comfortaa"/>
                <a:cs typeface="Comfortaa"/>
                <a:sym typeface="Comfortaa"/>
              </a:rPr>
              <a:t> what messages are and are not sent and how they are presented. </a:t>
            </a:r>
            <a:endParaRPr b="1">
              <a:latin typeface="Comfortaa"/>
              <a:ea typeface="Comfortaa"/>
              <a:cs typeface="Comfortaa"/>
              <a:sym typeface="Comfortaa"/>
            </a:endParaRPr>
          </a:p>
          <a:p>
            <a:pPr indent="0" lvl="0" marL="0" rtl="0" algn="l">
              <a:lnSpc>
                <a:spcPct val="115000"/>
              </a:lnSpc>
              <a:spcBef>
                <a:spcPts val="1700"/>
              </a:spcBef>
              <a:spcAft>
                <a:spcPts val="0"/>
              </a:spcAft>
              <a:buNone/>
            </a:pPr>
            <a:r>
              <a:t/>
            </a:r>
            <a:endParaRPr b="1">
              <a:latin typeface="Comfortaa"/>
              <a:ea typeface="Comfortaa"/>
              <a:cs typeface="Comfortaa"/>
              <a:sym typeface="Comfortaa"/>
            </a:endParaRPr>
          </a:p>
          <a:p>
            <a:pPr indent="0" lvl="0" marL="0" rtl="0" algn="l">
              <a:spcBef>
                <a:spcPts val="170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1"/>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1"/>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98" name="Google Shape;198;p31"/>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
        <p:nvSpPr>
          <p:cNvPr id="199" name="Google Shape;199;p31"/>
          <p:cNvSpPr txBox="1"/>
          <p:nvPr/>
        </p:nvSpPr>
        <p:spPr>
          <a:xfrm>
            <a:off x="647700" y="1229450"/>
            <a:ext cx="8009700" cy="34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700"/>
              </a:spcBef>
              <a:spcAft>
                <a:spcPts val="0"/>
              </a:spcAft>
              <a:buNone/>
            </a:pPr>
            <a:r>
              <a:rPr b="1" lang="en">
                <a:latin typeface="Comfortaa"/>
                <a:ea typeface="Comfortaa"/>
                <a:cs typeface="Comfortaa"/>
                <a:sym typeface="Comfortaa"/>
              </a:rPr>
              <a:t>Principle 4: The media are businesses that have </a:t>
            </a:r>
            <a:r>
              <a:rPr b="1" lang="en">
                <a:latin typeface="Comfortaa"/>
                <a:ea typeface="Comfortaa"/>
                <a:cs typeface="Comfortaa"/>
                <a:sym typeface="Comfortaa"/>
              </a:rPr>
              <a:t>commercial</a:t>
            </a:r>
            <a:r>
              <a:rPr b="1" lang="en">
                <a:latin typeface="Comfortaa"/>
                <a:ea typeface="Comfortaa"/>
                <a:cs typeface="Comfortaa"/>
                <a:sym typeface="Comfortaa"/>
              </a:rPr>
              <a:t> interests</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solidFill>
                  <a:schemeClr val="dk1"/>
                </a:solidFill>
                <a:highlight>
                  <a:srgbClr val="FFFFFF"/>
                </a:highlight>
                <a:latin typeface="Comfortaa"/>
                <a:ea typeface="Comfortaa"/>
                <a:cs typeface="Comfortaa"/>
                <a:sym typeface="Comfortaa"/>
              </a:rPr>
              <a:t>The relationships between technology, ownership and the creation of mass media messages are so important that when we use the term "the media," we are usually referring to all three.</a:t>
            </a:r>
            <a:endParaRPr b="1">
              <a:latin typeface="Comfortaa"/>
              <a:ea typeface="Comfortaa"/>
              <a:cs typeface="Comfortaa"/>
              <a:sym typeface="Comfortaa"/>
            </a:endParaRPr>
          </a:p>
          <a:p>
            <a:pPr indent="0" lvl="0" marL="0" rtl="0" algn="l">
              <a:lnSpc>
                <a:spcPct val="115000"/>
              </a:lnSpc>
              <a:spcBef>
                <a:spcPts val="1700"/>
              </a:spcBef>
              <a:spcAft>
                <a:spcPts val="0"/>
              </a:spcAft>
              <a:buNone/>
            </a:pPr>
            <a:r>
              <a:rPr b="1" lang="en">
                <a:solidFill>
                  <a:schemeClr val="dk1"/>
                </a:solidFill>
                <a:highlight>
                  <a:srgbClr val="FFFFFF"/>
                </a:highlight>
                <a:latin typeface="Comfortaa"/>
                <a:ea typeface="Comfortaa"/>
                <a:cs typeface="Comfortaa"/>
                <a:sym typeface="Comfortaa"/>
              </a:rPr>
              <a:t>Creating and distributing mass media messages can be an expensive, and potentially profitable</a:t>
            </a:r>
            <a:endParaRPr b="1">
              <a:latin typeface="Comfortaa"/>
              <a:ea typeface="Comfortaa"/>
              <a:cs typeface="Comfortaa"/>
              <a:sym typeface="Comfortaa"/>
            </a:endParaRPr>
          </a:p>
          <a:p>
            <a:pPr indent="0" lvl="0" marL="0" rtl="0" algn="l">
              <a:spcBef>
                <a:spcPts val="1700"/>
              </a:spcBef>
              <a:spcAft>
                <a:spcPts val="0"/>
              </a:spcAft>
              <a:buNone/>
            </a:pPr>
            <a:r>
              <a:rPr b="1" lang="en">
                <a:solidFill>
                  <a:schemeClr val="dk1"/>
                </a:solidFill>
                <a:highlight>
                  <a:srgbClr val="FFFFFF"/>
                </a:highlight>
                <a:latin typeface="Comfortaa"/>
                <a:ea typeface="Comfortaa"/>
                <a:cs typeface="Comfortaa"/>
                <a:sym typeface="Comfortaa"/>
              </a:rPr>
              <a:t>Big business and corporations are usually involved in the creation and distribution of mass media messages</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descr="This video provides an introduction to various forms of media from traditional print, television and radio, to websites, online media and social networking." id="64" name="Google Shape;64;p14" title="Media Minute Introduction: What is media anyway?">
            <a:hlinkClick r:id="rId3"/>
          </p:cNvPr>
          <p:cNvPicPr preferRelativeResize="0"/>
          <p:nvPr/>
        </p:nvPicPr>
        <p:blipFill>
          <a:blip r:embed="rId4">
            <a:alphaModFix/>
          </a:blip>
          <a:stretch>
            <a:fillRect/>
          </a:stretch>
        </p:blipFill>
        <p:spPr>
          <a:xfrm>
            <a:off x="2233150" y="1274000"/>
            <a:ext cx="4572000"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2"/>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206" name="Google Shape;206;p32"/>
          <p:cNvSpPr txBox="1"/>
          <p:nvPr/>
        </p:nvSpPr>
        <p:spPr>
          <a:xfrm>
            <a:off x="502650" y="1163875"/>
            <a:ext cx="8147700" cy="8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Important Questions to consider when viewing media:</a:t>
            </a:r>
            <a:endParaRPr b="1" sz="2400">
              <a:latin typeface="Comfortaa"/>
              <a:ea typeface="Comfortaa"/>
              <a:cs typeface="Comfortaa"/>
              <a:sym typeface="Comfortaa"/>
            </a:endParaRPr>
          </a:p>
          <a:p>
            <a:pPr indent="0" lvl="0" marL="457200" rtl="0" algn="l">
              <a:spcBef>
                <a:spcPts val="0"/>
              </a:spcBef>
              <a:spcAft>
                <a:spcPts val="0"/>
              </a:spcAft>
              <a:buNone/>
            </a:pPr>
            <a:r>
              <a:t/>
            </a:r>
            <a:endParaRPr b="1" sz="2400">
              <a:latin typeface="Comfortaa"/>
              <a:ea typeface="Comfortaa"/>
              <a:cs typeface="Comfortaa"/>
              <a:sym typeface="Comfortaa"/>
            </a:endParaRPr>
          </a:p>
        </p:txBody>
      </p:sp>
      <p:sp>
        <p:nvSpPr>
          <p:cNvPr id="207" name="Google Shape;207;p32"/>
          <p:cNvSpPr txBox="1"/>
          <p:nvPr/>
        </p:nvSpPr>
        <p:spPr>
          <a:xfrm>
            <a:off x="327325" y="2104150"/>
            <a:ext cx="3507000" cy="27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txBox="1"/>
          <p:nvPr/>
        </p:nvSpPr>
        <p:spPr>
          <a:xfrm>
            <a:off x="502650" y="2045575"/>
            <a:ext cx="3507000" cy="278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Who constructed this text? (age, gender,race,nationality)</a:t>
            </a:r>
            <a:endParaRPr/>
          </a:p>
          <a:p>
            <a:pPr indent="-317500" lvl="0" marL="457200" rtl="0" algn="l">
              <a:spcBef>
                <a:spcPts val="0"/>
              </a:spcBef>
              <a:spcAft>
                <a:spcPts val="0"/>
              </a:spcAft>
              <a:buSzPts val="1400"/>
              <a:buChar char="●"/>
            </a:pPr>
            <a:r>
              <a:rPr lang="en"/>
              <a:t>What are the </a:t>
            </a:r>
            <a:r>
              <a:rPr lang="en"/>
              <a:t>writer's</a:t>
            </a:r>
            <a:r>
              <a:rPr lang="en"/>
              <a:t>/</a:t>
            </a:r>
            <a:r>
              <a:rPr lang="en"/>
              <a:t>producers</a:t>
            </a:r>
            <a:r>
              <a:rPr lang="en"/>
              <a:t> views/</a:t>
            </a:r>
            <a:r>
              <a:rPr lang="en"/>
              <a:t>beliefs</a:t>
            </a:r>
            <a:r>
              <a:rPr lang="en"/>
              <a:t>?</a:t>
            </a:r>
            <a:endParaRPr/>
          </a:p>
          <a:p>
            <a:pPr indent="-317500" lvl="0" marL="457200" rtl="0" algn="l">
              <a:spcBef>
                <a:spcPts val="0"/>
              </a:spcBef>
              <a:spcAft>
                <a:spcPts val="0"/>
              </a:spcAft>
              <a:buSzPts val="1400"/>
              <a:buChar char="●"/>
            </a:pPr>
            <a:r>
              <a:rPr lang="en"/>
              <a:t>From whom is the text constructed? </a:t>
            </a:r>
            <a:endParaRPr/>
          </a:p>
          <a:p>
            <a:pPr indent="-317500" lvl="0" marL="457200" rtl="0" algn="l">
              <a:spcBef>
                <a:spcPts val="0"/>
              </a:spcBef>
              <a:spcAft>
                <a:spcPts val="0"/>
              </a:spcAft>
              <a:buSzPts val="1400"/>
              <a:buChar char="●"/>
            </a:pPr>
            <a:r>
              <a:rPr lang="en"/>
              <a:t>Where did it appear?</a:t>
            </a:r>
            <a:endParaRPr/>
          </a:p>
          <a:p>
            <a:pPr indent="-317500" lvl="0" marL="457200" rtl="0" algn="l">
              <a:spcBef>
                <a:spcPts val="0"/>
              </a:spcBef>
              <a:spcAft>
                <a:spcPts val="0"/>
              </a:spcAft>
              <a:buSzPts val="1400"/>
              <a:buChar char="●"/>
            </a:pPr>
            <a:r>
              <a:rPr lang="en"/>
              <a:t>For what purpose could the text be used?</a:t>
            </a:r>
            <a:endParaRPr/>
          </a:p>
          <a:p>
            <a:pPr indent="-317500" lvl="0" marL="457200" rtl="0" algn="l">
              <a:spcBef>
                <a:spcPts val="0"/>
              </a:spcBef>
              <a:spcAft>
                <a:spcPts val="0"/>
              </a:spcAft>
              <a:buSzPts val="1400"/>
              <a:buChar char="●"/>
            </a:pPr>
            <a:r>
              <a:rPr lang="en"/>
              <a:t>What does the text tell us that we already know?</a:t>
            </a:r>
            <a:endParaRPr/>
          </a:p>
          <a:p>
            <a:pPr indent="-317500" lvl="0" marL="457200" rtl="0" algn="l">
              <a:spcBef>
                <a:spcPts val="0"/>
              </a:spcBef>
              <a:spcAft>
                <a:spcPts val="0"/>
              </a:spcAft>
              <a:buSzPts val="1400"/>
              <a:buChar char="●"/>
            </a:pPr>
            <a:r>
              <a:rPr lang="en"/>
              <a:t>What does the text tell us that we don’t already know?</a:t>
            </a:r>
            <a:endParaRPr/>
          </a:p>
          <a:p>
            <a:pPr indent="-317500" lvl="0" marL="457200" rtl="0" algn="l">
              <a:spcBef>
                <a:spcPts val="0"/>
              </a:spcBef>
              <a:spcAft>
                <a:spcPts val="0"/>
              </a:spcAft>
              <a:buSzPts val="1400"/>
              <a:buChar char="●"/>
            </a:pPr>
            <a:r>
              <a:rPr lang="en"/>
              <a:t>What</a:t>
            </a:r>
            <a:r>
              <a:rPr lang="en"/>
              <a:t> is the topic?</a:t>
            </a:r>
            <a:endParaRPr/>
          </a:p>
        </p:txBody>
      </p:sp>
      <p:sp>
        <p:nvSpPr>
          <p:cNvPr id="209" name="Google Shape;209;p32"/>
          <p:cNvSpPr txBox="1"/>
          <p:nvPr/>
        </p:nvSpPr>
        <p:spPr>
          <a:xfrm>
            <a:off x="4572000" y="1603925"/>
            <a:ext cx="3507000" cy="278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How is the topic presented?</a:t>
            </a:r>
            <a:endParaRPr/>
          </a:p>
          <a:p>
            <a:pPr indent="-317500" lvl="0" marL="457200" rtl="0" algn="l">
              <a:spcBef>
                <a:spcPts val="0"/>
              </a:spcBef>
              <a:spcAft>
                <a:spcPts val="0"/>
              </a:spcAft>
              <a:buSzPts val="1400"/>
              <a:buChar char="●"/>
            </a:pPr>
            <a:r>
              <a:rPr lang="en"/>
              <a:t>What themes are </a:t>
            </a:r>
            <a:r>
              <a:rPr lang="en"/>
              <a:t>being</a:t>
            </a:r>
            <a:r>
              <a:rPr lang="en"/>
              <a:t> used?</a:t>
            </a:r>
            <a:endParaRPr/>
          </a:p>
          <a:p>
            <a:pPr indent="-317500" lvl="0" marL="457200" rtl="0" algn="l">
              <a:spcBef>
                <a:spcPts val="0"/>
              </a:spcBef>
              <a:spcAft>
                <a:spcPts val="0"/>
              </a:spcAft>
              <a:buSzPts val="1400"/>
              <a:buChar char="●"/>
            </a:pPr>
            <a:r>
              <a:rPr lang="en"/>
              <a:t>What are other ways in which this topic could be presented?</a:t>
            </a:r>
            <a:endParaRPr/>
          </a:p>
          <a:p>
            <a:pPr indent="-317500" lvl="0" marL="457200" rtl="0" algn="l">
              <a:spcBef>
                <a:spcPts val="0"/>
              </a:spcBef>
              <a:spcAft>
                <a:spcPts val="0"/>
              </a:spcAft>
              <a:buSzPts val="1400"/>
              <a:buChar char="●"/>
            </a:pPr>
            <a:r>
              <a:rPr lang="en"/>
              <a:t>What has been included and what has been omitted?</a:t>
            </a:r>
            <a:endParaRPr/>
          </a:p>
          <a:p>
            <a:pPr indent="-317500" lvl="0" marL="457200" rtl="0" algn="l">
              <a:spcBef>
                <a:spcPts val="0"/>
              </a:spcBef>
              <a:spcAft>
                <a:spcPts val="0"/>
              </a:spcAft>
              <a:buSzPts val="1400"/>
              <a:buChar char="●"/>
            </a:pPr>
            <a:r>
              <a:rPr lang="en"/>
              <a:t>Whose voices and </a:t>
            </a:r>
            <a:r>
              <a:rPr lang="en"/>
              <a:t>positions</a:t>
            </a:r>
            <a:r>
              <a:rPr lang="en"/>
              <a:t> are being expressed?</a:t>
            </a:r>
            <a:endParaRPr/>
          </a:p>
          <a:p>
            <a:pPr indent="-317500" lvl="0" marL="457200" rtl="0" algn="l">
              <a:spcBef>
                <a:spcPts val="0"/>
              </a:spcBef>
              <a:spcAft>
                <a:spcPts val="0"/>
              </a:spcAft>
              <a:buSzPts val="1400"/>
              <a:buChar char="●"/>
            </a:pPr>
            <a:r>
              <a:rPr lang="en"/>
              <a:t>Whose voices and </a:t>
            </a:r>
            <a:r>
              <a:rPr lang="en"/>
              <a:t>positions</a:t>
            </a:r>
            <a:r>
              <a:rPr lang="en"/>
              <a:t> are not being expressed?</a:t>
            </a:r>
            <a:endParaRPr/>
          </a:p>
          <a:p>
            <a:pPr indent="-317500" lvl="0" marL="457200" rtl="0" algn="l">
              <a:spcBef>
                <a:spcPts val="0"/>
              </a:spcBef>
              <a:spcAft>
                <a:spcPts val="0"/>
              </a:spcAft>
              <a:buSzPts val="1400"/>
              <a:buChar char="●"/>
            </a:pPr>
            <a:r>
              <a:rPr lang="en"/>
              <a:t>What is the text trying to do to the reader/listener/viewer? How does it do it?</a:t>
            </a:r>
            <a:endParaRPr/>
          </a:p>
          <a:p>
            <a:pPr indent="-317500" lvl="0" marL="457200" rtl="0" algn="l">
              <a:spcBef>
                <a:spcPts val="0"/>
              </a:spcBef>
              <a:spcAft>
                <a:spcPts val="0"/>
              </a:spcAft>
              <a:buSzPts val="1400"/>
              <a:buChar char="●"/>
            </a:pPr>
            <a:r>
              <a:rPr lang="en"/>
              <a:t>What other ways are there to convey this message?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3"/>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3"/>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descr="Steve Carell stars in Pepsi's brand-new Super Bowl commercial that's got everyone talking.&#10;&#10;Featuring Lil Jon in a throwback to his hit 2004 single with Usher where he chimes in with his now-famous &quot;OKAY!&quot;&#10;&#10;The rap star is followed by a Cardi B cameo to complete the now-trending commercial.&#10;&#10;&#10;Sun Subscribers receive the latest breaking news and videos direct to their feed. SUBSCRIBE NOW and hit the bell to be the first in the know.&#10;&#10;http://www.thesun.co.uk&#10;&#10;Like The Sun on Facebook: https://www.facebook.com/thesun/&#10;Follow The Sun on Twitter: https://twitter.com/TheSun&#10;Subscribe to The Sun on Snapchat: https://www.snapchat.com/discover/The_Sun/1633225139" id="216" name="Google Shape;216;p33" title="Pepsi: Steve Carell, Lil Jon and Cardi B in hilarious Super Bowl advert">
            <a:hlinkClick r:id="rId3"/>
          </p:cNvPr>
          <p:cNvPicPr preferRelativeResize="0"/>
          <p:nvPr/>
        </p:nvPicPr>
        <p:blipFill>
          <a:blip r:embed="rId4">
            <a:alphaModFix/>
          </a:blip>
          <a:stretch>
            <a:fillRect/>
          </a:stretch>
        </p:blipFill>
        <p:spPr>
          <a:xfrm>
            <a:off x="2150250" y="1296850"/>
            <a:ext cx="4572000"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4"/>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4"/>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223" name="Google Shape;223;p34"/>
          <p:cNvSpPr txBox="1"/>
          <p:nvPr/>
        </p:nvSpPr>
        <p:spPr>
          <a:xfrm>
            <a:off x="589100" y="1383125"/>
            <a:ext cx="8068200" cy="3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What are the writer’s/producer’s beliefs?</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For who was this constructed?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Where did it appear?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not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is the commercial trying to do to the viewer?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
        <p:nvSpPr>
          <p:cNvPr id="224" name="Google Shape;224;p34"/>
          <p:cNvSpPr txBox="1"/>
          <p:nvPr/>
        </p:nvSpPr>
        <p:spPr>
          <a:xfrm>
            <a:off x="6019150" y="1588025"/>
            <a:ext cx="2484600" cy="23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Apparent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Suggested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5"/>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5"/>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id="231" name="Google Shape;231;p35"/>
          <p:cNvPicPr preferRelativeResize="0"/>
          <p:nvPr/>
        </p:nvPicPr>
        <p:blipFill>
          <a:blip r:embed="rId3">
            <a:alphaModFix/>
          </a:blip>
          <a:stretch>
            <a:fillRect/>
          </a:stretch>
        </p:blipFill>
        <p:spPr>
          <a:xfrm>
            <a:off x="1612350" y="1399300"/>
            <a:ext cx="5562600" cy="3105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6"/>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6"/>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238" name="Google Shape;238;p36"/>
          <p:cNvSpPr txBox="1"/>
          <p:nvPr/>
        </p:nvSpPr>
        <p:spPr>
          <a:xfrm>
            <a:off x="589100" y="1383125"/>
            <a:ext cx="8068200" cy="3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What are the writer’s/producer’s beliefs?</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For who was this constructed?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Where did it appear?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not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is the advertisement trying to do to the viewer?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pic>
        <p:nvPicPr>
          <p:cNvPr id="239" name="Google Shape;239;p36"/>
          <p:cNvPicPr preferRelativeResize="0"/>
          <p:nvPr/>
        </p:nvPicPr>
        <p:blipFill>
          <a:blip r:embed="rId3">
            <a:alphaModFix/>
          </a:blip>
          <a:stretch>
            <a:fillRect/>
          </a:stretch>
        </p:blipFill>
        <p:spPr>
          <a:xfrm>
            <a:off x="5487625" y="1157275"/>
            <a:ext cx="3546000" cy="1979450"/>
          </a:xfrm>
          <a:prstGeom prst="rect">
            <a:avLst/>
          </a:prstGeom>
          <a:noFill/>
          <a:ln>
            <a:noFill/>
          </a:ln>
        </p:spPr>
      </p:pic>
      <p:sp>
        <p:nvSpPr>
          <p:cNvPr id="240" name="Google Shape;240;p36"/>
          <p:cNvSpPr txBox="1"/>
          <p:nvPr/>
        </p:nvSpPr>
        <p:spPr>
          <a:xfrm>
            <a:off x="6172700" y="3277600"/>
            <a:ext cx="2484600" cy="23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Apparent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Suggested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7"/>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descr="God’s Plan (Official Video)&#10;&#10;Song Available Here: https://Drake.lnk.to/ScaryHoursYD&#10;&#10; &#10;&#10;Directed by Karena Evans&#10;&#10;Executive Producers Director X &amp; Taj Critchlow&#10;&#10;Produced by Fuliane Petikyan&#10;&#10;For Popp Rok&#10;&#10; &#10;&#10;Music video by Drake performing God’s Plan.  © 2018 Young Money Entertainment/Cash Money Records&#10;&#10;http://vevo.ly/Z6Unb9" id="247" name="Google Shape;247;p37" title="Drake - God's Plan">
            <a:hlinkClick r:id="rId3"/>
          </p:cNvPr>
          <p:cNvPicPr preferRelativeResize="0"/>
          <p:nvPr/>
        </p:nvPicPr>
        <p:blipFill>
          <a:blip r:embed="rId4">
            <a:alphaModFix/>
          </a:blip>
          <a:stretch>
            <a:fillRect/>
          </a:stretch>
        </p:blipFill>
        <p:spPr>
          <a:xfrm>
            <a:off x="2198100" y="1145425"/>
            <a:ext cx="4572000"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8"/>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8"/>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254" name="Google Shape;254;p38"/>
          <p:cNvSpPr txBox="1"/>
          <p:nvPr/>
        </p:nvSpPr>
        <p:spPr>
          <a:xfrm>
            <a:off x="589100" y="1383125"/>
            <a:ext cx="8068200" cy="3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What are the writer’s/producer’s beliefs?</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For who was this constructed?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Where did it appear?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not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is the video trying to do to the viewer?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sp>
        <p:nvSpPr>
          <p:cNvPr id="255" name="Google Shape;255;p38"/>
          <p:cNvSpPr txBox="1"/>
          <p:nvPr/>
        </p:nvSpPr>
        <p:spPr>
          <a:xfrm>
            <a:off x="6019150" y="1588025"/>
            <a:ext cx="2484600" cy="23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Apparent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Suggested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9"/>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id="262" name="Google Shape;262;p39"/>
          <p:cNvPicPr preferRelativeResize="0"/>
          <p:nvPr/>
        </p:nvPicPr>
        <p:blipFill>
          <a:blip r:embed="rId3">
            <a:alphaModFix/>
          </a:blip>
          <a:stretch>
            <a:fillRect/>
          </a:stretch>
        </p:blipFill>
        <p:spPr>
          <a:xfrm>
            <a:off x="2767825" y="1086975"/>
            <a:ext cx="3822301" cy="38223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0"/>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0"/>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269" name="Google Shape;269;p40"/>
          <p:cNvSpPr txBox="1"/>
          <p:nvPr/>
        </p:nvSpPr>
        <p:spPr>
          <a:xfrm>
            <a:off x="589100" y="1383125"/>
            <a:ext cx="8068200" cy="3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mfortaa"/>
                <a:ea typeface="Comfortaa"/>
                <a:cs typeface="Comfortaa"/>
                <a:sym typeface="Comfortaa"/>
              </a:rPr>
              <a:t>What are the writer’s/producer’s beliefs?</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For who was this constructed?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Where did it appear?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voices and opinions are not being expressed?</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a:p>
            <a:pPr indent="0" lvl="0" marL="0" rtl="0" algn="l">
              <a:spcBef>
                <a:spcPts val="0"/>
              </a:spcBef>
              <a:spcAft>
                <a:spcPts val="0"/>
              </a:spcAft>
              <a:buNone/>
            </a:pPr>
            <a:r>
              <a:rPr b="1" lang="en">
                <a:latin typeface="Comfortaa"/>
                <a:ea typeface="Comfortaa"/>
                <a:cs typeface="Comfortaa"/>
                <a:sym typeface="Comfortaa"/>
              </a:rPr>
              <a:t>What is the video trying to do to the viewer?</a:t>
            </a:r>
            <a:endParaRPr b="1">
              <a:latin typeface="Comfortaa"/>
              <a:ea typeface="Comfortaa"/>
              <a:cs typeface="Comfortaa"/>
              <a:sym typeface="Comfortaa"/>
            </a:endParaRPr>
          </a:p>
          <a:p>
            <a:pPr indent="0" lvl="0" marL="0" rtl="0" algn="l">
              <a:spcBef>
                <a:spcPts val="0"/>
              </a:spcBef>
              <a:spcAft>
                <a:spcPts val="0"/>
              </a:spcAft>
              <a:buNone/>
            </a:pPr>
            <a:r>
              <a:t/>
            </a:r>
            <a:endParaRPr b="1">
              <a:latin typeface="Comfortaa"/>
              <a:ea typeface="Comfortaa"/>
              <a:cs typeface="Comfortaa"/>
              <a:sym typeface="Comfortaa"/>
            </a:endParaRPr>
          </a:p>
        </p:txBody>
      </p:sp>
      <p:pic>
        <p:nvPicPr>
          <p:cNvPr id="270" name="Google Shape;270;p40"/>
          <p:cNvPicPr preferRelativeResize="0"/>
          <p:nvPr/>
        </p:nvPicPr>
        <p:blipFill>
          <a:blip r:embed="rId3">
            <a:alphaModFix/>
          </a:blip>
          <a:stretch>
            <a:fillRect/>
          </a:stretch>
        </p:blipFill>
        <p:spPr>
          <a:xfrm>
            <a:off x="5688500" y="1461225"/>
            <a:ext cx="2746675" cy="2746675"/>
          </a:xfrm>
          <a:prstGeom prst="rect">
            <a:avLst/>
          </a:prstGeom>
          <a:noFill/>
          <a:ln>
            <a:noFill/>
          </a:ln>
        </p:spPr>
      </p:pic>
      <p:sp>
        <p:nvSpPr>
          <p:cNvPr id="271" name="Google Shape;271;p40"/>
          <p:cNvSpPr txBox="1"/>
          <p:nvPr/>
        </p:nvSpPr>
        <p:spPr>
          <a:xfrm>
            <a:off x="2087400" y="3995700"/>
            <a:ext cx="2484600" cy="23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Apparent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Suggested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1"/>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1"/>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278" name="Google Shape;278;p41"/>
          <p:cNvSpPr txBox="1"/>
          <p:nvPr/>
        </p:nvSpPr>
        <p:spPr>
          <a:xfrm>
            <a:off x="589100" y="1383125"/>
            <a:ext cx="8068200" cy="34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Activity: </a:t>
            </a:r>
            <a:endParaRPr b="1" sz="2400">
              <a:latin typeface="Comfortaa"/>
              <a:ea typeface="Comfortaa"/>
              <a:cs typeface="Comfortaa"/>
              <a:sym typeface="Comfortaa"/>
            </a:endParaRPr>
          </a:p>
          <a:p>
            <a:pPr indent="0" lvl="0" marL="0" rtl="0" algn="l">
              <a:spcBef>
                <a:spcPts val="0"/>
              </a:spcBef>
              <a:spcAft>
                <a:spcPts val="0"/>
              </a:spcAft>
              <a:buNone/>
            </a:pPr>
            <a:r>
              <a:t/>
            </a:r>
            <a:endParaRPr b="1" sz="2400">
              <a:latin typeface="Comfortaa"/>
              <a:ea typeface="Comfortaa"/>
              <a:cs typeface="Comfortaa"/>
              <a:sym typeface="Comfortaa"/>
            </a:endParaRPr>
          </a:p>
          <a:p>
            <a:pPr indent="0" lvl="0" marL="0" rtl="0" algn="l">
              <a:spcBef>
                <a:spcPts val="0"/>
              </a:spcBef>
              <a:spcAft>
                <a:spcPts val="0"/>
              </a:spcAft>
              <a:buNone/>
            </a:pPr>
            <a:r>
              <a:rPr b="1" lang="en" sz="2400">
                <a:latin typeface="Comfortaa"/>
                <a:ea typeface="Comfortaa"/>
                <a:cs typeface="Comfortaa"/>
                <a:sym typeface="Comfortaa"/>
              </a:rPr>
              <a:t>Advantages and Disadvantage of types of media</a:t>
            </a:r>
            <a:endParaRPr b="1" sz="2400">
              <a:latin typeface="Comfortaa"/>
              <a:ea typeface="Comfortaa"/>
              <a:cs typeface="Comfortaa"/>
              <a:sym typeface="Comfortaa"/>
            </a:endParaRPr>
          </a:p>
          <a:p>
            <a:pPr indent="0" lvl="0" marL="0" rtl="0" algn="l">
              <a:spcBef>
                <a:spcPts val="0"/>
              </a:spcBef>
              <a:spcAft>
                <a:spcPts val="0"/>
              </a:spcAft>
              <a:buNone/>
            </a:pPr>
            <a:r>
              <a:t/>
            </a:r>
            <a:endParaRPr b="1" sz="24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71" name="Google Shape;71;p15"/>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b="1" lang="en">
                <a:solidFill>
                  <a:schemeClr val="dk1"/>
                </a:solidFill>
                <a:highlight>
                  <a:srgbClr val="FFFFFF"/>
                </a:highlight>
                <a:latin typeface="Comfortaa"/>
                <a:ea typeface="Comfortaa"/>
                <a:cs typeface="Comfortaa"/>
                <a:sym typeface="Comfortaa"/>
              </a:rPr>
              <a:t>The term </a:t>
            </a:r>
            <a:r>
              <a:rPr b="1" lang="en" u="sng">
                <a:solidFill>
                  <a:schemeClr val="dk1"/>
                </a:solidFill>
                <a:highlight>
                  <a:srgbClr val="FFFFFF"/>
                </a:highlight>
                <a:latin typeface="Comfortaa"/>
                <a:ea typeface="Comfortaa"/>
                <a:cs typeface="Comfortaa"/>
                <a:sym typeface="Comfortaa"/>
              </a:rPr>
              <a:t>media</a:t>
            </a:r>
            <a:r>
              <a:rPr b="1" lang="en">
                <a:solidFill>
                  <a:schemeClr val="dk1"/>
                </a:solidFill>
                <a:highlight>
                  <a:srgbClr val="FFFFFF"/>
                </a:highlight>
                <a:latin typeface="Comfortaa"/>
                <a:ea typeface="Comfortaa"/>
                <a:cs typeface="Comfortaa"/>
                <a:sym typeface="Comfortaa"/>
              </a:rPr>
              <a:t> is the plural form of</a:t>
            </a:r>
            <a:r>
              <a:rPr b="1" lang="en" u="sng">
                <a:solidFill>
                  <a:schemeClr val="dk1"/>
                </a:solidFill>
                <a:highlight>
                  <a:srgbClr val="FFFFFF"/>
                </a:highlight>
                <a:latin typeface="Comfortaa"/>
                <a:ea typeface="Comfortaa"/>
                <a:cs typeface="Comfortaa"/>
                <a:sym typeface="Comfortaa"/>
              </a:rPr>
              <a:t> medium.</a:t>
            </a:r>
            <a:endParaRPr b="1" u="sng">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rPr b="1" lang="en" u="sng">
                <a:solidFill>
                  <a:schemeClr val="dk1"/>
                </a:solidFill>
                <a:highlight>
                  <a:srgbClr val="FFFFFF"/>
                </a:highlight>
                <a:latin typeface="Comfortaa"/>
                <a:ea typeface="Comfortaa"/>
                <a:cs typeface="Comfortaa"/>
                <a:sym typeface="Comfortaa"/>
              </a:rPr>
              <a:t> Medium</a:t>
            </a:r>
            <a:r>
              <a:rPr b="1" lang="en">
                <a:solidFill>
                  <a:schemeClr val="dk1"/>
                </a:solidFill>
                <a:highlight>
                  <a:srgbClr val="FFFFFF"/>
                </a:highlight>
                <a:latin typeface="Comfortaa"/>
                <a:ea typeface="Comfortaa"/>
                <a:cs typeface="Comfortaa"/>
                <a:sym typeface="Comfortaa"/>
              </a:rPr>
              <a:t> is </a:t>
            </a:r>
            <a:r>
              <a:rPr b="1" i="1" lang="en">
                <a:solidFill>
                  <a:schemeClr val="dk1"/>
                </a:solidFill>
                <a:highlight>
                  <a:srgbClr val="FFFFFF"/>
                </a:highlight>
                <a:latin typeface="Comfortaa"/>
                <a:ea typeface="Comfortaa"/>
                <a:cs typeface="Comfortaa"/>
                <a:sym typeface="Comfortaa"/>
              </a:rPr>
              <a:t>a system or channel used for transmitting information, expression or entertainment. </a:t>
            </a:r>
            <a:endParaRPr b="1" i="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Clr>
                <a:schemeClr val="dk1"/>
              </a:buClr>
              <a:buSzPts val="1100"/>
              <a:buFont typeface="Arial"/>
              <a:buNone/>
            </a:pPr>
            <a:r>
              <a:rPr b="1" lang="en">
                <a:solidFill>
                  <a:schemeClr val="dk1"/>
                </a:solidFill>
                <a:highlight>
                  <a:srgbClr val="FFFFFF"/>
                </a:highlight>
                <a:latin typeface="Comfortaa"/>
                <a:ea typeface="Comfortaa"/>
                <a:cs typeface="Comfortaa"/>
                <a:sym typeface="Comfortaa"/>
              </a:rPr>
              <a:t>To a communication specialist, television may be the medium of choice. To the sculptor, clay may be the medium of choice.</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rPr b="1" lang="en">
                <a:solidFill>
                  <a:schemeClr val="dk1"/>
                </a:solidFill>
                <a:highlight>
                  <a:srgbClr val="FFFFFF"/>
                </a:highlight>
                <a:latin typeface="Comfortaa"/>
                <a:ea typeface="Comfortaa"/>
                <a:cs typeface="Comfortaa"/>
                <a:sym typeface="Comfortaa"/>
              </a:rPr>
              <a:t>The key word in this definition is </a:t>
            </a:r>
            <a:r>
              <a:rPr b="1" lang="en" u="sng">
                <a:solidFill>
                  <a:schemeClr val="dk1"/>
                </a:solidFill>
                <a:highlight>
                  <a:srgbClr val="FFFFFF"/>
                </a:highlight>
                <a:latin typeface="Comfortaa"/>
                <a:ea typeface="Comfortaa"/>
                <a:cs typeface="Comfortaa"/>
                <a:sym typeface="Comfortaa"/>
              </a:rPr>
              <a:t>transmit.</a:t>
            </a:r>
            <a:r>
              <a:rPr b="1" lang="en">
                <a:solidFill>
                  <a:schemeClr val="dk1"/>
                </a:solidFill>
                <a:highlight>
                  <a:srgbClr val="FFFFFF"/>
                </a:highlight>
                <a:latin typeface="Comfortaa"/>
                <a:ea typeface="Comfortaa"/>
                <a:cs typeface="Comfortaa"/>
                <a:sym typeface="Comfortaa"/>
              </a:rPr>
              <a:t>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2"/>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2"/>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descr="This timer counts down silently until it reaches 0:00, then a police siren sounds to alert you that time is up." id="285" name="Google Shape;285;p42" title="2 Minute Timer">
            <a:hlinkClick r:id="rId3"/>
          </p:cNvPr>
          <p:cNvPicPr preferRelativeResize="0"/>
          <p:nvPr/>
        </p:nvPicPr>
        <p:blipFill>
          <a:blip r:embed="rId4">
            <a:alphaModFix/>
          </a:blip>
          <a:stretch>
            <a:fillRect/>
          </a:stretch>
        </p:blipFill>
        <p:spPr>
          <a:xfrm>
            <a:off x="2061238" y="1194400"/>
            <a:ext cx="5021525" cy="3766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3"/>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3"/>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pic>
        <p:nvPicPr>
          <p:cNvPr descr="This timer counts down silently until it reaches 0:00, then a police siren sounds to alert you that time is up." id="292" name="Google Shape;292;p43" title="3 Minute Timer">
            <a:hlinkClick r:id="rId3"/>
          </p:cNvPr>
          <p:cNvPicPr preferRelativeResize="0"/>
          <p:nvPr/>
        </p:nvPicPr>
        <p:blipFill>
          <a:blip r:embed="rId4">
            <a:alphaModFix/>
          </a:blip>
          <a:stretch>
            <a:fillRect/>
          </a:stretch>
        </p:blipFill>
        <p:spPr>
          <a:xfrm>
            <a:off x="2286000" y="137370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78" name="Google Shape;78;p16"/>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b="1" lang="en">
                <a:solidFill>
                  <a:schemeClr val="dk1"/>
                </a:solidFill>
                <a:highlight>
                  <a:srgbClr val="FFFFFF"/>
                </a:highlight>
                <a:latin typeface="Comfortaa"/>
                <a:ea typeface="Comfortaa"/>
                <a:cs typeface="Comfortaa"/>
                <a:sym typeface="Comfortaa"/>
              </a:rPr>
              <a:t>Media Influences us every day!</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rPr b="1" lang="en">
                <a:solidFill>
                  <a:schemeClr val="dk1"/>
                </a:solidFill>
                <a:highlight>
                  <a:srgbClr val="FFFFFF"/>
                </a:highlight>
                <a:latin typeface="Comfortaa"/>
                <a:ea typeface="Comfortaa"/>
                <a:cs typeface="Comfortaa"/>
                <a:sym typeface="Comfortaa"/>
              </a:rPr>
              <a:t>Food videos</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rPr b="1" lang="en">
                <a:solidFill>
                  <a:schemeClr val="dk1"/>
                </a:solidFill>
                <a:highlight>
                  <a:srgbClr val="FFFFFF"/>
                </a:highlight>
                <a:latin typeface="Comfortaa"/>
                <a:ea typeface="Comfortaa"/>
                <a:cs typeface="Comfortaa"/>
                <a:sym typeface="Comfortaa"/>
              </a:rPr>
              <a:t>Celebrities/Influencers - clothes, music, shows, products</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rPr b="1" lang="en">
                <a:solidFill>
                  <a:schemeClr val="dk1"/>
                </a:solidFill>
                <a:highlight>
                  <a:srgbClr val="FFFFFF"/>
                </a:highlight>
                <a:latin typeface="Comfortaa"/>
                <a:ea typeface="Comfortaa"/>
                <a:cs typeface="Comfortaa"/>
                <a:sym typeface="Comfortaa"/>
              </a:rPr>
              <a:t>Tv shows - references, activities, places</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rPr b="1" lang="en">
                <a:solidFill>
                  <a:schemeClr val="dk1"/>
                </a:solidFill>
                <a:highlight>
                  <a:srgbClr val="FFFFFF"/>
                </a:highlight>
                <a:latin typeface="Comfortaa"/>
                <a:ea typeface="Comfortaa"/>
                <a:cs typeface="Comfortaa"/>
                <a:sym typeface="Comfortaa"/>
              </a:rPr>
              <a:t>Media tells us to act a certain way - promoting societal norms</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85" name="Google Shape;85;p17"/>
          <p:cNvSpPr txBox="1"/>
          <p:nvPr/>
        </p:nvSpPr>
        <p:spPr>
          <a:xfrm>
            <a:off x="339000" y="1367700"/>
            <a:ext cx="8685600" cy="360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t/>
            </a:r>
            <a:endParaRPr b="1">
              <a:solidFill>
                <a:schemeClr val="dk1"/>
              </a:solidFill>
              <a:highlight>
                <a:srgbClr val="FFFFFF"/>
              </a:highlight>
              <a:latin typeface="Comfortaa"/>
              <a:ea typeface="Comfortaa"/>
              <a:cs typeface="Comfortaa"/>
              <a:sym typeface="Comfortaa"/>
            </a:endParaRPr>
          </a:p>
          <a:p>
            <a:pPr indent="0" lvl="0" marL="0" rtl="0" algn="l">
              <a:lnSpc>
                <a:spcPct val="150000"/>
              </a:lnSpc>
              <a:spcBef>
                <a:spcPts val="1200"/>
              </a:spcBef>
              <a:spcAft>
                <a:spcPts val="0"/>
              </a:spcAft>
              <a:buNone/>
            </a:pPr>
            <a:r>
              <a:t/>
            </a:r>
            <a:endParaRPr sz="1200">
              <a:solidFill>
                <a:schemeClr val="dk1"/>
              </a:solidFill>
              <a:highlight>
                <a:srgbClr val="FFFFFF"/>
              </a:highlight>
            </a:endParaRPr>
          </a:p>
          <a:p>
            <a:pPr indent="0" lvl="0" marL="0" rtl="0" algn="l">
              <a:spcBef>
                <a:spcPts val="1200"/>
              </a:spcBef>
              <a:spcAft>
                <a:spcPts val="0"/>
              </a:spcAft>
              <a:buNone/>
            </a:pPr>
            <a:r>
              <a:t/>
            </a:r>
            <a:endParaRPr b="1">
              <a:latin typeface="Comfortaa"/>
              <a:ea typeface="Comfortaa"/>
              <a:cs typeface="Comfortaa"/>
              <a:sym typeface="Comfortaa"/>
            </a:endParaRPr>
          </a:p>
        </p:txBody>
      </p:sp>
      <p:pic>
        <p:nvPicPr>
          <p:cNvPr descr="Visit us (http://www.khanacademy.org/science/healthcare-and-medicine) for health and medicine content or (http://www.khanacademy.org/test-prep/mcat) for MCAT related content. These videos do not provide medical advice and are for informational purposes only. The videos are not intended to be a substitute for professional medical advice, diagnosis or treatment. Always seek the advice of a qualified health provider with any questions you may have regarding a medical condition. Never disregard professional medical advice or delay in seeking it because of something you have read or seen in any Khan Academy video. Created by Brooke Miller.&#10;&#10;Watch the next lesson: https://www.khanacademy.org/test-prep/mcat/society-and-culture/culture/v/evolution-and-human-culture?utm_source=YT&amp;utm_medium=Desc&amp;utm_campaign=mcat&#10;&#10;Missed the previous lesson? https://www.khanacademy.org/test-prep/mcat/society-and-culture/culture/v/diffusion?utm_source=YT&amp;utm_medium=Desc&amp;utm_campaign=mcat&#10;&#10;MCAT on Khan Academy: Go ahead and practice some passage-based questions!&#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MCAT channel: https://www.youtube.com/channel/UCDkK5wqSuwDlJ3_nl3rgdiQ?sub_confirmation=1&#10;Subscribe to Khan Academy: https://www.youtube.com/subscription_center?add_user=khanacademy" id="86" name="Google Shape;86;p17" title="Mass media | Society and Culture | MCAT | Khan Academy">
            <a:hlinkClick r:id="rId3"/>
          </p:cNvPr>
          <p:cNvPicPr preferRelativeResize="0"/>
          <p:nvPr/>
        </p:nvPicPr>
        <p:blipFill>
          <a:blip r:embed="rId4">
            <a:alphaModFix/>
          </a:blip>
          <a:stretch>
            <a:fillRect/>
          </a:stretch>
        </p:blipFill>
        <p:spPr>
          <a:xfrm>
            <a:off x="2286000" y="136770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93" name="Google Shape;93;p18"/>
          <p:cNvSpPr txBox="1"/>
          <p:nvPr/>
        </p:nvSpPr>
        <p:spPr>
          <a:xfrm>
            <a:off x="502650" y="1163875"/>
            <a:ext cx="8147700" cy="3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Print Media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Newspaper</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Magazines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Books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Brochures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Pamphlet</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Flyer</a:t>
            </a:r>
            <a:endParaRPr b="1" sz="2400">
              <a:latin typeface="Comfortaa"/>
              <a:ea typeface="Comfortaa"/>
              <a:cs typeface="Comfortaa"/>
              <a:sym typeface="Comfortaa"/>
            </a:endParaRPr>
          </a:p>
        </p:txBody>
      </p:sp>
      <p:pic>
        <p:nvPicPr>
          <p:cNvPr id="94" name="Google Shape;94;p18"/>
          <p:cNvPicPr preferRelativeResize="0"/>
          <p:nvPr/>
        </p:nvPicPr>
        <p:blipFill>
          <a:blip r:embed="rId3">
            <a:alphaModFix/>
          </a:blip>
          <a:stretch>
            <a:fillRect/>
          </a:stretch>
        </p:blipFill>
        <p:spPr>
          <a:xfrm>
            <a:off x="5399375" y="1723175"/>
            <a:ext cx="2857500" cy="2819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01" name="Google Shape;101;p19"/>
          <p:cNvSpPr txBox="1"/>
          <p:nvPr/>
        </p:nvSpPr>
        <p:spPr>
          <a:xfrm>
            <a:off x="502650" y="1163875"/>
            <a:ext cx="8147700" cy="3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Broadcast</a:t>
            </a:r>
            <a:r>
              <a:rPr b="1" lang="en" sz="2400">
                <a:latin typeface="Comfortaa"/>
                <a:ea typeface="Comfortaa"/>
                <a:cs typeface="Comfortaa"/>
                <a:sym typeface="Comfortaa"/>
              </a:rPr>
              <a:t> Media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Television shows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Television</a:t>
            </a:r>
            <a:r>
              <a:rPr b="1" lang="en" sz="2400">
                <a:latin typeface="Comfortaa"/>
                <a:ea typeface="Comfortaa"/>
                <a:cs typeface="Comfortaa"/>
                <a:sym typeface="Comfortaa"/>
              </a:rPr>
              <a:t> commercials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Radio</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Subscription </a:t>
            </a:r>
            <a:r>
              <a:rPr b="1" lang="en" sz="2400">
                <a:latin typeface="Comfortaa"/>
                <a:ea typeface="Comfortaa"/>
                <a:cs typeface="Comfortaa"/>
                <a:sym typeface="Comfortaa"/>
              </a:rPr>
              <a:t>Television</a:t>
            </a:r>
            <a:r>
              <a:rPr b="1" lang="en" sz="2400">
                <a:latin typeface="Comfortaa"/>
                <a:ea typeface="Comfortaa"/>
                <a:cs typeface="Comfortaa"/>
                <a:sym typeface="Comfortaa"/>
              </a:rPr>
              <a:t> (Netflix, Amazon Prime, Apple TV, etc)</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Podcasts </a:t>
            </a:r>
            <a:endParaRPr b="1" sz="2400">
              <a:latin typeface="Comfortaa"/>
              <a:ea typeface="Comfortaa"/>
              <a:cs typeface="Comfortaa"/>
              <a:sym typeface="Comfortaa"/>
            </a:endParaRPr>
          </a:p>
          <a:p>
            <a:pPr indent="0" lvl="0" marL="457200" rtl="0" algn="l">
              <a:spcBef>
                <a:spcPts val="0"/>
              </a:spcBef>
              <a:spcAft>
                <a:spcPts val="0"/>
              </a:spcAft>
              <a:buNone/>
            </a:pPr>
            <a:r>
              <a:t/>
            </a:r>
            <a:endParaRPr b="1" sz="2400">
              <a:latin typeface="Comfortaa"/>
              <a:ea typeface="Comfortaa"/>
              <a:cs typeface="Comfortaa"/>
              <a:sym typeface="Comfortaa"/>
            </a:endParaRPr>
          </a:p>
          <a:p>
            <a:pPr indent="0" lvl="0" marL="457200" rtl="0" algn="l">
              <a:spcBef>
                <a:spcPts val="0"/>
              </a:spcBef>
              <a:spcAft>
                <a:spcPts val="0"/>
              </a:spcAft>
              <a:buNone/>
            </a:pPr>
            <a:r>
              <a:t/>
            </a:r>
            <a:endParaRPr b="1" sz="2400">
              <a:latin typeface="Comfortaa"/>
              <a:ea typeface="Comfortaa"/>
              <a:cs typeface="Comfortaa"/>
              <a:sym typeface="Comfortaa"/>
            </a:endParaRPr>
          </a:p>
          <a:p>
            <a:pPr indent="0" lvl="0" marL="457200" rtl="0" algn="l">
              <a:spcBef>
                <a:spcPts val="0"/>
              </a:spcBef>
              <a:spcAft>
                <a:spcPts val="0"/>
              </a:spcAft>
              <a:buNone/>
            </a:pPr>
            <a:r>
              <a:t/>
            </a:r>
            <a:endParaRPr b="1" sz="2400">
              <a:latin typeface="Comfortaa"/>
              <a:ea typeface="Comfortaa"/>
              <a:cs typeface="Comfortaa"/>
              <a:sym typeface="Comforta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08" name="Google Shape;108;p20"/>
          <p:cNvSpPr txBox="1"/>
          <p:nvPr/>
        </p:nvSpPr>
        <p:spPr>
          <a:xfrm>
            <a:off x="498150" y="1140500"/>
            <a:ext cx="8147700" cy="3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Internet </a:t>
            </a:r>
            <a:r>
              <a:rPr b="1" lang="en" sz="2400">
                <a:latin typeface="Comfortaa"/>
                <a:ea typeface="Comfortaa"/>
                <a:cs typeface="Comfortaa"/>
                <a:sym typeface="Comfortaa"/>
              </a:rPr>
              <a:t>Media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Social Media</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Websites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Podcasts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Ad Banners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Apps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Sponsorships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Youtube videos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Youtube Ads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Music Videos</a:t>
            </a:r>
            <a:endParaRPr b="1" sz="2400">
              <a:latin typeface="Comfortaa"/>
              <a:ea typeface="Comfortaa"/>
              <a:cs typeface="Comfortaa"/>
              <a:sym typeface="Comfortaa"/>
            </a:endParaRPr>
          </a:p>
        </p:txBody>
      </p:sp>
      <p:pic>
        <p:nvPicPr>
          <p:cNvPr id="109" name="Google Shape;109;p20"/>
          <p:cNvPicPr preferRelativeResize="0"/>
          <p:nvPr/>
        </p:nvPicPr>
        <p:blipFill>
          <a:blip r:embed="rId3">
            <a:alphaModFix/>
          </a:blip>
          <a:stretch>
            <a:fillRect/>
          </a:stretch>
        </p:blipFill>
        <p:spPr>
          <a:xfrm>
            <a:off x="5401963" y="1601500"/>
            <a:ext cx="2828925" cy="262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p:nvPr/>
        </p:nvSpPr>
        <p:spPr>
          <a:xfrm>
            <a:off x="0" y="0"/>
            <a:ext cx="9144000" cy="1016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nvSpPr>
        <p:spPr>
          <a:xfrm>
            <a:off x="2292875" y="86450"/>
            <a:ext cx="5193000" cy="6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Comfortaa"/>
                <a:ea typeface="Comfortaa"/>
                <a:cs typeface="Comfortaa"/>
                <a:sym typeface="Comfortaa"/>
              </a:rPr>
              <a:t>What is Media?</a:t>
            </a:r>
            <a:endParaRPr b="1" sz="4800">
              <a:solidFill>
                <a:srgbClr val="FFFFFF"/>
              </a:solidFill>
              <a:latin typeface="Comfortaa"/>
              <a:ea typeface="Comfortaa"/>
              <a:cs typeface="Comfortaa"/>
              <a:sym typeface="Comfortaa"/>
            </a:endParaRPr>
          </a:p>
        </p:txBody>
      </p:sp>
      <p:sp>
        <p:nvSpPr>
          <p:cNvPr id="116" name="Google Shape;116;p21"/>
          <p:cNvSpPr txBox="1"/>
          <p:nvPr/>
        </p:nvSpPr>
        <p:spPr>
          <a:xfrm>
            <a:off x="502650" y="1163875"/>
            <a:ext cx="8147700" cy="3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omfortaa"/>
                <a:ea typeface="Comfortaa"/>
                <a:cs typeface="Comfortaa"/>
                <a:sym typeface="Comfortaa"/>
              </a:rPr>
              <a:t>Outside</a:t>
            </a:r>
            <a:r>
              <a:rPr b="1" lang="en" sz="2400">
                <a:latin typeface="Comfortaa"/>
                <a:ea typeface="Comfortaa"/>
                <a:cs typeface="Comfortaa"/>
                <a:sym typeface="Comfortaa"/>
              </a:rPr>
              <a:t> Media </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Billboards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Benches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Transit buses</a:t>
            </a:r>
            <a:endParaRPr b="1" sz="2400">
              <a:latin typeface="Comfortaa"/>
              <a:ea typeface="Comfortaa"/>
              <a:cs typeface="Comfortaa"/>
              <a:sym typeface="Comfortaa"/>
            </a:endParaRPr>
          </a:p>
          <a:p>
            <a:pPr indent="-381000" lvl="0" marL="457200" rtl="0" algn="l">
              <a:spcBef>
                <a:spcPts val="0"/>
              </a:spcBef>
              <a:spcAft>
                <a:spcPts val="0"/>
              </a:spcAft>
              <a:buSzPts val="2400"/>
              <a:buFont typeface="Comfortaa"/>
              <a:buChar char="●"/>
            </a:pPr>
            <a:r>
              <a:rPr b="1" lang="en" sz="2400">
                <a:latin typeface="Comfortaa"/>
                <a:ea typeface="Comfortaa"/>
                <a:cs typeface="Comfortaa"/>
                <a:sym typeface="Comfortaa"/>
              </a:rPr>
              <a:t>Transit shelters</a:t>
            </a:r>
            <a:endParaRPr b="1" sz="2400">
              <a:latin typeface="Comfortaa"/>
              <a:ea typeface="Comfortaa"/>
              <a:cs typeface="Comfortaa"/>
              <a:sym typeface="Comfortaa"/>
            </a:endParaRPr>
          </a:p>
          <a:p>
            <a:pPr indent="0" lvl="0" marL="457200" rtl="0" algn="l">
              <a:spcBef>
                <a:spcPts val="0"/>
              </a:spcBef>
              <a:spcAft>
                <a:spcPts val="0"/>
              </a:spcAft>
              <a:buNone/>
            </a:pPr>
            <a:r>
              <a:t/>
            </a:r>
            <a:endParaRPr b="1" sz="2400">
              <a:latin typeface="Comfortaa"/>
              <a:ea typeface="Comfortaa"/>
              <a:cs typeface="Comfortaa"/>
              <a:sym typeface="Comfortaa"/>
            </a:endParaRPr>
          </a:p>
        </p:txBody>
      </p:sp>
      <p:pic>
        <p:nvPicPr>
          <p:cNvPr id="117" name="Google Shape;117;p21"/>
          <p:cNvPicPr preferRelativeResize="0"/>
          <p:nvPr/>
        </p:nvPicPr>
        <p:blipFill>
          <a:blip r:embed="rId3">
            <a:alphaModFix/>
          </a:blip>
          <a:stretch>
            <a:fillRect/>
          </a:stretch>
        </p:blipFill>
        <p:spPr>
          <a:xfrm>
            <a:off x="5789913" y="1734175"/>
            <a:ext cx="2333625" cy="196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