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Pacifico"/>
      <p:regular r:id="rId18"/>
    </p:embeddedFont>
    <p:embeddedFont>
      <p:font typeface="Comfortaa"/>
      <p:regular r:id="rId19"/>
      <p:bold r:id="rId20"/>
    </p:embeddedFont>
    <p:embeddedFont>
      <p:font typeface="Century Gothic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mfortaa-bold.fntdata"/><Relationship Id="rId11" Type="http://schemas.openxmlformats.org/officeDocument/2006/relationships/slide" Target="slides/slide6.xml"/><Relationship Id="rId22" Type="http://schemas.openxmlformats.org/officeDocument/2006/relationships/font" Target="fonts/CenturyGothic-bold.fntdata"/><Relationship Id="rId10" Type="http://schemas.openxmlformats.org/officeDocument/2006/relationships/slide" Target="slides/slide5.xml"/><Relationship Id="rId21" Type="http://schemas.openxmlformats.org/officeDocument/2006/relationships/font" Target="fonts/CenturyGothic-regular.fntdata"/><Relationship Id="rId13" Type="http://schemas.openxmlformats.org/officeDocument/2006/relationships/slide" Target="slides/slide8.xml"/><Relationship Id="rId24" Type="http://schemas.openxmlformats.org/officeDocument/2006/relationships/font" Target="fonts/CenturyGothic-boldItalic.fntdata"/><Relationship Id="rId12" Type="http://schemas.openxmlformats.org/officeDocument/2006/relationships/slide" Target="slides/slide7.xml"/><Relationship Id="rId23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regular.fntdata"/><Relationship Id="rId6" Type="http://schemas.openxmlformats.org/officeDocument/2006/relationships/slide" Target="slides/slide1.xml"/><Relationship Id="rId18" Type="http://schemas.openxmlformats.org/officeDocument/2006/relationships/font" Target="fonts/Pacific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d943a345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g7d943a3451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7e6aeeaab7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g7e6aeeaab7_0_6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7e6aeeaab7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g7e6aeeaab7_0_6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fdb016f2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g6fdb016f2b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d943a345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g7d943a3451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e6aeeaab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g7e6aeeaab7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e6aeeaab7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g7e6aeeaab7_0_5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d943a3451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g7d943a3451_0_7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d943a3451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g7d943a3451_0_8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d943a3451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7d943a3451_0_8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d943a3451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g7d943a3451_0_9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7d943a3451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7d943a3451_0_10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157" y="-3234"/>
            <a:ext cx="9144000" cy="1132200"/>
          </a:xfrm>
          <a:prstGeom prst="rect">
            <a:avLst/>
          </a:prstGeom>
          <a:solidFill>
            <a:srgbClr val="E6759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i="0" lang="en" sz="5400" u="none" cap="none" strike="noStrike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Good </a:t>
            </a: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Afternoon</a:t>
            </a:r>
            <a:endParaRPr sz="1100"/>
          </a:p>
        </p:txBody>
      </p:sp>
      <p:sp>
        <p:nvSpPr>
          <p:cNvPr id="56" name="Google Shape;56;p13"/>
          <p:cNvSpPr txBox="1"/>
          <p:nvPr/>
        </p:nvSpPr>
        <p:spPr>
          <a:xfrm>
            <a:off x="220783" y="1784320"/>
            <a:ext cx="5130300" cy="20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3000" u="sng" cap="none" strike="noStrik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Today's Schedule:</a:t>
            </a:r>
            <a:endParaRPr b="0" i="0" sz="3000" u="sng" cap="none" strike="noStrike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6550" lvl="1" marL="68580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100"/>
              <a:buFont typeface="Century Gothic"/>
              <a:buChar char="o"/>
            </a:pPr>
            <a:r>
              <a:rPr lang="en" sz="2100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Finish Presentations</a:t>
            </a:r>
            <a:endParaRPr sz="2100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6550" lvl="1" marL="68580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100"/>
              <a:buFont typeface="Century Gothic"/>
              <a:buChar char="o"/>
            </a:pPr>
            <a:r>
              <a:rPr lang="en" sz="2100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Review Birth Defects</a:t>
            </a:r>
            <a:endParaRPr sz="2100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6550" lvl="1" marL="68580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100"/>
              <a:buFont typeface="Century Gothic"/>
              <a:buChar char="o"/>
            </a:pPr>
            <a:r>
              <a:rPr lang="en" sz="2100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Plickers</a:t>
            </a:r>
            <a:endParaRPr sz="2100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6550" lvl="1" marL="68580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100"/>
              <a:buFont typeface="Century Gothic"/>
              <a:buChar char="o"/>
            </a:pPr>
            <a:r>
              <a:rPr lang="en" sz="2100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Testing Lesson</a:t>
            </a:r>
            <a:r>
              <a:rPr lang="en" sz="2100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2100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512050" y="1177200"/>
            <a:ext cx="7023300" cy="5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rgbClr val="7F7F7F"/>
                </a:solidFill>
                <a:latin typeface="Comfortaa"/>
                <a:ea typeface="Comfortaa"/>
                <a:cs typeface="Comfortaa"/>
                <a:sym typeface="Comfortaa"/>
              </a:rPr>
              <a:t>Monday</a:t>
            </a:r>
            <a:r>
              <a:rPr b="1" lang="en" sz="3300">
                <a:solidFill>
                  <a:srgbClr val="7F7F7F"/>
                </a:solidFill>
                <a:latin typeface="Comfortaa"/>
                <a:ea typeface="Comfortaa"/>
                <a:cs typeface="Comfortaa"/>
                <a:sym typeface="Comfortaa"/>
              </a:rPr>
              <a:t>, February 24th, 2020</a:t>
            </a:r>
            <a:endParaRPr b="1" sz="1400">
              <a:solidFill>
                <a:srgbClr val="7F7F7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787986" y="2283775"/>
            <a:ext cx="2747400" cy="2100600"/>
          </a:xfrm>
          <a:prstGeom prst="rect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rgbClr val="FF99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put your phone in the phone holder.</a:t>
            </a:r>
            <a:endParaRPr b="1" sz="1400">
              <a:solidFill>
                <a:srgbClr val="FF99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/>
          <p:nvPr/>
        </p:nvSpPr>
        <p:spPr>
          <a:xfrm>
            <a:off x="2157" y="-3234"/>
            <a:ext cx="9144000" cy="1132200"/>
          </a:xfrm>
          <a:prstGeom prst="rect">
            <a:avLst/>
          </a:prstGeom>
          <a:solidFill>
            <a:srgbClr val="E6759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22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Birth Defects</a:t>
            </a:r>
            <a:endParaRPr sz="1100"/>
          </a:p>
        </p:txBody>
      </p:sp>
      <p:sp>
        <p:nvSpPr>
          <p:cNvPr id="130" name="Google Shape;130;p22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22"/>
          <p:cNvSpPr txBox="1"/>
          <p:nvPr/>
        </p:nvSpPr>
        <p:spPr>
          <a:xfrm>
            <a:off x="204200" y="1288575"/>
            <a:ext cx="87399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Amniocentesis: (AM-KNEE-OH-SEN-TEE-SIS)</a:t>
            </a:r>
            <a:endParaRPr b="1" sz="1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●"/>
            </a:pPr>
            <a:r>
              <a:rPr b="1" lang="en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This test is most often used to detect down syndrome for pregnant women over the age of 35. </a:t>
            </a:r>
            <a:endParaRPr b="1" sz="1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●"/>
            </a:pPr>
            <a:r>
              <a:rPr b="1" lang="en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About 1 in every 200 who has this test will have a miscarriage. </a:t>
            </a:r>
            <a:endParaRPr b="1" sz="1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●"/>
            </a:pPr>
            <a:r>
              <a:rPr b="1" lang="en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It is only performed when there is a strong medical reason. </a:t>
            </a:r>
            <a:endParaRPr b="1" sz="1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/>
          <p:nvPr/>
        </p:nvSpPr>
        <p:spPr>
          <a:xfrm>
            <a:off x="2157" y="-3234"/>
            <a:ext cx="9144000" cy="1132200"/>
          </a:xfrm>
          <a:prstGeom prst="rect">
            <a:avLst/>
          </a:prstGeom>
          <a:solidFill>
            <a:srgbClr val="E6759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23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Birth Defects</a:t>
            </a:r>
            <a:endParaRPr sz="1100"/>
          </a:p>
        </p:txBody>
      </p:sp>
      <p:sp>
        <p:nvSpPr>
          <p:cNvPr id="138" name="Google Shape;138;p23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3"/>
          <p:cNvSpPr txBox="1"/>
          <p:nvPr/>
        </p:nvSpPr>
        <p:spPr>
          <a:xfrm>
            <a:off x="204200" y="1288575"/>
            <a:ext cx="87399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Chorionic villi sampling: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Test for specific birth defects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It samples small amounts of the tissue from the membrane that encases the fetus.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A small tube is inserted through the vagina into the uterus.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The samples are snipped or suctioned for analysis.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4"/>
          <p:cNvSpPr/>
          <p:nvPr/>
        </p:nvSpPr>
        <p:spPr>
          <a:xfrm>
            <a:off x="2157" y="-3234"/>
            <a:ext cx="9144000" cy="1132200"/>
          </a:xfrm>
          <a:prstGeom prst="rect">
            <a:avLst/>
          </a:prstGeom>
          <a:solidFill>
            <a:srgbClr val="E6759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4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Birth Defects</a:t>
            </a:r>
            <a:endParaRPr sz="1100"/>
          </a:p>
        </p:txBody>
      </p:sp>
      <p:sp>
        <p:nvSpPr>
          <p:cNvPr id="146" name="Google Shape;146;p24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4"/>
          <p:cNvSpPr txBox="1"/>
          <p:nvPr/>
        </p:nvSpPr>
        <p:spPr>
          <a:xfrm>
            <a:off x="204200" y="1288575"/>
            <a:ext cx="87399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Chorionic villi sampling: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Used to test for the same disorders amniocentesis.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This testing can be done earlier in a pregnancy than amniocentesis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The risk that this test will cause miscarriage or birth defects are much greater than amniocentesis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It is only done after careful consideration of medial reasons and risks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>
            <a:off x="2157" y="-3234"/>
            <a:ext cx="9144000" cy="1132200"/>
          </a:xfrm>
          <a:prstGeom prst="rect">
            <a:avLst/>
          </a:prstGeom>
          <a:solidFill>
            <a:srgbClr val="E6759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Birth Defects</a:t>
            </a:r>
            <a:endParaRPr sz="1100"/>
          </a:p>
        </p:txBody>
      </p:sp>
      <p:sp>
        <p:nvSpPr>
          <p:cNvPr id="65" name="Google Shape;65;p14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204200" y="1288575"/>
            <a:ext cx="87399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Birth Defects are caused by: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Heredity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Environment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/>
          <p:nvPr/>
        </p:nvSpPr>
        <p:spPr>
          <a:xfrm>
            <a:off x="2157" y="-3234"/>
            <a:ext cx="9144000" cy="1132200"/>
          </a:xfrm>
          <a:prstGeom prst="rect">
            <a:avLst/>
          </a:prstGeom>
          <a:solidFill>
            <a:srgbClr val="E6759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5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Birth Defects</a:t>
            </a:r>
            <a:endParaRPr sz="1100"/>
          </a:p>
        </p:txBody>
      </p:sp>
      <p:sp>
        <p:nvSpPr>
          <p:cNvPr id="73" name="Google Shape;73;p15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204200" y="1288575"/>
            <a:ext cx="45495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Birth Defects: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Cerebral Palsy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Cleft Lip/ Cleft palate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Congenital heart disease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Congenital rubella syndrome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Cystic fibrosis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Diabetes mellitus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Down syndrome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Hemophilia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prematurity / low birth weight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Muscular dystrophy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PKU (phenylke)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4753700" y="1288575"/>
            <a:ext cx="42723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Rh disease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Sickle cell anemia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Spina bifida/hydrocephalus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Tay-sachs disease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Thalassemia (cooley’s anemia)\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latin typeface="Comfortaa"/>
                <a:ea typeface="Comfortaa"/>
                <a:cs typeface="Comfortaa"/>
                <a:sym typeface="Comfortaa"/>
              </a:rPr>
              <a:t>**HANDOUT</a:t>
            </a:r>
            <a:endParaRPr b="1" sz="4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/>
          <p:nvPr/>
        </p:nvSpPr>
        <p:spPr>
          <a:xfrm>
            <a:off x="2157" y="-3234"/>
            <a:ext cx="9144000" cy="1132200"/>
          </a:xfrm>
          <a:prstGeom prst="rect">
            <a:avLst/>
          </a:prstGeom>
          <a:solidFill>
            <a:srgbClr val="E6759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6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Birth Defects</a:t>
            </a:r>
            <a:endParaRPr sz="1100"/>
          </a:p>
        </p:txBody>
      </p:sp>
      <p:sp>
        <p:nvSpPr>
          <p:cNvPr id="82" name="Google Shape;82;p16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3239725" y="2469050"/>
            <a:ext cx="4549500" cy="4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PLICKERS GAME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/>
          <p:nvPr/>
        </p:nvSpPr>
        <p:spPr>
          <a:xfrm>
            <a:off x="2157" y="-3234"/>
            <a:ext cx="9144000" cy="1132200"/>
          </a:xfrm>
          <a:prstGeom prst="rect">
            <a:avLst/>
          </a:prstGeom>
          <a:solidFill>
            <a:srgbClr val="E6759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7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Birth Defects</a:t>
            </a:r>
            <a:endParaRPr sz="1100"/>
          </a:p>
        </p:txBody>
      </p:sp>
      <p:sp>
        <p:nvSpPr>
          <p:cNvPr id="90" name="Google Shape;90;p17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7"/>
          <p:cNvSpPr txBox="1"/>
          <p:nvPr/>
        </p:nvSpPr>
        <p:spPr>
          <a:xfrm>
            <a:off x="204200" y="1288575"/>
            <a:ext cx="87399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Prevention of Birth Defects: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Make healthy choices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○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e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nvironment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Most cannot be prevent but test can be done for probability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/>
          <p:nvPr/>
        </p:nvSpPr>
        <p:spPr>
          <a:xfrm>
            <a:off x="2157" y="-3234"/>
            <a:ext cx="9144000" cy="1132200"/>
          </a:xfrm>
          <a:prstGeom prst="rect">
            <a:avLst/>
          </a:prstGeom>
          <a:solidFill>
            <a:srgbClr val="E6759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8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Birth Defects</a:t>
            </a:r>
            <a:endParaRPr sz="1100"/>
          </a:p>
        </p:txBody>
      </p:sp>
      <p:sp>
        <p:nvSpPr>
          <p:cNvPr id="98" name="Google Shape;98;p18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8"/>
          <p:cNvSpPr txBox="1"/>
          <p:nvPr/>
        </p:nvSpPr>
        <p:spPr>
          <a:xfrm>
            <a:off x="204200" y="1288575"/>
            <a:ext cx="87399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Genetic Counselling: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Explains options and risks - not a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guarantee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Usually aware of the problem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Usually done by a specialist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Obtain family medical histories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Physical examinations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Laboratory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tests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/>
          <p:nvPr/>
        </p:nvSpPr>
        <p:spPr>
          <a:xfrm>
            <a:off x="2157" y="-3234"/>
            <a:ext cx="9144000" cy="1132200"/>
          </a:xfrm>
          <a:prstGeom prst="rect">
            <a:avLst/>
          </a:prstGeom>
          <a:solidFill>
            <a:srgbClr val="E6759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9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Birth Defects</a:t>
            </a:r>
            <a:endParaRPr sz="1100"/>
          </a:p>
        </p:txBody>
      </p:sp>
      <p:sp>
        <p:nvSpPr>
          <p:cNvPr id="106" name="Google Shape;106;p19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9"/>
          <p:cNvSpPr txBox="1"/>
          <p:nvPr/>
        </p:nvSpPr>
        <p:spPr>
          <a:xfrm>
            <a:off x="204200" y="1288575"/>
            <a:ext cx="87399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Prenatal Tests: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More than 100 birth defects can be diagnosed before a baby is born.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Three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procedures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are used: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○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Ultrasound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○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Amniocentesis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○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Chorionic Villi Sampling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/>
          <p:nvPr/>
        </p:nvSpPr>
        <p:spPr>
          <a:xfrm>
            <a:off x="2157" y="-3234"/>
            <a:ext cx="9144000" cy="1132200"/>
          </a:xfrm>
          <a:prstGeom prst="rect">
            <a:avLst/>
          </a:prstGeom>
          <a:solidFill>
            <a:srgbClr val="E6759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0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Birth Defects</a:t>
            </a:r>
            <a:endParaRPr sz="1100"/>
          </a:p>
        </p:txBody>
      </p:sp>
      <p:sp>
        <p:nvSpPr>
          <p:cNvPr id="114" name="Google Shape;114;p20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0"/>
          <p:cNvSpPr txBox="1"/>
          <p:nvPr/>
        </p:nvSpPr>
        <p:spPr>
          <a:xfrm>
            <a:off x="204200" y="1288575"/>
            <a:ext cx="87399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Ultrasound: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Uses sound waves to make a video image of the unborn baby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Shows development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Defects that involve the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skeleton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and organs can be detected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There are no risks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associated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with an ultrasound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/>
          <p:nvPr/>
        </p:nvSpPr>
        <p:spPr>
          <a:xfrm>
            <a:off x="2157" y="-3234"/>
            <a:ext cx="9144000" cy="1132200"/>
          </a:xfrm>
          <a:prstGeom prst="rect">
            <a:avLst/>
          </a:prstGeom>
          <a:solidFill>
            <a:srgbClr val="E6759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21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Birth Defects</a:t>
            </a:r>
            <a:endParaRPr sz="1100"/>
          </a:p>
        </p:txBody>
      </p:sp>
      <p:sp>
        <p:nvSpPr>
          <p:cNvPr id="122" name="Google Shape;122;p21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21"/>
          <p:cNvSpPr txBox="1"/>
          <p:nvPr/>
        </p:nvSpPr>
        <p:spPr>
          <a:xfrm>
            <a:off x="204200" y="1288575"/>
            <a:ext cx="87399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Amniocentesis: (AM-KNEE-OH-SEN-TEE-SIS)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Process of withdrawing a sample of amniotic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fluid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Testing the fluid for indications of birth defects and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other health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problems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Fluid is withdrawn using a needle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An ultrasound image is used as a guide for the needle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Cells of the fetus are in the fluid which helps detect birth defects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