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87" r:id="rId6"/>
    <p:sldId id="261" r:id="rId7"/>
    <p:sldId id="288" r:id="rId8"/>
    <p:sldId id="28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8" r:id="rId18"/>
    <p:sldId id="279" r:id="rId19"/>
    <p:sldId id="272" r:id="rId20"/>
    <p:sldId id="289" r:id="rId21"/>
    <p:sldId id="270" r:id="rId22"/>
    <p:sldId id="271" r:id="rId23"/>
    <p:sldId id="290" r:id="rId24"/>
    <p:sldId id="273" r:id="rId25"/>
    <p:sldId id="274" r:id="rId26"/>
    <p:sldId id="275" r:id="rId27"/>
    <p:sldId id="276" r:id="rId28"/>
    <p:sldId id="277" r:id="rId29"/>
    <p:sldId id="280" r:id="rId30"/>
    <p:sldId id="281" r:id="rId31"/>
    <p:sldId id="282" r:id="rId32"/>
    <p:sldId id="285" r:id="rId33"/>
    <p:sldId id="283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0035-652F-4CAB-8C67-1616F010E2A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B123C4-75FF-469C-AE91-1D8B939344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0035-652F-4CAB-8C67-1616F010E2A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3C4-75FF-469C-AE91-1D8B93934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0035-652F-4CAB-8C67-1616F010E2A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3C4-75FF-469C-AE91-1D8B93934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BE0035-652F-4CAB-8C67-1616F010E2A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4B123C4-75FF-469C-AE91-1D8B939344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0035-652F-4CAB-8C67-1616F010E2A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3C4-75FF-469C-AE91-1D8B939344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0035-652F-4CAB-8C67-1616F010E2A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3C4-75FF-469C-AE91-1D8B939344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3C4-75FF-469C-AE91-1D8B939344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0035-652F-4CAB-8C67-1616F010E2A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0035-652F-4CAB-8C67-1616F010E2A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3C4-75FF-469C-AE91-1D8B939344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0035-652F-4CAB-8C67-1616F010E2A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3C4-75FF-469C-AE91-1D8B93934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BE0035-652F-4CAB-8C67-1616F010E2A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B123C4-75FF-469C-AE91-1D8B939344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0035-652F-4CAB-8C67-1616F010E2A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B123C4-75FF-469C-AE91-1D8B939344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BE0035-652F-4CAB-8C67-1616F010E2A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4B123C4-75FF-469C-AE91-1D8B939344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Histoire 11</a:t>
            </a:r>
            <a:r>
              <a:rPr lang="fr-CA" baseline="30000" dirty="0" smtClean="0"/>
              <a:t>e</a:t>
            </a:r>
            <a:r>
              <a:rPr lang="fr-CA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 r</a:t>
            </a:r>
            <a:r>
              <a:rPr lang="fr-CA" dirty="0" smtClean="0"/>
              <a:t>évolution industrielle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1. Décrivez 4 innovations technologiques qui ont modifié « la façon de faire les choses ». 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La machine à vapeur.</a:t>
            </a:r>
          </a:p>
          <a:p>
            <a:r>
              <a:rPr lang="fr-CA" dirty="0" smtClean="0"/>
              <a:t>Elle fonctionne avec le charbon. </a:t>
            </a:r>
          </a:p>
          <a:p>
            <a:r>
              <a:rPr lang="fr-CA" dirty="0" smtClean="0"/>
              <a:t>C’est un moteur/engin, donc elle est applicable à toutes les activités industrielles. </a:t>
            </a:r>
            <a:endParaRPr lang="en-US" dirty="0"/>
          </a:p>
        </p:txBody>
      </p:sp>
      <p:pic>
        <p:nvPicPr>
          <p:cNvPr id="7" name="Content Placeholder 6" descr="machine a vapeur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2819" y="2381250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Suite…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Mule-jenny</a:t>
            </a:r>
          </a:p>
          <a:p>
            <a:r>
              <a:rPr lang="fr-CA" dirty="0" smtClean="0"/>
              <a:t>Cette innovation permet de produire du fil en grande quantité (vêtements). </a:t>
            </a:r>
          </a:p>
          <a:p>
            <a:r>
              <a:rPr lang="fr-CA" dirty="0" smtClean="0"/>
              <a:t>Elle fonctionne avec l’aide de la machine à vapeur.</a:t>
            </a:r>
            <a:endParaRPr lang="en-US" dirty="0"/>
          </a:p>
        </p:txBody>
      </p:sp>
      <p:pic>
        <p:nvPicPr>
          <p:cNvPr id="5" name="Content Placeholder 4" descr="mason_mule_jenny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94734"/>
            <a:ext cx="4059238" cy="22305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La locomotive/train </a:t>
            </a:r>
          </a:p>
          <a:p>
            <a:r>
              <a:rPr lang="fr-CA" dirty="0" smtClean="0"/>
              <a:t>En Grande-Bretagne, le chemin de fer se développe à grande vitesse. </a:t>
            </a:r>
          </a:p>
          <a:p>
            <a:r>
              <a:rPr lang="fr-CA" dirty="0" smtClean="0"/>
              <a:t>On </a:t>
            </a:r>
            <a:r>
              <a:rPr lang="fr-CA" b="1" dirty="0" smtClean="0"/>
              <a:t>transporte plus de marchandise en moins de temps</a:t>
            </a:r>
            <a:r>
              <a:rPr lang="fr-CA" dirty="0" smtClean="0"/>
              <a:t>. </a:t>
            </a:r>
          </a:p>
          <a:p>
            <a:r>
              <a:rPr lang="fr-CA" b="1" dirty="0" smtClean="0"/>
              <a:t>Les coûts de transport diminuent </a:t>
            </a:r>
            <a:r>
              <a:rPr lang="fr-CA" dirty="0" smtClean="0"/>
              <a:t>et </a:t>
            </a:r>
            <a:r>
              <a:rPr lang="fr-CA" b="1" dirty="0" smtClean="0"/>
              <a:t>les produits de l’industrie sont distribués de plus en plus loin </a:t>
            </a:r>
            <a:r>
              <a:rPr lang="fr-CA" dirty="0" smtClean="0"/>
              <a:t>de l’usine. </a:t>
            </a:r>
            <a:endParaRPr lang="en-US" dirty="0"/>
          </a:p>
        </p:txBody>
      </p:sp>
      <p:pic>
        <p:nvPicPr>
          <p:cNvPr id="5" name="Content Placeholder 4" descr="longueville-seine-et-marne-train-vapeur-rev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90323"/>
            <a:ext cx="4059238" cy="303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Le bateau à vapeur</a:t>
            </a:r>
          </a:p>
          <a:p>
            <a:r>
              <a:rPr lang="fr-CA" dirty="0" smtClean="0"/>
              <a:t>Il remplace le bateau à voile </a:t>
            </a:r>
          </a:p>
          <a:p>
            <a:r>
              <a:rPr lang="fr-CA" dirty="0" smtClean="0"/>
              <a:t>On peut envoyer nos produits plus facilement d’un océan à l’autre.</a:t>
            </a:r>
            <a:endParaRPr lang="en-US" dirty="0"/>
          </a:p>
        </p:txBody>
      </p:sp>
      <p:pic>
        <p:nvPicPr>
          <p:cNvPr id="9" name="Content Placeholder 8" descr="bateau_vapeu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852632"/>
            <a:ext cx="4059238" cy="19147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mécanisation va susciter une hausse de productivité comme on ne l’a jamais vu. Par conséquent, la production en masse est née. </a:t>
            </a:r>
          </a:p>
          <a:p>
            <a:r>
              <a:rPr lang="fr-CA" dirty="0" smtClean="0"/>
              <a:t>Afin de produire à pleine capacité, on passe à la production en série.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 descr="29410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861048"/>
            <a:ext cx="3028353" cy="2471136"/>
          </a:xfrm>
          <a:prstGeom prst="rect">
            <a:avLst/>
          </a:prstGeom>
        </p:spPr>
      </p:pic>
      <p:pic>
        <p:nvPicPr>
          <p:cNvPr id="6" name="Picture 5" descr="ford_assembly-line_0911e299a627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789040"/>
            <a:ext cx="3528392" cy="2839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L’est et le sud de l’Europe</a:t>
            </a:r>
          </a:p>
          <a:p>
            <a:r>
              <a:rPr lang="fr-CA" dirty="0" smtClean="0"/>
              <a:t>Le Canada</a:t>
            </a:r>
          </a:p>
          <a:p>
            <a:r>
              <a:rPr lang="fr-CA" dirty="0" smtClean="0"/>
              <a:t>Le Japon</a:t>
            </a:r>
          </a:p>
          <a:p>
            <a:r>
              <a:rPr lang="fr-CA" dirty="0" smtClean="0"/>
              <a:t>L’Allemagne </a:t>
            </a:r>
          </a:p>
          <a:p>
            <a:r>
              <a:rPr lang="fr-CA" dirty="0" smtClean="0"/>
              <a:t>Les États-Unis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3. Les régions industrialisés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Le conflit de classe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Troisième station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La bourgeoisie </a:t>
            </a:r>
          </a:p>
          <a:p>
            <a:r>
              <a:rPr lang="fr-CA" dirty="0" smtClean="0"/>
              <a:t>Les nouveaux patrons d’entreprise se taillent une place au sein de cette classe sociale, ainsi que les banquiers. </a:t>
            </a:r>
          </a:p>
          <a:p>
            <a:pPr>
              <a:buNone/>
            </a:pPr>
            <a:endParaRPr lang="fr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400" dirty="0" smtClean="0"/>
              <a:t>1. Au cours de la révolution industrielle, un groupe de personnes grossit et deviendra la classe sociale dominante. Nomme cette classe sociale et explique qui en sont ses membres. </a:t>
            </a:r>
            <a:endParaRPr lang="en-US" sz="2400" dirty="0"/>
          </a:p>
        </p:txBody>
      </p:sp>
      <p:pic>
        <p:nvPicPr>
          <p:cNvPr id="4" name="Picture 3" descr="la-patisser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212976"/>
            <a:ext cx="4204926" cy="2943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Il condamne la paresse, mais il ne travaille pas de ses mains. </a:t>
            </a:r>
          </a:p>
          <a:p>
            <a:r>
              <a:rPr lang="fr-CA" dirty="0" smtClean="0"/>
              <a:t>Il se consacre avec sérieux à son entreprise afin de s’élever dans la société. </a:t>
            </a:r>
          </a:p>
          <a:p>
            <a:r>
              <a:rPr lang="fr-CA" dirty="0" smtClean="0"/>
              <a:t>Ils habitent dans des appartements spacieux ou des maisons avec des servants. </a:t>
            </a:r>
          </a:p>
          <a:p>
            <a:r>
              <a:rPr lang="fr-CA" dirty="0" smtClean="0"/>
              <a:t>L’argent emporte souvent sur l’amour. </a:t>
            </a:r>
          </a:p>
          <a:p>
            <a:r>
              <a:rPr lang="fr-CA" dirty="0" smtClean="0"/>
              <a:t>Leurs enfants sont bien éduqués. </a:t>
            </a:r>
          </a:p>
          <a:p>
            <a:r>
              <a:rPr lang="fr-CA" dirty="0" smtClean="0"/>
              <a:t>Certains se préoccupent d’améliorer le bien-être commun.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2. Explique leur style de vie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 condition </a:t>
            </a:r>
            <a:r>
              <a:rPr lang="en-US" dirty="0" err="1" smtClean="0"/>
              <a:t>ouvri</a:t>
            </a:r>
            <a:r>
              <a:rPr lang="fr-CA" dirty="0" smtClean="0"/>
              <a:t>ère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Quatrième station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Les débuts de la révolution industrielle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Première station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Avec l’invention de la machine à vapeur, les grandes usines se déplacent dans les villes. Les personnes déménagent donc en ville en grand nombre pour se trouver un emploi.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1. L’exode rural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Travail non spécialisé</a:t>
            </a:r>
          </a:p>
          <a:p>
            <a:r>
              <a:rPr lang="fr-CA" dirty="0" smtClean="0"/>
              <a:t>Ouvriers facilement remplaçables</a:t>
            </a:r>
          </a:p>
          <a:p>
            <a:r>
              <a:rPr lang="fr-CA" dirty="0" smtClean="0"/>
              <a:t>Trop d’ouvriers, donc les salaires sont bas</a:t>
            </a:r>
          </a:p>
          <a:p>
            <a:r>
              <a:rPr lang="fr-CA" dirty="0" smtClean="0"/>
              <a:t>Travaille du lever au coucher du soleil</a:t>
            </a:r>
          </a:p>
          <a:p>
            <a:r>
              <a:rPr lang="fr-CA" dirty="0" smtClean="0"/>
              <a:t>Travaille de 15-16 heures par jours, 6-7 jours par semaines</a:t>
            </a:r>
          </a:p>
          <a:p>
            <a:r>
              <a:rPr lang="fr-CA" dirty="0" smtClean="0"/>
              <a:t>Pauses courtes et rares</a:t>
            </a:r>
          </a:p>
          <a:p>
            <a:r>
              <a:rPr lang="fr-CA" dirty="0" smtClean="0"/>
              <a:t>Dans les mines: travail dangereux (inondations, explosions, gaz toxiques)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2. Énumère les conditions de travail des ouvriers.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Suite…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Tout cela dans un environnement surpeuplé, assourdissant, enfumé, insalubre, glacial en hiver et torride en été sans jamais de </a:t>
            </a:r>
            <a:r>
              <a:rPr lang="fr-CA" dirty="0" smtClean="0"/>
              <a:t>vacances </a:t>
            </a:r>
            <a:r>
              <a:rPr lang="fr-CA" dirty="0" smtClean="0"/>
              <a:t>ni aucune protection contre les accidents. </a:t>
            </a:r>
            <a:endParaRPr lang="en-US" dirty="0"/>
          </a:p>
        </p:txBody>
      </p:sp>
      <p:pic>
        <p:nvPicPr>
          <p:cNvPr id="5" name="Content Placeholder 4" descr="revolutionindustriel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988840"/>
            <a:ext cx="3508024" cy="28599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conditions de vie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Les rues sont étroites</a:t>
            </a:r>
          </a:p>
          <a:p>
            <a:r>
              <a:rPr lang="fr-CA" dirty="0" smtClean="0"/>
              <a:t>Il y a une surpopulation dans les villes: Des familles de 5 à 6 personnes habitent dans une seule chambre. </a:t>
            </a:r>
            <a:endParaRPr lang="en-US" dirty="0"/>
          </a:p>
        </p:txBody>
      </p:sp>
      <p:pic>
        <p:nvPicPr>
          <p:cNvPr id="5" name="Content Placeholder 5" descr="200px-Dore_Lond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916832"/>
            <a:ext cx="3154836" cy="26658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Libéralisme et socialisme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Cinquième station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Face aux conditions de travail très difficile, les ouvriers se regroupent en </a:t>
            </a:r>
            <a:r>
              <a:rPr lang="fr-CA" b="1" i="1" u="sng" dirty="0" smtClean="0"/>
              <a:t>syndicats</a:t>
            </a:r>
            <a:r>
              <a:rPr lang="fr-CA" dirty="0" smtClean="0"/>
              <a:t> afin de négocier collectivement les conditions de travail avec les patrons.  Avec les syndicats, les ouvriers ont plus de pouvoir de négociations face à l’employeur.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1. Qu’est-ce que les travailleurs font afin d’obtenir de meilleures conditions de travail?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Avec la révolution industrielle, les conditions de travail imposées aux ouvriers les incitent à se révolter.  Des manifestations et même des </a:t>
            </a:r>
            <a:r>
              <a:rPr lang="fr-CA" b="1" i="1" u="sng" dirty="0" smtClean="0"/>
              <a:t>grèves</a:t>
            </a:r>
            <a:r>
              <a:rPr lang="fr-CA" dirty="0" smtClean="0"/>
              <a:t> éclatent.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b. Quels gestes posent les travailleurs afin de démontrer leur mécontentement?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Théorie économique selon laquelle les entreprises et les entrepreneurs doivent jouir de la totale liberté économique, sans aucune entrave.</a:t>
            </a:r>
            <a:endParaRPr lang="en-US" dirty="0" smtClean="0"/>
          </a:p>
          <a:p>
            <a:r>
              <a:rPr lang="fr-CA" dirty="0" smtClean="0"/>
              <a:t>« Laissez faire, laissez passer »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2. Libéralisme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Théorie sociale, économique et politique hostile à la propriété privée et les moyens de production; elle  propose la primauté du bien commun sur les intérêts particuliers et la répartition équitable de la richesse.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2. </a:t>
            </a:r>
            <a:r>
              <a:rPr lang="fr-CA" smtClean="0"/>
              <a:t>Socialisme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dirty="0" smtClean="0"/>
              <a:t>Meilleures conditions de travail</a:t>
            </a:r>
            <a:endParaRPr lang="en-US" dirty="0" smtClean="0"/>
          </a:p>
          <a:p>
            <a:pPr lvl="0"/>
            <a:r>
              <a:rPr lang="fr-CA" dirty="0" smtClean="0"/>
              <a:t>Augmentation de salaire</a:t>
            </a:r>
            <a:endParaRPr lang="en-US" dirty="0" smtClean="0"/>
          </a:p>
          <a:p>
            <a:pPr lvl="0"/>
            <a:r>
              <a:rPr lang="fr-CA" dirty="0" smtClean="0"/>
              <a:t>Protection de l’emploi</a:t>
            </a:r>
            <a:endParaRPr lang="en-US" dirty="0" smtClean="0"/>
          </a:p>
          <a:p>
            <a:pPr lvl="0"/>
            <a:r>
              <a:rPr lang="fr-CA" dirty="0" smtClean="0"/>
              <a:t>Diminution du nombre d’heures de travail</a:t>
            </a:r>
            <a:endParaRPr lang="en-US" dirty="0" smtClean="0"/>
          </a:p>
          <a:p>
            <a:pPr lvl="0"/>
            <a:r>
              <a:rPr lang="fr-CA" dirty="0" smtClean="0"/>
              <a:t>Contre le travail des enfants</a:t>
            </a:r>
            <a:endParaRPr lang="en-US" dirty="0" smtClean="0"/>
          </a:p>
          <a:p>
            <a:pPr lvl="0"/>
            <a:r>
              <a:rPr lang="fr-CA" dirty="0" smtClean="0"/>
              <a:t>Protection contre les accidents au travail</a:t>
            </a:r>
            <a:endParaRPr lang="en-US" dirty="0" smtClean="0"/>
          </a:p>
          <a:p>
            <a:pPr lvl="0"/>
            <a:r>
              <a:rPr lang="fr-CA" dirty="0" smtClean="0"/>
              <a:t>Protection du chômage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3. Énumère les revendications des syndicats.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facteur le plus important est que </a:t>
            </a:r>
            <a:r>
              <a:rPr lang="fr-CA" b="1" dirty="0" smtClean="0"/>
              <a:t>le taux de mortalité a diminué</a:t>
            </a:r>
            <a:r>
              <a:rPr lang="fr-CA" dirty="0" smtClean="0"/>
              <a:t> parce que: </a:t>
            </a:r>
          </a:p>
          <a:p>
            <a:pPr lvl="1"/>
            <a:r>
              <a:rPr lang="fr-CA" dirty="0" smtClean="0"/>
              <a:t>Il y a moins de guerres</a:t>
            </a:r>
          </a:p>
          <a:p>
            <a:pPr lvl="1"/>
            <a:r>
              <a:rPr lang="fr-CA" dirty="0" smtClean="0"/>
              <a:t>La médecine est améliorée</a:t>
            </a:r>
          </a:p>
          <a:p>
            <a:pPr lvl="1"/>
            <a:r>
              <a:rPr lang="fr-CA" dirty="0" smtClean="0"/>
              <a:t>Le climat est plus doux</a:t>
            </a:r>
          </a:p>
          <a:p>
            <a:pPr lvl="1"/>
            <a:r>
              <a:rPr lang="fr-CA" dirty="0" smtClean="0"/>
              <a:t>Il y a des nouvelles plantes plus robustes (maïs et pommes de terre) importées de l’Amérique</a:t>
            </a:r>
          </a:p>
          <a:p>
            <a:pPr lvl="1"/>
            <a:r>
              <a:rPr lang="fr-CA" dirty="0" smtClean="0"/>
              <a:t>Il y a beaucoup  de progrès en agriculture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1. Les facteurs qui ont mené à l’augmentation de la population anglaise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Analyse de document patrimoniaux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Sixième station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Angleterre, 1776</a:t>
            </a:r>
          </a:p>
          <a:p>
            <a:r>
              <a:rPr lang="fr-CA" dirty="0" smtClean="0"/>
              <a:t>Adam Smith: philosophe et économiste britannique</a:t>
            </a:r>
          </a:p>
          <a:p>
            <a:r>
              <a:rPr lang="fr-CA" dirty="0" smtClean="0"/>
              <a:t>La division du travail a permis une plus grande production de biens. </a:t>
            </a:r>
          </a:p>
          <a:p>
            <a:r>
              <a:rPr lang="fr-CA" dirty="0" smtClean="0"/>
              <a:t>La loi du marché: c’est la loi de l’offre et de la demande. </a:t>
            </a:r>
          </a:p>
          <a:p>
            <a:r>
              <a:rPr lang="fr-CA" dirty="0" smtClean="0"/>
              <a:t>Le jeu de l’offre et la demande fixe « naturellement » les prix et l’État n’a pas à s’en mêler.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Richesse des nations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px-AdamSmi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373892"/>
            <a:ext cx="3312368" cy="49354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Adam Smith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Londres, 1848</a:t>
            </a:r>
          </a:p>
          <a:p>
            <a:r>
              <a:rPr lang="fr-CA" dirty="0" smtClean="0"/>
              <a:t>Karl Marx et Friedrich Engels: philosophe, économiste, sociologue  </a:t>
            </a:r>
          </a:p>
          <a:p>
            <a:r>
              <a:rPr lang="fr-CA" dirty="0" smtClean="0"/>
              <a:t>Il y a deux grandes classes qui s’affrontent directement: la bourgeoisie et le prolétariat (classe ouvrière)</a:t>
            </a:r>
          </a:p>
          <a:p>
            <a:r>
              <a:rPr lang="fr-CA" dirty="0" smtClean="0"/>
              <a:t>Les machines et la division du travail ont fait perdre au travail des ouvriers tout attrait et indépendance. </a:t>
            </a:r>
          </a:p>
          <a:p>
            <a:r>
              <a:rPr lang="fr-CA" dirty="0" smtClean="0"/>
              <a:t>Il faut renverser la classe bourgeoise. </a:t>
            </a:r>
          </a:p>
          <a:p>
            <a:r>
              <a:rPr lang="fr-CA" dirty="0" smtClean="0"/>
              <a:t>Parti communiste – aucune propriété privée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Manifeste du parti communiste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867%20Karl_Mar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3012" y="1524000"/>
            <a:ext cx="3897975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Marx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 smtClean="0"/>
              <a:t>2. Les progrès technique en agriculture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Des innovations dans la production agricole (améliorations des techniques) est le premier </a:t>
            </a:r>
            <a:r>
              <a:rPr lang="fr-CA" dirty="0" smtClean="0"/>
              <a:t>pas </a:t>
            </a:r>
            <a:r>
              <a:rPr lang="fr-CA" dirty="0" smtClean="0"/>
              <a:t>vers la mécanisation en Grande-Bretagne. </a:t>
            </a:r>
          </a:p>
          <a:p>
            <a:pPr lvl="1"/>
            <a:r>
              <a:rPr lang="fr-CA" dirty="0" smtClean="0"/>
              <a:t>La charrue est perfectionnée, le semoir, la moissonneuse, et la batteuse mécanique.  </a:t>
            </a:r>
          </a:p>
          <a:p>
            <a:endParaRPr lang="en-US" dirty="0"/>
          </a:p>
        </p:txBody>
      </p:sp>
      <p:pic>
        <p:nvPicPr>
          <p:cNvPr id="7" name="Content Placeholder 6" descr="BatteuseMecanique_o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2819" y="238125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secteur agricole produit donc plus et mieux. En effet, les besoins alimentaires sont mieux satisfaits et les famines disparaissent. </a:t>
            </a:r>
          </a:p>
          <a:p>
            <a:r>
              <a:rPr lang="fr-CA" dirty="0" smtClean="0"/>
              <a:t>Puisqu’on est mieux nourri, la population augmentera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2. L’effet des progrès en agriculture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L’accroissement de la population britannique causera l’augmentation de la demande de biens manufacturés, surtout des vêtements. On a donc besoin de produire en masse afin de répondre à cette demande. </a:t>
            </a:r>
          </a:p>
          <a:p>
            <a:endParaRPr lang="fr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400" dirty="0" smtClean="0"/>
              <a:t>3. L’impact de l’augmentation démographique sur le secteur artisanal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3. La manufacture et l’usine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Ce sont </a:t>
            </a:r>
            <a:r>
              <a:rPr lang="fr-CA" b="1" dirty="0" smtClean="0"/>
              <a:t>les artisans </a:t>
            </a:r>
            <a:r>
              <a:rPr lang="fr-CA" dirty="0" smtClean="0"/>
              <a:t>qui travaillent dans la manufacture (petit atelier). Ils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des </a:t>
            </a:r>
            <a:r>
              <a:rPr lang="en-US" b="1" dirty="0" err="1" smtClean="0"/>
              <a:t>individus</a:t>
            </a:r>
            <a:r>
              <a:rPr lang="en-US" b="1" dirty="0" smtClean="0"/>
              <a:t> </a:t>
            </a:r>
            <a:r>
              <a:rPr lang="en-US" b="1" dirty="0" err="1" smtClean="0"/>
              <a:t>spécialisés</a:t>
            </a:r>
            <a:r>
              <a:rPr lang="en-US" b="1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leur</a:t>
            </a:r>
            <a:r>
              <a:rPr lang="en-US" dirty="0" smtClean="0"/>
              <a:t> </a:t>
            </a:r>
            <a:r>
              <a:rPr lang="en-US" dirty="0" err="1" smtClean="0"/>
              <a:t>domaine</a:t>
            </a:r>
            <a:r>
              <a:rPr lang="en-US" dirty="0" smtClean="0"/>
              <a:t> et qui </a:t>
            </a:r>
            <a:r>
              <a:rPr lang="en-US" dirty="0" err="1" smtClean="0"/>
              <a:t>effectuent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tâche</a:t>
            </a:r>
            <a:r>
              <a:rPr lang="en-US" dirty="0" smtClean="0"/>
              <a:t> </a:t>
            </a:r>
            <a:r>
              <a:rPr lang="en-US" dirty="0" err="1" smtClean="0"/>
              <a:t>complète</a:t>
            </a:r>
            <a:r>
              <a:rPr lang="en-US" dirty="0" smtClean="0"/>
              <a:t>. </a:t>
            </a:r>
          </a:p>
          <a:p>
            <a:r>
              <a:rPr lang="fr-CA" dirty="0" smtClean="0"/>
              <a:t>Au cours du 19e siècle, on verra apparaitre un grand nombre d’usines. À l’intérieur de ces dernières travaillent </a:t>
            </a:r>
            <a:r>
              <a:rPr lang="fr-CA" b="1" dirty="0" smtClean="0"/>
              <a:t>les ouvriers</a:t>
            </a:r>
            <a:r>
              <a:rPr lang="fr-CA" dirty="0" smtClean="0"/>
              <a:t>. Les ouvriers font des </a:t>
            </a:r>
            <a:r>
              <a:rPr lang="fr-CA" b="1" dirty="0" smtClean="0"/>
              <a:t>tâches répétitives</a:t>
            </a:r>
            <a:r>
              <a:rPr lang="fr-CA" dirty="0" smtClean="0"/>
              <a:t> qui ne nécessitent </a:t>
            </a:r>
            <a:r>
              <a:rPr lang="fr-CA" b="1" dirty="0" smtClean="0"/>
              <a:t>aucun entrainement</a:t>
            </a:r>
            <a:r>
              <a:rPr lang="fr-CA" dirty="0" smtClean="0"/>
              <a:t>. Ils sont donc </a:t>
            </a:r>
            <a:r>
              <a:rPr lang="fr-CA" b="1" dirty="0" smtClean="0"/>
              <a:t>facilement remplaçables</a:t>
            </a:r>
            <a:r>
              <a:rPr lang="fr-CA" dirty="0" smtClean="0"/>
              <a:t>.</a:t>
            </a:r>
          </a:p>
          <a:p>
            <a:r>
              <a:rPr lang="fr-CA" dirty="0" smtClean="0"/>
              <a:t>Le fonctionnement de l’usine permet </a:t>
            </a:r>
            <a:r>
              <a:rPr lang="fr-CA" u="sng" dirty="0" smtClean="0"/>
              <a:t>d’augmenter la production de biens </a:t>
            </a:r>
            <a:r>
              <a:rPr lang="fr-CA" dirty="0" smtClean="0"/>
              <a:t>et </a:t>
            </a:r>
            <a:r>
              <a:rPr lang="fr-CA" u="sng" dirty="0" smtClean="0"/>
              <a:t>diminuer les couts de production.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Manufacture		</a:t>
            </a:r>
            <a:endParaRPr lang="en-US" dirty="0"/>
          </a:p>
        </p:txBody>
      </p:sp>
      <p:pic>
        <p:nvPicPr>
          <p:cNvPr id="9" name="Content Placeholder 8" descr="1349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14657"/>
            <a:ext cx="4038600" cy="2887599"/>
          </a:xfrm>
        </p:spPr>
      </p:pic>
      <p:pic>
        <p:nvPicPr>
          <p:cNvPr id="10" name="Content Placeholder 9" descr="usine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924944"/>
            <a:ext cx="3562822" cy="222049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fr-CA" dirty="0" smtClean="0"/>
              <a:t>Usine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L’avancement technologique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Deuxième station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1879</TotalTime>
  <Words>1119</Words>
  <Application>Microsoft Office PowerPoint</Application>
  <PresentationFormat>On-screen Show (4:3)</PresentationFormat>
  <Paragraphs>115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Constantia</vt:lpstr>
      <vt:lpstr>Wingdings 2</vt:lpstr>
      <vt:lpstr>Paper</vt:lpstr>
      <vt:lpstr>La révolution industrielle </vt:lpstr>
      <vt:lpstr>Première station</vt:lpstr>
      <vt:lpstr>1. Les facteurs qui ont mené à l’augmentation de la population anglaise</vt:lpstr>
      <vt:lpstr>2. Les progrès technique en agriculture</vt:lpstr>
      <vt:lpstr>2. L’effet des progrès en agriculture</vt:lpstr>
      <vt:lpstr>3. L’impact de l’augmentation démographique sur le secteur artisanal</vt:lpstr>
      <vt:lpstr>3. La manufacture et l’usine</vt:lpstr>
      <vt:lpstr>PowerPoint Presentation</vt:lpstr>
      <vt:lpstr>Deuxième station</vt:lpstr>
      <vt:lpstr>1. Décrivez 4 innovations technologiques qui ont modifié « la façon de faire les choses ». </vt:lpstr>
      <vt:lpstr>Suite… </vt:lpstr>
      <vt:lpstr>PowerPoint Presentation</vt:lpstr>
      <vt:lpstr>PowerPoint Presentation</vt:lpstr>
      <vt:lpstr>PowerPoint Presentation</vt:lpstr>
      <vt:lpstr>3. Les régions industrialisés</vt:lpstr>
      <vt:lpstr>Troisième station</vt:lpstr>
      <vt:lpstr>1. Au cours de la révolution industrielle, un groupe de personnes grossit et deviendra la classe sociale dominante. Nomme cette classe sociale et explique qui en sont ses membres. </vt:lpstr>
      <vt:lpstr>2. Explique leur style de vie</vt:lpstr>
      <vt:lpstr>Quatrième station </vt:lpstr>
      <vt:lpstr>1. L’exode rural</vt:lpstr>
      <vt:lpstr>2. Énumère les conditions de travail des ouvriers. </vt:lpstr>
      <vt:lpstr>Suite…</vt:lpstr>
      <vt:lpstr>Les conditions de vie</vt:lpstr>
      <vt:lpstr>Cinquième station</vt:lpstr>
      <vt:lpstr>1. Qu’est-ce que les travailleurs font afin d’obtenir de meilleures conditions de travail? </vt:lpstr>
      <vt:lpstr>b. Quels gestes posent les travailleurs afin de démontrer leur mécontentement? </vt:lpstr>
      <vt:lpstr>2. Libéralisme </vt:lpstr>
      <vt:lpstr>2. Socialisme </vt:lpstr>
      <vt:lpstr>3. Énumère les revendications des syndicats.</vt:lpstr>
      <vt:lpstr>Sixième station</vt:lpstr>
      <vt:lpstr>Richesse des nations </vt:lpstr>
      <vt:lpstr>Adam Smith </vt:lpstr>
      <vt:lpstr>Manifeste du parti communiste </vt:lpstr>
      <vt:lpstr>Marx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DT16</dc:creator>
  <cp:lastModifiedBy>Richard, Guylaine (ASD-N)</cp:lastModifiedBy>
  <cp:revision>31</cp:revision>
  <dcterms:created xsi:type="dcterms:W3CDTF">2012-10-01T16:22:56Z</dcterms:created>
  <dcterms:modified xsi:type="dcterms:W3CDTF">2019-03-19T14:55:25Z</dcterms:modified>
</cp:coreProperties>
</file>