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8" r:id="rId2"/>
    <p:sldId id="311" r:id="rId3"/>
    <p:sldId id="281" r:id="rId4"/>
    <p:sldId id="284" r:id="rId5"/>
    <p:sldId id="285" r:id="rId6"/>
    <p:sldId id="286" r:id="rId7"/>
    <p:sldId id="287" r:id="rId8"/>
    <p:sldId id="288" r:id="rId9"/>
    <p:sldId id="289" r:id="rId10"/>
    <p:sldId id="290" r:id="rId11"/>
    <p:sldId id="292" r:id="rId12"/>
    <p:sldId id="293" r:id="rId13"/>
    <p:sldId id="296" r:id="rId14"/>
    <p:sldId id="297" r:id="rId15"/>
    <p:sldId id="299" r:id="rId16"/>
    <p:sldId id="313" r:id="rId17"/>
    <p:sldId id="314" r:id="rId18"/>
    <p:sldId id="30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D3F"/>
    <a:srgbClr val="991447"/>
    <a:srgbClr val="290088"/>
    <a:srgbClr val="802A47"/>
    <a:srgbClr val="801529"/>
    <a:srgbClr val="701324"/>
    <a:srgbClr val="BB4B00"/>
    <a:srgbClr val="13804E"/>
    <a:srgbClr val="E3B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45"/>
  </p:normalViewPr>
  <p:slideViewPr>
    <p:cSldViewPr snapToObjects="1">
      <p:cViewPr varScale="1">
        <p:scale>
          <a:sx n="112" d="100"/>
          <a:sy n="112" d="100"/>
        </p:scale>
        <p:origin x="164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23EBE-9886-644F-BF64-47591C800E68}" type="datetimeFigureOut">
              <a:rPr lang="en-US" smtClean="0"/>
              <a:t>4/21/19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87DA1E-CE73-F248-A9F1-75168AC6145C}" type="slidenum">
              <a:rPr lang="en-US" smtClean="0"/>
              <a:t>‹#›</a:t>
            </a:fld>
            <a:endParaRPr lang="en-US"/>
          </a:p>
        </p:txBody>
      </p:sp>
    </p:spTree>
    <p:extLst>
      <p:ext uri="{BB962C8B-B14F-4D97-AF65-F5344CB8AC3E}">
        <p14:creationId xmlns:p14="http://schemas.microsoft.com/office/powerpoint/2010/main" val="33952548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DF48ED-F393-0A44-835F-7E170354420D}" type="datetimeFigureOut">
              <a:rPr lang="en-US" smtClean="0"/>
              <a:pPr/>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F48ED-F393-0A44-835F-7E170354420D}" type="datetimeFigureOut">
              <a:rPr lang="en-US" smtClean="0"/>
              <a:pPr/>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F48ED-F393-0A44-835F-7E170354420D}" type="datetimeFigureOut">
              <a:rPr lang="en-US" smtClean="0"/>
              <a:pPr/>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F48ED-F393-0A44-835F-7E170354420D}" type="datetimeFigureOut">
              <a:rPr lang="en-US" smtClean="0"/>
              <a:pPr/>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DF48ED-F393-0A44-835F-7E170354420D}" type="datetimeFigureOut">
              <a:rPr lang="en-US" smtClean="0"/>
              <a:pPr/>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DF48ED-F393-0A44-835F-7E170354420D}" type="datetimeFigureOut">
              <a:rPr lang="en-US" smtClean="0"/>
              <a:pPr/>
              <a:t>4/21/19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DF48ED-F393-0A44-835F-7E170354420D}" type="datetimeFigureOut">
              <a:rPr lang="en-US" smtClean="0"/>
              <a:pPr/>
              <a:t>4/21/19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DF48ED-F393-0A44-835F-7E170354420D}" type="datetimeFigureOut">
              <a:rPr lang="en-US" smtClean="0"/>
              <a:pPr/>
              <a:t>4/21/19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F48ED-F393-0A44-835F-7E170354420D}" type="datetimeFigureOut">
              <a:rPr lang="en-US" smtClean="0"/>
              <a:pPr/>
              <a:t>4/21/19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DF48ED-F393-0A44-835F-7E170354420D}" type="datetimeFigureOut">
              <a:rPr lang="en-US" smtClean="0"/>
              <a:pPr/>
              <a:t>4/21/19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DF48ED-F393-0A44-835F-7E170354420D}" type="datetimeFigureOut">
              <a:rPr lang="en-US" smtClean="0"/>
              <a:pPr/>
              <a:t>4/21/19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49F28-8210-2E48-ABF2-B6E1B82013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F48ED-F393-0A44-835F-7E170354420D}" type="datetimeFigureOut">
              <a:rPr lang="en-US" smtClean="0"/>
              <a:pPr/>
              <a:t>4/21/19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49F28-8210-2E48-ABF2-B6E1B82013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shakespearesglobe.com/about-us/virtual-tou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pic>
        <p:nvPicPr>
          <p:cNvPr id="4" name="Picture 3"/>
          <p:cNvPicPr>
            <a:picLocks noChangeAspect="1"/>
          </p:cNvPicPr>
          <p:nvPr/>
        </p:nvPicPr>
        <p:blipFill>
          <a:blip r:embed="rId2"/>
          <a:stretch>
            <a:fillRect/>
          </a:stretch>
        </p:blipFill>
        <p:spPr>
          <a:xfrm>
            <a:off x="1148594" y="0"/>
            <a:ext cx="6846812"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6512" y="-27384"/>
            <a:ext cx="9180512" cy="6911998"/>
            <a:chOff x="-36512" y="-27384"/>
            <a:chExt cx="9180512" cy="6911998"/>
          </a:xfrm>
        </p:grpSpPr>
        <p:sp>
          <p:nvSpPr>
            <p:cNvPr id="10" name="Rectangle 9"/>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1" name="Rectangle 10"/>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sp>
        <p:nvSpPr>
          <p:cNvPr id="21" name="TextBox 20"/>
          <p:cNvSpPr txBox="1"/>
          <p:nvPr/>
        </p:nvSpPr>
        <p:spPr>
          <a:xfrm>
            <a:off x="762000" y="6200001"/>
            <a:ext cx="1219200" cy="276999"/>
          </a:xfrm>
          <a:prstGeom prst="rect">
            <a:avLst/>
          </a:prstGeom>
          <a:noFill/>
        </p:spPr>
        <p:txBody>
          <a:bodyPr wrap="square" rtlCol="0">
            <a:spAutoFit/>
          </a:bodyPr>
          <a:lstStyle/>
          <a:p>
            <a:r>
              <a:rPr lang="en-US" sz="1200" dirty="0">
                <a:solidFill>
                  <a:schemeClr val="bg1"/>
                </a:solidFill>
              </a:rPr>
              <a:t>© Presto Plans </a:t>
            </a:r>
          </a:p>
        </p:txBody>
      </p:sp>
      <p:sp>
        <p:nvSpPr>
          <p:cNvPr id="6" name="TextBox 5"/>
          <p:cNvSpPr txBox="1"/>
          <p:nvPr/>
        </p:nvSpPr>
        <p:spPr>
          <a:xfrm>
            <a:off x="611560" y="1211997"/>
            <a:ext cx="7846640" cy="1938992"/>
          </a:xfrm>
          <a:prstGeom prst="rect">
            <a:avLst/>
          </a:prstGeom>
          <a:noFill/>
        </p:spPr>
        <p:txBody>
          <a:bodyPr wrap="square" rtlCol="0">
            <a:spAutoFit/>
          </a:bodyPr>
          <a:lstStyle/>
          <a:p>
            <a:pPr algn="ctr"/>
            <a:r>
              <a:rPr lang="en-US" sz="2400" b="1" dirty="0">
                <a:latin typeface="Times New Roman"/>
                <a:cs typeface="Times New Roman"/>
              </a:rPr>
              <a:t>Large columns on either side of the stage supported a roof over the rear portion of the stage. The ceiling under this roof was called the "heavens," and was painted with clouds and the sky. A trap door in the heavens enabled performers to descend using some form of rope or harness.</a:t>
            </a:r>
          </a:p>
        </p:txBody>
      </p:sp>
      <p:pic>
        <p:nvPicPr>
          <p:cNvPr id="7" name="Picture 6"/>
          <p:cNvPicPr>
            <a:picLocks noChangeAspect="1"/>
          </p:cNvPicPr>
          <p:nvPr/>
        </p:nvPicPr>
        <p:blipFill>
          <a:blip r:embed="rId2"/>
          <a:stretch>
            <a:fillRect/>
          </a:stretch>
        </p:blipFill>
        <p:spPr>
          <a:xfrm>
            <a:off x="2023148" y="3140968"/>
            <a:ext cx="5357164" cy="3173611"/>
          </a:xfrm>
          <a:prstGeom prst="rect">
            <a:avLst/>
          </a:prstGeom>
          <a:ln w="38100">
            <a:solidFill>
              <a:schemeClr val="tx1"/>
            </a:solidFill>
          </a:ln>
        </p:spPr>
      </p:pic>
      <p:sp>
        <p:nvSpPr>
          <p:cNvPr id="13" name="TextBox 12"/>
          <p:cNvSpPr txBox="1"/>
          <p:nvPr/>
        </p:nvSpPr>
        <p:spPr>
          <a:xfrm>
            <a:off x="395536" y="476672"/>
            <a:ext cx="8280920" cy="957955"/>
          </a:xfrm>
          <a:prstGeom prst="rect">
            <a:avLst/>
          </a:prstGeom>
          <a:noFill/>
        </p:spPr>
        <p:txBody>
          <a:bodyPr wrap="square" rtlCol="0">
            <a:spAutoFit/>
          </a:bodyPr>
          <a:lstStyle/>
          <a:p>
            <a:pPr algn="ctr">
              <a:lnSpc>
                <a:spcPct val="70000"/>
              </a:lnSpc>
            </a:pPr>
            <a:r>
              <a:rPr lang="en-US" sz="7500" b="1" dirty="0">
                <a:solidFill>
                  <a:srgbClr val="991447"/>
                </a:solidFill>
                <a:latin typeface="Times New Roman"/>
                <a:cs typeface="Times New Roman"/>
              </a:rPr>
              <a:t>HEAVEN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512" y="-27384"/>
            <a:ext cx="9180512" cy="6911998"/>
            <a:chOff x="-36512" y="-27384"/>
            <a:chExt cx="9180512" cy="6911998"/>
          </a:xfrm>
        </p:grpSpPr>
        <p:sp>
          <p:nvSpPr>
            <p:cNvPr id="11" name="Rectangle 10"/>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2" name="Rectangle 11"/>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pic>
        <p:nvPicPr>
          <p:cNvPr id="8" name="Picture 7"/>
          <p:cNvPicPr>
            <a:picLocks noChangeAspect="1"/>
          </p:cNvPicPr>
          <p:nvPr/>
        </p:nvPicPr>
        <p:blipFill>
          <a:blip r:embed="rId2"/>
          <a:stretch>
            <a:fillRect/>
          </a:stretch>
        </p:blipFill>
        <p:spPr>
          <a:xfrm>
            <a:off x="4355976" y="2084223"/>
            <a:ext cx="3759324" cy="4225097"/>
          </a:xfrm>
          <a:prstGeom prst="rect">
            <a:avLst/>
          </a:prstGeom>
        </p:spPr>
      </p:pic>
      <p:sp>
        <p:nvSpPr>
          <p:cNvPr id="9" name="TextBox 8"/>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sp>
        <p:nvSpPr>
          <p:cNvPr id="14" name="TextBox 13"/>
          <p:cNvSpPr txBox="1"/>
          <p:nvPr/>
        </p:nvSpPr>
        <p:spPr>
          <a:xfrm>
            <a:off x="395536" y="476672"/>
            <a:ext cx="8280920" cy="957955"/>
          </a:xfrm>
          <a:prstGeom prst="rect">
            <a:avLst/>
          </a:prstGeom>
          <a:noFill/>
        </p:spPr>
        <p:txBody>
          <a:bodyPr wrap="square" rtlCol="0">
            <a:spAutoFit/>
          </a:bodyPr>
          <a:lstStyle/>
          <a:p>
            <a:pPr algn="ctr">
              <a:lnSpc>
                <a:spcPct val="70000"/>
              </a:lnSpc>
            </a:pPr>
            <a:r>
              <a:rPr lang="en-US" sz="7500" b="1" dirty="0">
                <a:solidFill>
                  <a:srgbClr val="991447"/>
                </a:solidFill>
                <a:latin typeface="Times New Roman"/>
                <a:cs typeface="Times New Roman"/>
              </a:rPr>
              <a:t>PROBLEMS</a:t>
            </a:r>
          </a:p>
        </p:txBody>
      </p:sp>
      <p:sp>
        <p:nvSpPr>
          <p:cNvPr id="7" name="TextBox 6"/>
          <p:cNvSpPr txBox="1"/>
          <p:nvPr/>
        </p:nvSpPr>
        <p:spPr>
          <a:xfrm>
            <a:off x="755576" y="1124744"/>
            <a:ext cx="7391400" cy="1446550"/>
          </a:xfrm>
          <a:prstGeom prst="rect">
            <a:avLst/>
          </a:prstGeom>
          <a:noFill/>
        </p:spPr>
        <p:txBody>
          <a:bodyPr wrap="square" rtlCol="0">
            <a:spAutoFit/>
          </a:bodyPr>
          <a:lstStyle/>
          <a:p>
            <a:r>
              <a:rPr lang="en-US" sz="3500" b="1" dirty="0">
                <a:latin typeface="Times New Roman"/>
                <a:cs typeface="Times New Roman"/>
              </a:rPr>
              <a:t>Some of the day-to-day problems faced by The Globe Theatre included: </a:t>
            </a:r>
          </a:p>
          <a:p>
            <a:endParaRPr lang="en-US" b="1" dirty="0"/>
          </a:p>
        </p:txBody>
      </p:sp>
      <p:sp>
        <p:nvSpPr>
          <p:cNvPr id="6" name="TextBox 5"/>
          <p:cNvSpPr txBox="1"/>
          <p:nvPr/>
        </p:nvSpPr>
        <p:spPr>
          <a:xfrm>
            <a:off x="990600" y="2284779"/>
            <a:ext cx="5105400" cy="3839512"/>
          </a:xfrm>
          <a:prstGeom prst="rect">
            <a:avLst/>
          </a:prstGeom>
          <a:noFill/>
        </p:spPr>
        <p:txBody>
          <a:bodyPr wrap="square" rtlCol="0">
            <a:spAutoFit/>
          </a:bodyPr>
          <a:lstStyle/>
          <a:p>
            <a:pPr>
              <a:lnSpc>
                <a:spcPct val="90000"/>
              </a:lnSpc>
            </a:pPr>
            <a:r>
              <a:rPr lang="en-US" sz="3000" b="1" dirty="0">
                <a:latin typeface="Times New Roman"/>
                <a:cs typeface="Times New Roman"/>
              </a:rPr>
              <a:t>- Fights</a:t>
            </a:r>
          </a:p>
          <a:p>
            <a:pPr>
              <a:lnSpc>
                <a:spcPct val="90000"/>
              </a:lnSpc>
            </a:pPr>
            <a:endParaRPr lang="en-US" sz="3000" b="1" dirty="0">
              <a:latin typeface="Times New Roman"/>
              <a:cs typeface="Times New Roman"/>
            </a:endParaRPr>
          </a:p>
          <a:p>
            <a:pPr>
              <a:lnSpc>
                <a:spcPct val="90000"/>
              </a:lnSpc>
            </a:pPr>
            <a:r>
              <a:rPr lang="en-US" sz="3000" b="1" dirty="0">
                <a:latin typeface="Times New Roman"/>
                <a:cs typeface="Times New Roman"/>
              </a:rPr>
              <a:t>- Disease (the plague)</a:t>
            </a:r>
          </a:p>
          <a:p>
            <a:pPr>
              <a:lnSpc>
                <a:spcPct val="90000"/>
              </a:lnSpc>
            </a:pPr>
            <a:endParaRPr lang="en-US" sz="3000" b="1" dirty="0">
              <a:latin typeface="Times New Roman"/>
              <a:cs typeface="Times New Roman"/>
            </a:endParaRPr>
          </a:p>
          <a:p>
            <a:pPr>
              <a:lnSpc>
                <a:spcPct val="90000"/>
              </a:lnSpc>
            </a:pPr>
            <a:r>
              <a:rPr lang="en-US" sz="3000" b="1" dirty="0">
                <a:latin typeface="Times New Roman"/>
                <a:cs typeface="Times New Roman"/>
              </a:rPr>
              <a:t>- Drug dealing</a:t>
            </a:r>
          </a:p>
          <a:p>
            <a:pPr>
              <a:lnSpc>
                <a:spcPct val="90000"/>
              </a:lnSpc>
            </a:pPr>
            <a:endParaRPr lang="en-US" sz="3000" b="1" dirty="0">
              <a:latin typeface="Times New Roman"/>
              <a:cs typeface="Times New Roman"/>
            </a:endParaRPr>
          </a:p>
          <a:p>
            <a:pPr>
              <a:lnSpc>
                <a:spcPct val="90000"/>
              </a:lnSpc>
            </a:pPr>
            <a:r>
              <a:rPr lang="en-US" sz="3000" b="1" dirty="0">
                <a:latin typeface="Times New Roman"/>
                <a:cs typeface="Times New Roman"/>
              </a:rPr>
              <a:t>- Prostitution</a:t>
            </a:r>
          </a:p>
          <a:p>
            <a:pPr>
              <a:lnSpc>
                <a:spcPct val="90000"/>
              </a:lnSpc>
            </a:pPr>
            <a:endParaRPr lang="en-US" sz="3000" b="1" dirty="0">
              <a:latin typeface="Times New Roman"/>
              <a:cs typeface="Times New Roman"/>
            </a:endParaRPr>
          </a:p>
          <a:p>
            <a:pPr>
              <a:lnSpc>
                <a:spcPct val="90000"/>
              </a:lnSpc>
            </a:pPr>
            <a:r>
              <a:rPr lang="en-US" sz="3000" b="1" dirty="0">
                <a:latin typeface="Times New Roman"/>
                <a:cs typeface="Times New Roman"/>
              </a:rPr>
              <a:t>- Theft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512" y="-27384"/>
            <a:ext cx="9180512" cy="6911998"/>
            <a:chOff x="-36512" y="-27384"/>
            <a:chExt cx="9180512" cy="6911998"/>
          </a:xfrm>
        </p:grpSpPr>
        <p:sp>
          <p:nvSpPr>
            <p:cNvPr id="11" name="Rectangle 10"/>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2" name="Rectangle 11"/>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sp>
        <p:nvSpPr>
          <p:cNvPr id="21" name="TextBox 20"/>
          <p:cNvSpPr txBox="1"/>
          <p:nvPr/>
        </p:nvSpPr>
        <p:spPr>
          <a:xfrm>
            <a:off x="762000" y="6200001"/>
            <a:ext cx="1219200" cy="276999"/>
          </a:xfrm>
          <a:prstGeom prst="rect">
            <a:avLst/>
          </a:prstGeom>
          <a:noFill/>
        </p:spPr>
        <p:txBody>
          <a:bodyPr wrap="square" rtlCol="0">
            <a:spAutoFit/>
          </a:bodyPr>
          <a:lstStyle/>
          <a:p>
            <a:r>
              <a:rPr lang="en-US" sz="1200" dirty="0">
                <a:solidFill>
                  <a:schemeClr val="bg1"/>
                </a:solidFill>
              </a:rPr>
              <a:t>© Presto Plans </a:t>
            </a:r>
          </a:p>
        </p:txBody>
      </p:sp>
      <p:sp>
        <p:nvSpPr>
          <p:cNvPr id="6" name="TextBox 5"/>
          <p:cNvSpPr txBox="1"/>
          <p:nvPr/>
        </p:nvSpPr>
        <p:spPr>
          <a:xfrm>
            <a:off x="611559" y="1336119"/>
            <a:ext cx="3992481" cy="2092881"/>
          </a:xfrm>
          <a:prstGeom prst="rect">
            <a:avLst/>
          </a:prstGeom>
          <a:noFill/>
        </p:spPr>
        <p:txBody>
          <a:bodyPr wrap="square" rtlCol="0">
            <a:spAutoFit/>
          </a:bodyPr>
          <a:lstStyle/>
          <a:p>
            <a:r>
              <a:rPr lang="en-US" sz="2600" b="1" dirty="0">
                <a:latin typeface="Times New Roman"/>
                <a:cs typeface="Times New Roman"/>
              </a:rPr>
              <a:t>The Globe burned down in 1613 from a cannon blast during the play “Henry VIII”.  It was rebuilt and reopened in 1614.</a:t>
            </a:r>
          </a:p>
        </p:txBody>
      </p:sp>
      <p:pic>
        <p:nvPicPr>
          <p:cNvPr id="8" name="Picture 7"/>
          <p:cNvPicPr>
            <a:picLocks noChangeAspect="1"/>
          </p:cNvPicPr>
          <p:nvPr/>
        </p:nvPicPr>
        <p:blipFill>
          <a:blip r:embed="rId2"/>
          <a:stretch>
            <a:fillRect/>
          </a:stretch>
        </p:blipFill>
        <p:spPr>
          <a:xfrm>
            <a:off x="4676049" y="1319210"/>
            <a:ext cx="3712375" cy="4852990"/>
          </a:xfrm>
          <a:prstGeom prst="rect">
            <a:avLst/>
          </a:prstGeom>
          <a:ln w="38100">
            <a:solidFill>
              <a:schemeClr val="tx1"/>
            </a:solidFill>
          </a:ln>
        </p:spPr>
      </p:pic>
      <p:sp>
        <p:nvSpPr>
          <p:cNvPr id="14" name="TextBox 13"/>
          <p:cNvSpPr txBox="1"/>
          <p:nvPr/>
        </p:nvSpPr>
        <p:spPr>
          <a:xfrm>
            <a:off x="395536" y="476672"/>
            <a:ext cx="8280920" cy="842538"/>
          </a:xfrm>
          <a:prstGeom prst="rect">
            <a:avLst/>
          </a:prstGeom>
          <a:noFill/>
        </p:spPr>
        <p:txBody>
          <a:bodyPr wrap="square" rtlCol="0">
            <a:spAutoFit/>
          </a:bodyPr>
          <a:lstStyle/>
          <a:p>
            <a:pPr algn="ctr">
              <a:lnSpc>
                <a:spcPct val="70000"/>
              </a:lnSpc>
            </a:pPr>
            <a:r>
              <a:rPr lang="en-US" sz="6500" b="1" dirty="0">
                <a:solidFill>
                  <a:srgbClr val="991447"/>
                </a:solidFill>
                <a:latin typeface="Times New Roman"/>
                <a:cs typeface="Times New Roman"/>
              </a:rPr>
              <a:t>TRAGEDY STRIKES</a:t>
            </a:r>
          </a:p>
        </p:txBody>
      </p:sp>
      <p:sp>
        <p:nvSpPr>
          <p:cNvPr id="2" name="Rectangle 1"/>
          <p:cNvSpPr/>
          <p:nvPr/>
        </p:nvSpPr>
        <p:spPr>
          <a:xfrm>
            <a:off x="683568" y="3762905"/>
            <a:ext cx="3848464" cy="1754327"/>
          </a:xfrm>
          <a:prstGeom prst="rect">
            <a:avLst/>
          </a:prstGeom>
        </p:spPr>
        <p:txBody>
          <a:bodyPr wrap="square">
            <a:spAutoFit/>
          </a:bodyPr>
          <a:lstStyle/>
          <a:p>
            <a:r>
              <a:rPr lang="en-US" sz="2700" b="1" dirty="0">
                <a:latin typeface="Times New Roman"/>
                <a:cs typeface="Times New Roman"/>
              </a:rPr>
              <a:t>The theatre was also closed down by the Puritans in 1642 and was torn down in 1644.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6512" y="-27384"/>
            <a:ext cx="9180512" cy="6911998"/>
            <a:chOff x="-36512" y="-27384"/>
            <a:chExt cx="9180512" cy="6911998"/>
          </a:xfrm>
        </p:grpSpPr>
        <p:sp>
          <p:nvSpPr>
            <p:cNvPr id="11" name="Rectangle 10"/>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2" name="Rectangle 11"/>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sp>
        <p:nvSpPr>
          <p:cNvPr id="21" name="TextBox 20"/>
          <p:cNvSpPr txBox="1"/>
          <p:nvPr/>
        </p:nvSpPr>
        <p:spPr>
          <a:xfrm>
            <a:off x="762000" y="6200001"/>
            <a:ext cx="1219200" cy="276999"/>
          </a:xfrm>
          <a:prstGeom prst="rect">
            <a:avLst/>
          </a:prstGeom>
          <a:noFill/>
        </p:spPr>
        <p:txBody>
          <a:bodyPr wrap="square" rtlCol="0">
            <a:spAutoFit/>
          </a:bodyPr>
          <a:lstStyle/>
          <a:p>
            <a:r>
              <a:rPr lang="en-US" sz="1200" dirty="0">
                <a:solidFill>
                  <a:schemeClr val="bg1"/>
                </a:solidFill>
              </a:rPr>
              <a:t>© Presto Plans </a:t>
            </a:r>
          </a:p>
        </p:txBody>
      </p:sp>
      <p:sp>
        <p:nvSpPr>
          <p:cNvPr id="6" name="TextBox 5"/>
          <p:cNvSpPr txBox="1"/>
          <p:nvPr/>
        </p:nvSpPr>
        <p:spPr>
          <a:xfrm>
            <a:off x="622176" y="1629955"/>
            <a:ext cx="4525888" cy="4247317"/>
          </a:xfrm>
          <a:prstGeom prst="rect">
            <a:avLst/>
          </a:prstGeom>
          <a:noFill/>
        </p:spPr>
        <p:txBody>
          <a:bodyPr wrap="square" rtlCol="0">
            <a:spAutoFit/>
          </a:bodyPr>
          <a:lstStyle/>
          <a:p>
            <a:pPr algn="ctr"/>
            <a:r>
              <a:rPr lang="en-US" sz="3000" b="1" dirty="0">
                <a:latin typeface="Times New Roman"/>
                <a:cs typeface="Times New Roman"/>
              </a:rPr>
              <a:t>In 1949, Sam Wanamaker came to London searching for the site of the original Globe and was </a:t>
            </a:r>
            <a:r>
              <a:rPr lang="en-US" sz="2600" b="1" dirty="0">
                <a:latin typeface="Times New Roman"/>
                <a:cs typeface="Times New Roman"/>
              </a:rPr>
              <a:t>disappointed</a:t>
            </a:r>
            <a:r>
              <a:rPr lang="en-US" sz="3000" b="1" dirty="0">
                <a:latin typeface="Times New Roman"/>
                <a:cs typeface="Times New Roman"/>
              </a:rPr>
              <a:t> not to find a more lasting memorial to Shakespeare.  As a result, in 1970 he founded the Shakespeare Globe Trust.</a:t>
            </a:r>
          </a:p>
        </p:txBody>
      </p:sp>
      <p:pic>
        <p:nvPicPr>
          <p:cNvPr id="2" name="Picture 1"/>
          <p:cNvPicPr>
            <a:picLocks noChangeAspect="1"/>
          </p:cNvPicPr>
          <p:nvPr/>
        </p:nvPicPr>
        <p:blipFill>
          <a:blip r:embed="rId2"/>
          <a:stretch>
            <a:fillRect/>
          </a:stretch>
        </p:blipFill>
        <p:spPr>
          <a:xfrm>
            <a:off x="5220072" y="1484784"/>
            <a:ext cx="3180646" cy="4536504"/>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395536" y="476672"/>
            <a:ext cx="8280920" cy="819455"/>
          </a:xfrm>
          <a:prstGeom prst="rect">
            <a:avLst/>
          </a:prstGeom>
          <a:noFill/>
        </p:spPr>
        <p:txBody>
          <a:bodyPr wrap="square" rtlCol="0">
            <a:spAutoFit/>
          </a:bodyPr>
          <a:lstStyle/>
          <a:p>
            <a:pPr algn="ctr">
              <a:lnSpc>
                <a:spcPct val="70000"/>
              </a:lnSpc>
            </a:pPr>
            <a:r>
              <a:rPr lang="en-US" sz="6300" b="1" dirty="0">
                <a:solidFill>
                  <a:srgbClr val="991447"/>
                </a:solidFill>
                <a:latin typeface="Times New Roman"/>
                <a:cs typeface="Times New Roman"/>
              </a:rPr>
              <a:t>RECONSTRUCTION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6512" y="-27384"/>
            <a:ext cx="9180512" cy="6911998"/>
            <a:chOff x="-36512" y="-27384"/>
            <a:chExt cx="9180512" cy="6911998"/>
          </a:xfrm>
        </p:grpSpPr>
        <p:sp>
          <p:nvSpPr>
            <p:cNvPr id="12" name="Rectangle 11"/>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3" name="Rectangle 12"/>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sp>
        <p:nvSpPr>
          <p:cNvPr id="21" name="TextBox 20"/>
          <p:cNvSpPr txBox="1"/>
          <p:nvPr/>
        </p:nvSpPr>
        <p:spPr>
          <a:xfrm>
            <a:off x="762000" y="6200001"/>
            <a:ext cx="1219200" cy="276999"/>
          </a:xfrm>
          <a:prstGeom prst="rect">
            <a:avLst/>
          </a:prstGeom>
          <a:noFill/>
        </p:spPr>
        <p:txBody>
          <a:bodyPr wrap="square" rtlCol="0">
            <a:spAutoFit/>
          </a:bodyPr>
          <a:lstStyle/>
          <a:p>
            <a:r>
              <a:rPr lang="en-US" sz="1200" dirty="0">
                <a:solidFill>
                  <a:schemeClr val="bg1"/>
                </a:solidFill>
              </a:rPr>
              <a:t>© Presto Plans </a:t>
            </a:r>
          </a:p>
        </p:txBody>
      </p:sp>
      <p:sp>
        <p:nvSpPr>
          <p:cNvPr id="6" name="TextBox 5"/>
          <p:cNvSpPr txBox="1"/>
          <p:nvPr/>
        </p:nvSpPr>
        <p:spPr>
          <a:xfrm>
            <a:off x="539552" y="1240304"/>
            <a:ext cx="7914456" cy="892552"/>
          </a:xfrm>
          <a:prstGeom prst="rect">
            <a:avLst/>
          </a:prstGeom>
          <a:noFill/>
        </p:spPr>
        <p:txBody>
          <a:bodyPr wrap="square" rtlCol="0">
            <a:spAutoFit/>
          </a:bodyPr>
          <a:lstStyle/>
          <a:p>
            <a:pPr algn="ctr"/>
            <a:r>
              <a:rPr lang="en-US" sz="2600" b="1" dirty="0">
                <a:latin typeface="Times New Roman"/>
                <a:cs typeface="Times New Roman"/>
              </a:rPr>
              <a:t>In 1987, building work began on the site, and in 1993, the reconstruction of the Globe theatre itself began! </a:t>
            </a:r>
          </a:p>
        </p:txBody>
      </p:sp>
      <p:pic>
        <p:nvPicPr>
          <p:cNvPr id="10" name="Picture 9" descr="1.jpg"/>
          <p:cNvPicPr>
            <a:picLocks noChangeAspect="1"/>
          </p:cNvPicPr>
          <p:nvPr/>
        </p:nvPicPr>
        <p:blipFill>
          <a:blip r:embed="rId2"/>
          <a:stretch>
            <a:fillRect/>
          </a:stretch>
        </p:blipFill>
        <p:spPr>
          <a:xfrm>
            <a:off x="1475656" y="2252688"/>
            <a:ext cx="6344457" cy="3912616"/>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395536" y="476672"/>
            <a:ext cx="8280920" cy="819455"/>
          </a:xfrm>
          <a:prstGeom prst="rect">
            <a:avLst/>
          </a:prstGeom>
          <a:noFill/>
        </p:spPr>
        <p:txBody>
          <a:bodyPr wrap="square" rtlCol="0">
            <a:spAutoFit/>
          </a:bodyPr>
          <a:lstStyle/>
          <a:p>
            <a:pPr algn="ctr">
              <a:lnSpc>
                <a:spcPct val="70000"/>
              </a:lnSpc>
            </a:pPr>
            <a:r>
              <a:rPr lang="en-US" sz="6300" b="1" dirty="0">
                <a:solidFill>
                  <a:srgbClr val="991447"/>
                </a:solidFill>
                <a:latin typeface="Times New Roman"/>
                <a:cs typeface="Times New Roman"/>
              </a:rPr>
              <a:t>RECONSTRUCTION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512" y="-27384"/>
            <a:ext cx="9180512" cy="6911998"/>
            <a:chOff x="-36512" y="-27384"/>
            <a:chExt cx="9180512" cy="6911998"/>
          </a:xfrm>
        </p:grpSpPr>
        <p:sp>
          <p:nvSpPr>
            <p:cNvPr id="11" name="Rectangle 10"/>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2" name="Rectangle 11"/>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sp>
        <p:nvSpPr>
          <p:cNvPr id="21" name="TextBox 20"/>
          <p:cNvSpPr txBox="1"/>
          <p:nvPr/>
        </p:nvSpPr>
        <p:spPr>
          <a:xfrm>
            <a:off x="762000" y="6200001"/>
            <a:ext cx="1219200" cy="276999"/>
          </a:xfrm>
          <a:prstGeom prst="rect">
            <a:avLst/>
          </a:prstGeom>
          <a:noFill/>
        </p:spPr>
        <p:txBody>
          <a:bodyPr wrap="square" rtlCol="0">
            <a:spAutoFit/>
          </a:bodyPr>
          <a:lstStyle/>
          <a:p>
            <a:r>
              <a:rPr lang="en-US" sz="1200" dirty="0">
                <a:solidFill>
                  <a:schemeClr val="bg1"/>
                </a:solidFill>
              </a:rPr>
              <a:t>© Presto Plans </a:t>
            </a:r>
          </a:p>
        </p:txBody>
      </p:sp>
      <p:sp>
        <p:nvSpPr>
          <p:cNvPr id="6" name="TextBox 5"/>
          <p:cNvSpPr txBox="1"/>
          <p:nvPr/>
        </p:nvSpPr>
        <p:spPr>
          <a:xfrm>
            <a:off x="1081608" y="4082296"/>
            <a:ext cx="7162800" cy="1938992"/>
          </a:xfrm>
          <a:prstGeom prst="rect">
            <a:avLst/>
          </a:prstGeom>
          <a:noFill/>
        </p:spPr>
        <p:txBody>
          <a:bodyPr wrap="square" rtlCol="0">
            <a:spAutoFit/>
          </a:bodyPr>
          <a:lstStyle/>
          <a:p>
            <a:pPr algn="ctr"/>
            <a:r>
              <a:rPr lang="en-US" sz="4000" b="1" dirty="0">
                <a:latin typeface="Times New Roman"/>
                <a:cs typeface="Times New Roman"/>
              </a:rPr>
              <a:t>Although most of Shakespeare’s plays were held there, he only owned 12% of the theatre.</a:t>
            </a:r>
          </a:p>
        </p:txBody>
      </p:sp>
      <p:sp>
        <p:nvSpPr>
          <p:cNvPr id="8" name="TextBox 7"/>
          <p:cNvSpPr txBox="1"/>
          <p:nvPr/>
        </p:nvSpPr>
        <p:spPr>
          <a:xfrm>
            <a:off x="1331640" y="2250737"/>
            <a:ext cx="6477000" cy="1754327"/>
          </a:xfrm>
          <a:prstGeom prst="rect">
            <a:avLst/>
          </a:prstGeom>
          <a:noFill/>
        </p:spPr>
        <p:txBody>
          <a:bodyPr wrap="square" rtlCol="0">
            <a:spAutoFit/>
          </a:bodyPr>
          <a:lstStyle/>
          <a:p>
            <a:pPr algn="ctr"/>
            <a:r>
              <a:rPr lang="en-US" sz="4500" b="1" dirty="0">
                <a:latin typeface="Times New Roman"/>
                <a:cs typeface="Times New Roman"/>
              </a:rPr>
              <a:t>The original Globe held about 3000 people! </a:t>
            </a:r>
          </a:p>
          <a:p>
            <a:endParaRPr lang="en-US" b="1" dirty="0"/>
          </a:p>
        </p:txBody>
      </p:sp>
      <p:sp>
        <p:nvSpPr>
          <p:cNvPr id="15" name="TextBox 14"/>
          <p:cNvSpPr txBox="1"/>
          <p:nvPr/>
        </p:nvSpPr>
        <p:spPr>
          <a:xfrm>
            <a:off x="395536" y="476672"/>
            <a:ext cx="8280920" cy="957955"/>
          </a:xfrm>
          <a:prstGeom prst="rect">
            <a:avLst/>
          </a:prstGeom>
          <a:noFill/>
        </p:spPr>
        <p:txBody>
          <a:bodyPr wrap="square" rtlCol="0">
            <a:spAutoFit/>
          </a:bodyPr>
          <a:lstStyle/>
          <a:p>
            <a:pPr algn="ctr">
              <a:lnSpc>
                <a:spcPct val="70000"/>
              </a:lnSpc>
            </a:pPr>
            <a:r>
              <a:rPr lang="en-US" sz="7500" b="1" dirty="0">
                <a:solidFill>
                  <a:srgbClr val="991447"/>
                </a:solidFill>
                <a:latin typeface="Times New Roman"/>
                <a:cs typeface="Times New Roman"/>
              </a:rPr>
              <a:t>FUN FACTS</a:t>
            </a:r>
          </a:p>
        </p:txBody>
      </p:sp>
      <p:sp>
        <p:nvSpPr>
          <p:cNvPr id="16" name="TextBox 15"/>
          <p:cNvSpPr txBox="1"/>
          <p:nvPr/>
        </p:nvSpPr>
        <p:spPr>
          <a:xfrm>
            <a:off x="489600" y="1318917"/>
            <a:ext cx="8280920" cy="957955"/>
          </a:xfrm>
          <a:prstGeom prst="rect">
            <a:avLst/>
          </a:prstGeom>
          <a:noFill/>
        </p:spPr>
        <p:txBody>
          <a:bodyPr wrap="square" rtlCol="0">
            <a:spAutoFit/>
          </a:bodyPr>
          <a:lstStyle/>
          <a:p>
            <a:pPr algn="ctr">
              <a:lnSpc>
                <a:spcPct val="70000"/>
              </a:lnSpc>
            </a:pPr>
            <a:r>
              <a:rPr lang="en-US" sz="7500" b="1" dirty="0">
                <a:solidFill>
                  <a:srgbClr val="EABD3F"/>
                </a:solidFill>
                <a:latin typeface="Times New Roman"/>
                <a:cs typeface="Times New Roman"/>
              </a:rPr>
              <a:t>DID YOU KNOW?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512" y="-27384"/>
            <a:ext cx="9180512" cy="6911998"/>
            <a:chOff x="-36512" y="-27384"/>
            <a:chExt cx="9180512" cy="6911998"/>
          </a:xfrm>
        </p:grpSpPr>
        <p:sp>
          <p:nvSpPr>
            <p:cNvPr id="11" name="Rectangle 10"/>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2" name="Rectangle 11"/>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sp>
        <p:nvSpPr>
          <p:cNvPr id="21" name="TextBox 20"/>
          <p:cNvSpPr txBox="1"/>
          <p:nvPr/>
        </p:nvSpPr>
        <p:spPr>
          <a:xfrm>
            <a:off x="762000" y="6200001"/>
            <a:ext cx="1219200" cy="276999"/>
          </a:xfrm>
          <a:prstGeom prst="rect">
            <a:avLst/>
          </a:prstGeom>
          <a:noFill/>
        </p:spPr>
        <p:txBody>
          <a:bodyPr wrap="square" rtlCol="0">
            <a:spAutoFit/>
          </a:bodyPr>
          <a:lstStyle/>
          <a:p>
            <a:r>
              <a:rPr lang="en-US" sz="1200" dirty="0">
                <a:solidFill>
                  <a:schemeClr val="bg1"/>
                </a:solidFill>
              </a:rPr>
              <a:t>© Presto Plans </a:t>
            </a:r>
          </a:p>
        </p:txBody>
      </p:sp>
      <p:sp>
        <p:nvSpPr>
          <p:cNvPr id="15" name="TextBox 14"/>
          <p:cNvSpPr txBox="1"/>
          <p:nvPr/>
        </p:nvSpPr>
        <p:spPr>
          <a:xfrm>
            <a:off x="395536" y="476672"/>
            <a:ext cx="8280920" cy="957955"/>
          </a:xfrm>
          <a:prstGeom prst="rect">
            <a:avLst/>
          </a:prstGeom>
          <a:noFill/>
        </p:spPr>
        <p:txBody>
          <a:bodyPr wrap="square" rtlCol="0">
            <a:spAutoFit/>
          </a:bodyPr>
          <a:lstStyle/>
          <a:p>
            <a:pPr algn="ctr">
              <a:lnSpc>
                <a:spcPct val="70000"/>
              </a:lnSpc>
            </a:pPr>
            <a:r>
              <a:rPr lang="en-US" sz="7500" b="1" dirty="0">
                <a:solidFill>
                  <a:srgbClr val="991447"/>
                </a:solidFill>
                <a:latin typeface="Times New Roman"/>
                <a:cs typeface="Times New Roman"/>
              </a:rPr>
              <a:t>FUN FACTS</a:t>
            </a:r>
          </a:p>
        </p:txBody>
      </p:sp>
      <p:sp>
        <p:nvSpPr>
          <p:cNvPr id="16" name="TextBox 15"/>
          <p:cNvSpPr txBox="1"/>
          <p:nvPr/>
        </p:nvSpPr>
        <p:spPr>
          <a:xfrm>
            <a:off x="489600" y="1318917"/>
            <a:ext cx="8280920" cy="957955"/>
          </a:xfrm>
          <a:prstGeom prst="rect">
            <a:avLst/>
          </a:prstGeom>
          <a:noFill/>
        </p:spPr>
        <p:txBody>
          <a:bodyPr wrap="square" rtlCol="0">
            <a:spAutoFit/>
          </a:bodyPr>
          <a:lstStyle/>
          <a:p>
            <a:pPr algn="ctr">
              <a:lnSpc>
                <a:spcPct val="70000"/>
              </a:lnSpc>
            </a:pPr>
            <a:r>
              <a:rPr lang="en-US" sz="7500" b="1" dirty="0">
                <a:solidFill>
                  <a:srgbClr val="EABD3F"/>
                </a:solidFill>
                <a:latin typeface="Times New Roman"/>
                <a:cs typeface="Times New Roman"/>
              </a:rPr>
              <a:t>DID YOU KNOW?</a:t>
            </a:r>
          </a:p>
        </p:txBody>
      </p:sp>
      <p:sp>
        <p:nvSpPr>
          <p:cNvPr id="14" name="TextBox 13"/>
          <p:cNvSpPr txBox="1"/>
          <p:nvPr/>
        </p:nvSpPr>
        <p:spPr>
          <a:xfrm>
            <a:off x="971600" y="4759984"/>
            <a:ext cx="7162800" cy="1477328"/>
          </a:xfrm>
          <a:prstGeom prst="rect">
            <a:avLst/>
          </a:prstGeom>
          <a:noFill/>
        </p:spPr>
        <p:txBody>
          <a:bodyPr wrap="square" rtlCol="0">
            <a:spAutoFit/>
          </a:bodyPr>
          <a:lstStyle/>
          <a:p>
            <a:pPr algn="ctr"/>
            <a:r>
              <a:rPr lang="en-US" sz="4500" b="1" dirty="0">
                <a:latin typeface="Times New Roman"/>
                <a:cs typeface="Times New Roman"/>
              </a:rPr>
              <a:t>People often skipped work to go to the plays.</a:t>
            </a:r>
          </a:p>
        </p:txBody>
      </p:sp>
      <p:sp>
        <p:nvSpPr>
          <p:cNvPr id="17" name="TextBox 16"/>
          <p:cNvSpPr txBox="1"/>
          <p:nvPr/>
        </p:nvSpPr>
        <p:spPr>
          <a:xfrm>
            <a:off x="1143000" y="2276872"/>
            <a:ext cx="6934200" cy="2446824"/>
          </a:xfrm>
          <a:prstGeom prst="rect">
            <a:avLst/>
          </a:prstGeom>
          <a:noFill/>
        </p:spPr>
        <p:txBody>
          <a:bodyPr wrap="square" rtlCol="0">
            <a:spAutoFit/>
          </a:bodyPr>
          <a:lstStyle/>
          <a:p>
            <a:pPr algn="ctr"/>
            <a:r>
              <a:rPr lang="en-US" sz="4500" b="1" dirty="0">
                <a:latin typeface="Times New Roman"/>
                <a:cs typeface="Times New Roman"/>
              </a:rPr>
              <a:t>The theatre had no roof, so plays had to be held during the day for lighting.</a:t>
            </a:r>
          </a:p>
          <a:p>
            <a:endParaRPr lang="en-US" b="1" dirty="0"/>
          </a:p>
        </p:txBody>
      </p:sp>
    </p:spTree>
    <p:extLst>
      <p:ext uri="{BB962C8B-B14F-4D97-AF65-F5344CB8AC3E}">
        <p14:creationId xmlns:p14="http://schemas.microsoft.com/office/powerpoint/2010/main" val="51086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lide(fromBottom)">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512" y="-27384"/>
            <a:ext cx="9180512" cy="6911998"/>
            <a:chOff x="-36512" y="-27384"/>
            <a:chExt cx="9180512" cy="6911998"/>
          </a:xfrm>
        </p:grpSpPr>
        <p:sp>
          <p:nvSpPr>
            <p:cNvPr id="11" name="Rectangle 10"/>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2" name="Rectangle 11"/>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sp>
        <p:nvSpPr>
          <p:cNvPr id="21" name="TextBox 20"/>
          <p:cNvSpPr txBox="1"/>
          <p:nvPr/>
        </p:nvSpPr>
        <p:spPr>
          <a:xfrm>
            <a:off x="762000" y="6200001"/>
            <a:ext cx="1219200" cy="276999"/>
          </a:xfrm>
          <a:prstGeom prst="rect">
            <a:avLst/>
          </a:prstGeom>
          <a:noFill/>
        </p:spPr>
        <p:txBody>
          <a:bodyPr wrap="square" rtlCol="0">
            <a:spAutoFit/>
          </a:bodyPr>
          <a:lstStyle/>
          <a:p>
            <a:r>
              <a:rPr lang="en-US" sz="1200" dirty="0">
                <a:solidFill>
                  <a:schemeClr val="bg1"/>
                </a:solidFill>
              </a:rPr>
              <a:t>© Presto Plans </a:t>
            </a:r>
          </a:p>
        </p:txBody>
      </p:sp>
      <p:sp>
        <p:nvSpPr>
          <p:cNvPr id="15" name="TextBox 14"/>
          <p:cNvSpPr txBox="1"/>
          <p:nvPr/>
        </p:nvSpPr>
        <p:spPr>
          <a:xfrm>
            <a:off x="395536" y="476672"/>
            <a:ext cx="8280920" cy="957955"/>
          </a:xfrm>
          <a:prstGeom prst="rect">
            <a:avLst/>
          </a:prstGeom>
          <a:noFill/>
        </p:spPr>
        <p:txBody>
          <a:bodyPr wrap="square" rtlCol="0">
            <a:spAutoFit/>
          </a:bodyPr>
          <a:lstStyle/>
          <a:p>
            <a:pPr algn="ctr">
              <a:lnSpc>
                <a:spcPct val="70000"/>
              </a:lnSpc>
            </a:pPr>
            <a:r>
              <a:rPr lang="en-US" sz="7500" b="1" dirty="0">
                <a:solidFill>
                  <a:srgbClr val="991447"/>
                </a:solidFill>
                <a:latin typeface="Times New Roman"/>
                <a:cs typeface="Times New Roman"/>
              </a:rPr>
              <a:t>FUN FACTS</a:t>
            </a:r>
          </a:p>
        </p:txBody>
      </p:sp>
      <p:sp>
        <p:nvSpPr>
          <p:cNvPr id="16" name="TextBox 15"/>
          <p:cNvSpPr txBox="1"/>
          <p:nvPr/>
        </p:nvSpPr>
        <p:spPr>
          <a:xfrm>
            <a:off x="489600" y="1318917"/>
            <a:ext cx="8280920" cy="957955"/>
          </a:xfrm>
          <a:prstGeom prst="rect">
            <a:avLst/>
          </a:prstGeom>
          <a:noFill/>
        </p:spPr>
        <p:txBody>
          <a:bodyPr wrap="square" rtlCol="0">
            <a:spAutoFit/>
          </a:bodyPr>
          <a:lstStyle/>
          <a:p>
            <a:pPr algn="ctr">
              <a:lnSpc>
                <a:spcPct val="70000"/>
              </a:lnSpc>
            </a:pPr>
            <a:r>
              <a:rPr lang="en-US" sz="7500" b="1" dirty="0">
                <a:solidFill>
                  <a:srgbClr val="EABD3F"/>
                </a:solidFill>
                <a:latin typeface="Times New Roman"/>
                <a:cs typeface="Times New Roman"/>
              </a:rPr>
              <a:t>DID YOU KNOW?</a:t>
            </a:r>
          </a:p>
        </p:txBody>
      </p:sp>
      <p:sp>
        <p:nvSpPr>
          <p:cNvPr id="18" name="TextBox 17"/>
          <p:cNvSpPr txBox="1"/>
          <p:nvPr/>
        </p:nvSpPr>
        <p:spPr>
          <a:xfrm>
            <a:off x="683568" y="2420888"/>
            <a:ext cx="7613848" cy="4093428"/>
          </a:xfrm>
          <a:prstGeom prst="rect">
            <a:avLst/>
          </a:prstGeom>
          <a:noFill/>
        </p:spPr>
        <p:txBody>
          <a:bodyPr wrap="square" rtlCol="0">
            <a:spAutoFit/>
          </a:bodyPr>
          <a:lstStyle/>
          <a:p>
            <a:pPr algn="ctr"/>
            <a:r>
              <a:rPr lang="en-US" sz="3200" b="1" dirty="0">
                <a:latin typeface="Times New Roman"/>
                <a:cs typeface="Times New Roman"/>
              </a:rPr>
              <a:t>During Shakespeare’s  lifetime, there were laws forbidding people from wearing clothes better than their social rank, making it easy to identify the social status of people on the streets. So, if an actor who played a king wore his costume outside of the playhouse, he could be prosecuted. </a:t>
            </a:r>
          </a:p>
          <a:p>
            <a:endParaRPr lang="en-US" sz="3600" b="1" dirty="0">
              <a:latin typeface="Times New Roman"/>
              <a:cs typeface="Times New Roman"/>
            </a:endParaRPr>
          </a:p>
        </p:txBody>
      </p:sp>
    </p:spTree>
    <p:extLst>
      <p:ext uri="{BB962C8B-B14F-4D97-AF65-F5344CB8AC3E}">
        <p14:creationId xmlns:p14="http://schemas.microsoft.com/office/powerpoint/2010/main" val="44517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6512" y="-27384"/>
            <a:ext cx="9180512" cy="6911998"/>
            <a:chOff x="-36512" y="-27384"/>
            <a:chExt cx="9180512" cy="6911998"/>
          </a:xfrm>
        </p:grpSpPr>
        <p:sp>
          <p:nvSpPr>
            <p:cNvPr id="12" name="Rectangle 11"/>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3" name="Rectangle 12"/>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sp>
        <p:nvSpPr>
          <p:cNvPr id="21" name="TextBox 20"/>
          <p:cNvSpPr txBox="1"/>
          <p:nvPr/>
        </p:nvSpPr>
        <p:spPr>
          <a:xfrm>
            <a:off x="762000" y="6200001"/>
            <a:ext cx="1219200" cy="276999"/>
          </a:xfrm>
          <a:prstGeom prst="rect">
            <a:avLst/>
          </a:prstGeom>
          <a:noFill/>
        </p:spPr>
        <p:txBody>
          <a:bodyPr wrap="square" rtlCol="0">
            <a:spAutoFit/>
          </a:bodyPr>
          <a:lstStyle/>
          <a:p>
            <a:r>
              <a:rPr lang="en-US" sz="1200" dirty="0">
                <a:solidFill>
                  <a:schemeClr val="bg1"/>
                </a:solidFill>
              </a:rPr>
              <a:t>© Presto Plans </a:t>
            </a:r>
          </a:p>
        </p:txBody>
      </p:sp>
      <p:sp>
        <p:nvSpPr>
          <p:cNvPr id="6" name="TextBox 5"/>
          <p:cNvSpPr txBox="1"/>
          <p:nvPr/>
        </p:nvSpPr>
        <p:spPr>
          <a:xfrm>
            <a:off x="838200" y="1211997"/>
            <a:ext cx="7620000" cy="1107996"/>
          </a:xfrm>
          <a:prstGeom prst="rect">
            <a:avLst/>
          </a:prstGeom>
          <a:noFill/>
        </p:spPr>
        <p:txBody>
          <a:bodyPr wrap="square" rtlCol="0">
            <a:spAutoFit/>
          </a:bodyPr>
          <a:lstStyle/>
          <a:p>
            <a:pPr algn="ctr"/>
            <a:r>
              <a:rPr lang="en-US" sz="3300" b="1" dirty="0">
                <a:latin typeface="Times New Roman"/>
                <a:cs typeface="Times New Roman"/>
              </a:rPr>
              <a:t>Click on the image below to take a tour of Shakespeare's Famous theatre! </a:t>
            </a:r>
          </a:p>
        </p:txBody>
      </p:sp>
      <p:sp>
        <p:nvSpPr>
          <p:cNvPr id="7" name="TextBox 6">
            <a:hlinkClick r:id="rId2"/>
          </p:cNvPr>
          <p:cNvSpPr txBox="1"/>
          <p:nvPr/>
        </p:nvSpPr>
        <p:spPr>
          <a:xfrm>
            <a:off x="1619672" y="5879068"/>
            <a:ext cx="6275784" cy="646331"/>
          </a:xfrm>
          <a:prstGeom prst="rect">
            <a:avLst/>
          </a:prstGeom>
          <a:noFill/>
        </p:spPr>
        <p:txBody>
          <a:bodyPr wrap="square" rtlCol="0">
            <a:spAutoFit/>
          </a:bodyPr>
          <a:lstStyle/>
          <a:p>
            <a:r>
              <a:rPr lang="en-US" b="1" dirty="0">
                <a:hlinkClick r:id="rId2"/>
              </a:rPr>
              <a:t>http://www.shakespearesglobe.com/about-us/virtual-tour</a:t>
            </a:r>
            <a:endParaRPr lang="en-US" b="1" dirty="0"/>
          </a:p>
          <a:p>
            <a:endParaRPr lang="en-US" b="1" dirty="0"/>
          </a:p>
        </p:txBody>
      </p:sp>
      <p:pic>
        <p:nvPicPr>
          <p:cNvPr id="9" name="Picture 8" descr="1.jpg">
            <a:hlinkClick r:id="rId2"/>
          </p:cNvPr>
          <p:cNvPicPr>
            <a:picLocks noChangeAspect="1"/>
          </p:cNvPicPr>
          <p:nvPr/>
        </p:nvPicPr>
        <p:blipFill>
          <a:blip r:embed="rId3"/>
          <a:stretch>
            <a:fillRect/>
          </a:stretch>
        </p:blipFill>
        <p:spPr>
          <a:xfrm>
            <a:off x="1828800" y="2349802"/>
            <a:ext cx="5486400" cy="3383454"/>
          </a:xfrm>
          <a:prstGeom prst="rect">
            <a:avLst/>
          </a:prstGeom>
          <a:ln w="38100">
            <a:solidFill>
              <a:schemeClr val="tx1"/>
            </a:solidFill>
          </a:ln>
        </p:spPr>
      </p:pic>
      <p:sp>
        <p:nvSpPr>
          <p:cNvPr id="15" name="TextBox 14"/>
          <p:cNvSpPr txBox="1"/>
          <p:nvPr/>
        </p:nvSpPr>
        <p:spPr>
          <a:xfrm>
            <a:off x="395536" y="476672"/>
            <a:ext cx="8280920" cy="957955"/>
          </a:xfrm>
          <a:prstGeom prst="rect">
            <a:avLst/>
          </a:prstGeom>
          <a:noFill/>
        </p:spPr>
        <p:txBody>
          <a:bodyPr wrap="square" rtlCol="0">
            <a:spAutoFit/>
          </a:bodyPr>
          <a:lstStyle/>
          <a:p>
            <a:pPr algn="ctr">
              <a:lnSpc>
                <a:spcPct val="70000"/>
              </a:lnSpc>
            </a:pPr>
            <a:r>
              <a:rPr lang="en-US" sz="7500" b="1" dirty="0">
                <a:solidFill>
                  <a:srgbClr val="991447"/>
                </a:solidFill>
                <a:latin typeface="Times New Roman"/>
                <a:cs typeface="Times New Roman"/>
              </a:rPr>
              <a:t>VIRTUAL TOUR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62000" y="6200001"/>
            <a:ext cx="1219200" cy="276999"/>
          </a:xfrm>
          <a:prstGeom prst="rect">
            <a:avLst/>
          </a:prstGeom>
          <a:noFill/>
        </p:spPr>
        <p:txBody>
          <a:bodyPr wrap="square" rtlCol="0">
            <a:spAutoFit/>
          </a:bodyPr>
          <a:lstStyle/>
          <a:p>
            <a:r>
              <a:rPr lang="en-US" sz="1200" dirty="0">
                <a:solidFill>
                  <a:schemeClr val="bg1"/>
                </a:solidFill>
              </a:rPr>
              <a:t>© Presto Plans </a:t>
            </a:r>
          </a:p>
        </p:txBody>
      </p:sp>
      <p:grpSp>
        <p:nvGrpSpPr>
          <p:cNvPr id="3" name="Group 2"/>
          <p:cNvGrpSpPr/>
          <p:nvPr/>
        </p:nvGrpSpPr>
        <p:grpSpPr>
          <a:xfrm>
            <a:off x="-36512" y="0"/>
            <a:ext cx="9180512" cy="6911998"/>
            <a:chOff x="-36512" y="-27384"/>
            <a:chExt cx="9180512" cy="6911998"/>
          </a:xfrm>
        </p:grpSpPr>
        <p:sp>
          <p:nvSpPr>
            <p:cNvPr id="20" name="Rectangle 19"/>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9" name="Rectangle 18"/>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sp>
        <p:nvSpPr>
          <p:cNvPr id="2" name="TextBox 1"/>
          <p:cNvSpPr txBox="1"/>
          <p:nvPr/>
        </p:nvSpPr>
        <p:spPr>
          <a:xfrm>
            <a:off x="395536" y="476672"/>
            <a:ext cx="8280920" cy="957955"/>
          </a:xfrm>
          <a:prstGeom prst="rect">
            <a:avLst/>
          </a:prstGeom>
          <a:noFill/>
        </p:spPr>
        <p:txBody>
          <a:bodyPr wrap="square" rtlCol="0">
            <a:spAutoFit/>
          </a:bodyPr>
          <a:lstStyle/>
          <a:p>
            <a:pPr algn="ctr">
              <a:lnSpc>
                <a:spcPct val="70000"/>
              </a:lnSpc>
            </a:pPr>
            <a:r>
              <a:rPr lang="en-US" sz="7500" b="1" dirty="0">
                <a:solidFill>
                  <a:srgbClr val="991447"/>
                </a:solidFill>
                <a:latin typeface="Times New Roman"/>
                <a:cs typeface="Times New Roman"/>
              </a:rPr>
              <a:t>CONSTRUCTION</a:t>
            </a:r>
          </a:p>
        </p:txBody>
      </p:sp>
      <p:pic>
        <p:nvPicPr>
          <p:cNvPr id="7" name="Picture 6"/>
          <p:cNvPicPr>
            <a:picLocks noChangeAspect="1"/>
          </p:cNvPicPr>
          <p:nvPr/>
        </p:nvPicPr>
        <p:blipFill>
          <a:blip r:embed="rId2"/>
          <a:stretch>
            <a:fillRect/>
          </a:stretch>
        </p:blipFill>
        <p:spPr>
          <a:xfrm>
            <a:off x="4757505" y="1340768"/>
            <a:ext cx="3414895" cy="4911310"/>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914400" y="3211229"/>
            <a:ext cx="3810000" cy="3170099"/>
          </a:xfrm>
          <a:prstGeom prst="rect">
            <a:avLst/>
          </a:prstGeom>
          <a:noFill/>
        </p:spPr>
        <p:txBody>
          <a:bodyPr wrap="square" rtlCol="0">
            <a:spAutoFit/>
          </a:bodyPr>
          <a:lstStyle/>
          <a:p>
            <a:pPr algn="ctr"/>
            <a:r>
              <a:rPr lang="en-US" sz="2500" b="1" dirty="0">
                <a:latin typeface="Times New Roman"/>
                <a:cs typeface="Times New Roman"/>
              </a:rPr>
              <a:t>The theatre was built because The Lord Chamberlain’s Men (Shakespeare’s acting troupe) needed a place to perform their plays so they could compete with other acting troupes.</a:t>
            </a:r>
          </a:p>
        </p:txBody>
      </p:sp>
      <p:sp>
        <p:nvSpPr>
          <p:cNvPr id="10" name="TextBox 9"/>
          <p:cNvSpPr txBox="1"/>
          <p:nvPr/>
        </p:nvSpPr>
        <p:spPr>
          <a:xfrm>
            <a:off x="914400" y="1371600"/>
            <a:ext cx="3810000" cy="1631216"/>
          </a:xfrm>
          <a:prstGeom prst="rect">
            <a:avLst/>
          </a:prstGeom>
          <a:noFill/>
        </p:spPr>
        <p:txBody>
          <a:bodyPr wrap="square" rtlCol="0">
            <a:spAutoFit/>
          </a:bodyPr>
          <a:lstStyle/>
          <a:p>
            <a:pPr algn="ctr"/>
            <a:r>
              <a:rPr lang="en-US" sz="2500" b="1" dirty="0">
                <a:latin typeface="Times New Roman"/>
                <a:cs typeface="Times New Roman"/>
              </a:rPr>
              <a:t>The Globe theatre was originally built in 1598 and opened it's doors to the public in 1599.</a:t>
            </a:r>
          </a:p>
        </p:txBody>
      </p:sp>
    </p:spTree>
    <p:extLst>
      <p:ext uri="{BB962C8B-B14F-4D97-AF65-F5344CB8AC3E}">
        <p14:creationId xmlns:p14="http://schemas.microsoft.com/office/powerpoint/2010/main" val="82616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512" y="-27384"/>
            <a:ext cx="9180512" cy="6911998"/>
            <a:chOff x="-36512" y="-27384"/>
            <a:chExt cx="9180512" cy="6911998"/>
          </a:xfrm>
        </p:grpSpPr>
        <p:sp>
          <p:nvSpPr>
            <p:cNvPr id="11" name="Rectangle 10"/>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3" name="Rectangle 12"/>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sp>
        <p:nvSpPr>
          <p:cNvPr id="21" name="TextBox 20"/>
          <p:cNvSpPr txBox="1"/>
          <p:nvPr/>
        </p:nvSpPr>
        <p:spPr>
          <a:xfrm>
            <a:off x="762000" y="6200001"/>
            <a:ext cx="1219200" cy="276999"/>
          </a:xfrm>
          <a:prstGeom prst="rect">
            <a:avLst/>
          </a:prstGeom>
          <a:noFill/>
        </p:spPr>
        <p:txBody>
          <a:bodyPr wrap="square" rtlCol="0">
            <a:spAutoFit/>
          </a:bodyPr>
          <a:lstStyle/>
          <a:p>
            <a:r>
              <a:rPr lang="en-US" sz="1200" dirty="0">
                <a:solidFill>
                  <a:schemeClr val="bg1"/>
                </a:solidFill>
              </a:rPr>
              <a:t>© Presto Plans </a:t>
            </a:r>
          </a:p>
        </p:txBody>
      </p:sp>
      <p:sp>
        <p:nvSpPr>
          <p:cNvPr id="6" name="TextBox 5"/>
          <p:cNvSpPr txBox="1"/>
          <p:nvPr/>
        </p:nvSpPr>
        <p:spPr>
          <a:xfrm>
            <a:off x="467544" y="5006786"/>
            <a:ext cx="8208912" cy="1446550"/>
          </a:xfrm>
          <a:prstGeom prst="rect">
            <a:avLst/>
          </a:prstGeom>
          <a:noFill/>
        </p:spPr>
        <p:txBody>
          <a:bodyPr wrap="square" rtlCol="0">
            <a:spAutoFit/>
          </a:bodyPr>
          <a:lstStyle/>
          <a:p>
            <a:pPr algn="ctr"/>
            <a:r>
              <a:rPr lang="en-US" sz="2200" b="1" dirty="0">
                <a:latin typeface="Times New Roman"/>
                <a:cs typeface="Times New Roman"/>
              </a:rPr>
              <a:t>From 1599 until 1640 the audiences at the Globe consisted of people from a variety of social and cultural backgrounds. Peasants, prostitutes, merchants, laborers, wealthy citizens, and lords and ladies frequented the playhouses of Shakespeare’s London. </a:t>
            </a:r>
          </a:p>
        </p:txBody>
      </p:sp>
      <p:sp>
        <p:nvSpPr>
          <p:cNvPr id="7" name="TextBox 6"/>
          <p:cNvSpPr txBox="1"/>
          <p:nvPr/>
        </p:nvSpPr>
        <p:spPr>
          <a:xfrm>
            <a:off x="762000" y="1131838"/>
            <a:ext cx="7696200" cy="1431161"/>
          </a:xfrm>
          <a:prstGeom prst="rect">
            <a:avLst/>
          </a:prstGeom>
          <a:noFill/>
        </p:spPr>
        <p:txBody>
          <a:bodyPr wrap="square" rtlCol="0">
            <a:spAutoFit/>
          </a:bodyPr>
          <a:lstStyle/>
          <a:p>
            <a:pPr algn="ctr"/>
            <a:r>
              <a:rPr lang="en-US" sz="2900" b="1" dirty="0">
                <a:latin typeface="Times New Roman"/>
                <a:cs typeface="Times New Roman"/>
              </a:rPr>
              <a:t>Shakespeare's Globe was the most popular English theatre of its time, frequented by people from all walks of Elizabethan life. </a:t>
            </a:r>
          </a:p>
        </p:txBody>
      </p:sp>
      <p:pic>
        <p:nvPicPr>
          <p:cNvPr id="2" name="Picture 1"/>
          <p:cNvPicPr>
            <a:picLocks noChangeAspect="1"/>
          </p:cNvPicPr>
          <p:nvPr/>
        </p:nvPicPr>
        <p:blipFill>
          <a:blip r:embed="rId2"/>
          <a:stretch>
            <a:fillRect/>
          </a:stretch>
        </p:blipFill>
        <p:spPr>
          <a:xfrm>
            <a:off x="2195736" y="2564904"/>
            <a:ext cx="4824536" cy="2419502"/>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395536" y="476672"/>
            <a:ext cx="8280920" cy="957955"/>
          </a:xfrm>
          <a:prstGeom prst="rect">
            <a:avLst/>
          </a:prstGeom>
          <a:noFill/>
        </p:spPr>
        <p:txBody>
          <a:bodyPr wrap="square" rtlCol="0">
            <a:spAutoFit/>
          </a:bodyPr>
          <a:lstStyle/>
          <a:p>
            <a:pPr algn="ctr">
              <a:lnSpc>
                <a:spcPct val="70000"/>
              </a:lnSpc>
            </a:pPr>
            <a:r>
              <a:rPr lang="en-US" sz="7500" b="1" dirty="0">
                <a:solidFill>
                  <a:srgbClr val="991447"/>
                </a:solidFill>
                <a:latin typeface="Times New Roman"/>
                <a:cs typeface="Times New Roman"/>
              </a:rPr>
              <a:t>THE THEATRE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6512" y="-27384"/>
            <a:ext cx="9180512" cy="6911998"/>
            <a:chOff x="-36512" y="-27384"/>
            <a:chExt cx="9180512" cy="6911998"/>
          </a:xfrm>
        </p:grpSpPr>
        <p:sp>
          <p:nvSpPr>
            <p:cNvPr id="14" name="Rectangle 13"/>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5" name="Rectangle 14"/>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sp>
        <p:nvSpPr>
          <p:cNvPr id="21" name="TextBox 20"/>
          <p:cNvSpPr txBox="1"/>
          <p:nvPr/>
        </p:nvSpPr>
        <p:spPr>
          <a:xfrm>
            <a:off x="762000" y="6200001"/>
            <a:ext cx="1219200" cy="276999"/>
          </a:xfrm>
          <a:prstGeom prst="rect">
            <a:avLst/>
          </a:prstGeom>
          <a:noFill/>
        </p:spPr>
        <p:txBody>
          <a:bodyPr wrap="square" rtlCol="0">
            <a:spAutoFit/>
          </a:bodyPr>
          <a:lstStyle/>
          <a:p>
            <a:r>
              <a:rPr lang="en-US" sz="1200" dirty="0">
                <a:solidFill>
                  <a:schemeClr val="bg1"/>
                </a:solidFill>
              </a:rPr>
              <a:t>© Presto Plans </a:t>
            </a:r>
          </a:p>
        </p:txBody>
      </p:sp>
      <p:sp>
        <p:nvSpPr>
          <p:cNvPr id="6" name="TextBox 5"/>
          <p:cNvSpPr txBox="1"/>
          <p:nvPr/>
        </p:nvSpPr>
        <p:spPr>
          <a:xfrm>
            <a:off x="762000" y="1206912"/>
            <a:ext cx="7620000" cy="1862048"/>
          </a:xfrm>
          <a:prstGeom prst="rect">
            <a:avLst/>
          </a:prstGeom>
          <a:noFill/>
        </p:spPr>
        <p:txBody>
          <a:bodyPr wrap="square" rtlCol="0">
            <a:spAutoFit/>
          </a:bodyPr>
          <a:lstStyle/>
          <a:p>
            <a:pPr algn="ctr"/>
            <a:r>
              <a:rPr lang="en-US" sz="2300" b="1" dirty="0">
                <a:latin typeface="Times New Roman"/>
                <a:cs typeface="Times New Roman"/>
              </a:rPr>
              <a:t>The poor spectators, known as Groundlings, could attend plays for very little money, but they had to stand.  It would be difficult to see from this location unless you were directly beside the stage. Plays often lasted 4-6 hours, and the Groundlings were forced to stand for the entire play! </a:t>
            </a:r>
          </a:p>
        </p:txBody>
      </p:sp>
      <p:pic>
        <p:nvPicPr>
          <p:cNvPr id="8" name="Picture 7"/>
          <p:cNvPicPr>
            <a:picLocks noChangeAspect="1"/>
          </p:cNvPicPr>
          <p:nvPr/>
        </p:nvPicPr>
        <p:blipFill>
          <a:blip r:embed="rId2"/>
          <a:stretch>
            <a:fillRect/>
          </a:stretch>
        </p:blipFill>
        <p:spPr>
          <a:xfrm>
            <a:off x="1835696" y="3081992"/>
            <a:ext cx="5544616" cy="3288086"/>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nvGrpSpPr>
          <p:cNvPr id="3" name="Group 2"/>
          <p:cNvGrpSpPr/>
          <p:nvPr/>
        </p:nvGrpSpPr>
        <p:grpSpPr>
          <a:xfrm>
            <a:off x="4860032" y="4509120"/>
            <a:ext cx="2952328" cy="1967880"/>
            <a:chOff x="4860032" y="4509120"/>
            <a:chExt cx="2952328" cy="1967880"/>
          </a:xfrm>
        </p:grpSpPr>
        <p:sp>
          <p:nvSpPr>
            <p:cNvPr id="2" name="Oval 1"/>
            <p:cNvSpPr/>
            <p:nvPr/>
          </p:nvSpPr>
          <p:spPr>
            <a:xfrm>
              <a:off x="5652120" y="5301208"/>
              <a:ext cx="2160240" cy="1175792"/>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60032" y="4509120"/>
              <a:ext cx="2016224" cy="792088"/>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395536" y="476672"/>
            <a:ext cx="8280920" cy="957955"/>
          </a:xfrm>
          <a:prstGeom prst="rect">
            <a:avLst/>
          </a:prstGeom>
          <a:noFill/>
        </p:spPr>
        <p:txBody>
          <a:bodyPr wrap="square" rtlCol="0">
            <a:spAutoFit/>
          </a:bodyPr>
          <a:lstStyle/>
          <a:p>
            <a:pPr algn="ctr">
              <a:lnSpc>
                <a:spcPct val="70000"/>
              </a:lnSpc>
            </a:pPr>
            <a:r>
              <a:rPr lang="en-US" sz="7500" b="1" dirty="0">
                <a:solidFill>
                  <a:srgbClr val="991447"/>
                </a:solidFill>
                <a:latin typeface="Times New Roman"/>
                <a:cs typeface="Times New Roman"/>
              </a:rPr>
              <a:t>THE FLOOR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6512" y="-27384"/>
            <a:ext cx="9180512" cy="6911998"/>
            <a:chOff x="-36512" y="-27384"/>
            <a:chExt cx="9180512" cy="6911998"/>
          </a:xfrm>
        </p:grpSpPr>
        <p:sp>
          <p:nvSpPr>
            <p:cNvPr id="15" name="Rectangle 14"/>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6" name="Rectangle 15"/>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sp>
        <p:nvSpPr>
          <p:cNvPr id="21" name="TextBox 20"/>
          <p:cNvSpPr txBox="1"/>
          <p:nvPr/>
        </p:nvSpPr>
        <p:spPr>
          <a:xfrm>
            <a:off x="762000" y="6200001"/>
            <a:ext cx="1219200" cy="276999"/>
          </a:xfrm>
          <a:prstGeom prst="rect">
            <a:avLst/>
          </a:prstGeom>
          <a:noFill/>
        </p:spPr>
        <p:txBody>
          <a:bodyPr wrap="square" rtlCol="0">
            <a:spAutoFit/>
          </a:bodyPr>
          <a:lstStyle/>
          <a:p>
            <a:r>
              <a:rPr lang="en-US" sz="1200" dirty="0">
                <a:solidFill>
                  <a:schemeClr val="bg1"/>
                </a:solidFill>
              </a:rPr>
              <a:t>© Presto Plans </a:t>
            </a:r>
          </a:p>
        </p:txBody>
      </p:sp>
      <p:sp>
        <p:nvSpPr>
          <p:cNvPr id="6" name="TextBox 5"/>
          <p:cNvSpPr txBox="1"/>
          <p:nvPr/>
        </p:nvSpPr>
        <p:spPr>
          <a:xfrm>
            <a:off x="683568" y="1298084"/>
            <a:ext cx="7620000" cy="1338828"/>
          </a:xfrm>
          <a:prstGeom prst="rect">
            <a:avLst/>
          </a:prstGeom>
          <a:noFill/>
        </p:spPr>
        <p:txBody>
          <a:bodyPr wrap="square" rtlCol="0">
            <a:spAutoFit/>
          </a:bodyPr>
          <a:lstStyle/>
          <a:p>
            <a:pPr algn="ctr"/>
            <a:r>
              <a:rPr lang="en-US" sz="2700" b="1" dirty="0">
                <a:latin typeface="Times New Roman"/>
                <a:cs typeface="Times New Roman"/>
              </a:rPr>
              <a:t>The middle to upper class spectators could afford to be on the second level.  This section wrapped around both sides of the stage and had seating.</a:t>
            </a:r>
          </a:p>
        </p:txBody>
      </p:sp>
      <p:pic>
        <p:nvPicPr>
          <p:cNvPr id="8" name="Picture 7"/>
          <p:cNvPicPr>
            <a:picLocks noChangeAspect="1"/>
          </p:cNvPicPr>
          <p:nvPr/>
        </p:nvPicPr>
        <p:blipFill>
          <a:blip r:embed="rId2"/>
          <a:stretch>
            <a:fillRect/>
          </a:stretch>
        </p:blipFill>
        <p:spPr>
          <a:xfrm>
            <a:off x="1475656" y="2636912"/>
            <a:ext cx="6173718" cy="3661158"/>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nvGrpSpPr>
          <p:cNvPr id="2" name="Group 1"/>
          <p:cNvGrpSpPr/>
          <p:nvPr/>
        </p:nvGrpSpPr>
        <p:grpSpPr>
          <a:xfrm>
            <a:off x="2195736" y="3549352"/>
            <a:ext cx="5291266" cy="1031776"/>
            <a:chOff x="1981200" y="2348880"/>
            <a:chExt cx="5865842" cy="1175792"/>
          </a:xfrm>
        </p:grpSpPr>
        <p:sp>
          <p:nvSpPr>
            <p:cNvPr id="10" name="Oval 9"/>
            <p:cNvSpPr/>
            <p:nvPr/>
          </p:nvSpPr>
          <p:spPr>
            <a:xfrm>
              <a:off x="5292079" y="2348880"/>
              <a:ext cx="2554963" cy="1175792"/>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981200" y="2348880"/>
              <a:ext cx="2554963" cy="1175792"/>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395536" y="476672"/>
            <a:ext cx="8280920" cy="957955"/>
          </a:xfrm>
          <a:prstGeom prst="rect">
            <a:avLst/>
          </a:prstGeom>
          <a:noFill/>
        </p:spPr>
        <p:txBody>
          <a:bodyPr wrap="square" rtlCol="0">
            <a:spAutoFit/>
          </a:bodyPr>
          <a:lstStyle/>
          <a:p>
            <a:pPr algn="ctr">
              <a:lnSpc>
                <a:spcPct val="70000"/>
              </a:lnSpc>
            </a:pPr>
            <a:r>
              <a:rPr lang="en-US" sz="7500" b="1" dirty="0">
                <a:solidFill>
                  <a:srgbClr val="991447"/>
                </a:solidFill>
                <a:latin typeface="Times New Roman"/>
                <a:cs typeface="Times New Roman"/>
              </a:rPr>
              <a:t>SECOND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6512" y="-27384"/>
            <a:ext cx="9180512" cy="6911998"/>
            <a:chOff x="-36512" y="-27384"/>
            <a:chExt cx="9180512" cy="6911998"/>
          </a:xfrm>
        </p:grpSpPr>
        <p:sp>
          <p:nvSpPr>
            <p:cNvPr id="17" name="Rectangle 16"/>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8" name="Rectangle 17"/>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sp>
        <p:nvSpPr>
          <p:cNvPr id="21" name="TextBox 20"/>
          <p:cNvSpPr txBox="1"/>
          <p:nvPr/>
        </p:nvSpPr>
        <p:spPr>
          <a:xfrm>
            <a:off x="762000" y="6200001"/>
            <a:ext cx="1219200" cy="276999"/>
          </a:xfrm>
          <a:prstGeom prst="rect">
            <a:avLst/>
          </a:prstGeom>
          <a:noFill/>
        </p:spPr>
        <p:txBody>
          <a:bodyPr wrap="square" rtlCol="0">
            <a:spAutoFit/>
          </a:bodyPr>
          <a:lstStyle/>
          <a:p>
            <a:r>
              <a:rPr lang="en-US" sz="1200" dirty="0">
                <a:solidFill>
                  <a:schemeClr val="bg1"/>
                </a:solidFill>
              </a:rPr>
              <a:t>© Presto Plans </a:t>
            </a:r>
          </a:p>
        </p:txBody>
      </p:sp>
      <p:sp>
        <p:nvSpPr>
          <p:cNvPr id="6" name="TextBox 5"/>
          <p:cNvSpPr txBox="1"/>
          <p:nvPr/>
        </p:nvSpPr>
        <p:spPr>
          <a:xfrm>
            <a:off x="467544" y="1327701"/>
            <a:ext cx="8136904" cy="877163"/>
          </a:xfrm>
          <a:prstGeom prst="rect">
            <a:avLst/>
          </a:prstGeom>
          <a:noFill/>
        </p:spPr>
        <p:txBody>
          <a:bodyPr wrap="square" rtlCol="0">
            <a:spAutoFit/>
          </a:bodyPr>
          <a:lstStyle/>
          <a:p>
            <a:pPr algn="ctr"/>
            <a:r>
              <a:rPr lang="en-US" sz="2550" b="1" dirty="0">
                <a:latin typeface="Times New Roman"/>
                <a:cs typeface="Times New Roman"/>
              </a:rPr>
              <a:t>Only the upper class could afford seats on the third level. For extra money they could even get a padded seat.</a:t>
            </a:r>
          </a:p>
        </p:txBody>
      </p:sp>
      <p:pic>
        <p:nvPicPr>
          <p:cNvPr id="11" name="Picture 10"/>
          <p:cNvPicPr>
            <a:picLocks noChangeAspect="1"/>
          </p:cNvPicPr>
          <p:nvPr/>
        </p:nvPicPr>
        <p:blipFill>
          <a:blip r:embed="rId2"/>
          <a:stretch>
            <a:fillRect/>
          </a:stretch>
        </p:blipFill>
        <p:spPr>
          <a:xfrm>
            <a:off x="1187624" y="2348880"/>
            <a:ext cx="6659419" cy="3949190"/>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nvGrpSpPr>
          <p:cNvPr id="12" name="Group 11"/>
          <p:cNvGrpSpPr/>
          <p:nvPr/>
        </p:nvGrpSpPr>
        <p:grpSpPr>
          <a:xfrm>
            <a:off x="1962410" y="2348880"/>
            <a:ext cx="5865842" cy="1175792"/>
            <a:chOff x="1981200" y="2348880"/>
            <a:chExt cx="5865842" cy="1175792"/>
          </a:xfrm>
        </p:grpSpPr>
        <p:sp>
          <p:nvSpPr>
            <p:cNvPr id="13" name="Oval 12"/>
            <p:cNvSpPr/>
            <p:nvPr/>
          </p:nvSpPr>
          <p:spPr>
            <a:xfrm>
              <a:off x="5292079" y="2348880"/>
              <a:ext cx="2554963" cy="1175792"/>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981200" y="2348880"/>
              <a:ext cx="2554963" cy="1175792"/>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395536" y="476672"/>
            <a:ext cx="8280920" cy="957955"/>
          </a:xfrm>
          <a:prstGeom prst="rect">
            <a:avLst/>
          </a:prstGeom>
          <a:noFill/>
        </p:spPr>
        <p:txBody>
          <a:bodyPr wrap="square" rtlCol="0">
            <a:spAutoFit/>
          </a:bodyPr>
          <a:lstStyle/>
          <a:p>
            <a:pPr algn="ctr">
              <a:lnSpc>
                <a:spcPct val="70000"/>
              </a:lnSpc>
            </a:pPr>
            <a:r>
              <a:rPr lang="en-US" sz="7500" b="1" dirty="0">
                <a:solidFill>
                  <a:srgbClr val="991447"/>
                </a:solidFill>
                <a:latin typeface="Times New Roman"/>
                <a:cs typeface="Times New Roman"/>
              </a:rPr>
              <a:t>THIRD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6512" y="-27384"/>
            <a:ext cx="9180512" cy="6911998"/>
            <a:chOff x="-36512" y="-27384"/>
            <a:chExt cx="9180512" cy="6911998"/>
          </a:xfrm>
        </p:grpSpPr>
        <p:sp>
          <p:nvSpPr>
            <p:cNvPr id="15" name="Rectangle 14"/>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6" name="Rectangle 15"/>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sp>
        <p:nvSpPr>
          <p:cNvPr id="21" name="TextBox 20"/>
          <p:cNvSpPr txBox="1"/>
          <p:nvPr/>
        </p:nvSpPr>
        <p:spPr>
          <a:xfrm>
            <a:off x="762000" y="6200001"/>
            <a:ext cx="1219200" cy="276999"/>
          </a:xfrm>
          <a:prstGeom prst="rect">
            <a:avLst/>
          </a:prstGeom>
          <a:noFill/>
        </p:spPr>
        <p:txBody>
          <a:bodyPr wrap="square" rtlCol="0">
            <a:spAutoFit/>
          </a:bodyPr>
          <a:lstStyle/>
          <a:p>
            <a:r>
              <a:rPr lang="en-US" sz="1200" dirty="0">
                <a:solidFill>
                  <a:schemeClr val="bg1"/>
                </a:solidFill>
              </a:rPr>
              <a:t>© Presto Plans </a:t>
            </a:r>
          </a:p>
        </p:txBody>
      </p:sp>
      <p:sp>
        <p:nvSpPr>
          <p:cNvPr id="6" name="TextBox 5"/>
          <p:cNvSpPr txBox="1"/>
          <p:nvPr/>
        </p:nvSpPr>
        <p:spPr>
          <a:xfrm>
            <a:off x="611560" y="1246401"/>
            <a:ext cx="7838256" cy="1246495"/>
          </a:xfrm>
          <a:prstGeom prst="rect">
            <a:avLst/>
          </a:prstGeom>
          <a:noFill/>
        </p:spPr>
        <p:txBody>
          <a:bodyPr wrap="square" rtlCol="0">
            <a:spAutoFit/>
          </a:bodyPr>
          <a:lstStyle/>
          <a:p>
            <a:pPr algn="ctr"/>
            <a:r>
              <a:rPr lang="en-US" sz="2500" b="1" dirty="0">
                <a:latin typeface="Times New Roman"/>
                <a:cs typeface="Times New Roman"/>
              </a:rPr>
              <a:t>The actors on stage had to deal with distractions like weather (there was no roof), a rowdy audience, and even having food thrown at them if the performance was bad! </a:t>
            </a:r>
          </a:p>
        </p:txBody>
      </p:sp>
      <p:pic>
        <p:nvPicPr>
          <p:cNvPr id="8" name="Picture 7"/>
          <p:cNvPicPr>
            <a:picLocks noChangeAspect="1"/>
          </p:cNvPicPr>
          <p:nvPr/>
        </p:nvPicPr>
        <p:blipFill>
          <a:blip r:embed="rId2"/>
          <a:stretch>
            <a:fillRect/>
          </a:stretch>
        </p:blipFill>
        <p:spPr>
          <a:xfrm>
            <a:off x="1187624" y="2636912"/>
            <a:ext cx="6659419" cy="3707270"/>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nvGrpSpPr>
          <p:cNvPr id="2" name="Group 1"/>
          <p:cNvGrpSpPr/>
          <p:nvPr/>
        </p:nvGrpSpPr>
        <p:grpSpPr>
          <a:xfrm>
            <a:off x="1547664" y="4221087"/>
            <a:ext cx="6120680" cy="1978913"/>
            <a:chOff x="1547664" y="4221087"/>
            <a:chExt cx="6120680" cy="1978913"/>
          </a:xfrm>
        </p:grpSpPr>
        <p:sp>
          <p:nvSpPr>
            <p:cNvPr id="11" name="Oval 10"/>
            <p:cNvSpPr/>
            <p:nvPr/>
          </p:nvSpPr>
          <p:spPr>
            <a:xfrm>
              <a:off x="1547664" y="4221087"/>
              <a:ext cx="3888432" cy="1978913"/>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652120" y="4581128"/>
              <a:ext cx="2016224" cy="93610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395536" y="476672"/>
            <a:ext cx="8280920" cy="957955"/>
          </a:xfrm>
          <a:prstGeom prst="rect">
            <a:avLst/>
          </a:prstGeom>
          <a:noFill/>
        </p:spPr>
        <p:txBody>
          <a:bodyPr wrap="square" rtlCol="0">
            <a:spAutoFit/>
          </a:bodyPr>
          <a:lstStyle/>
          <a:p>
            <a:pPr algn="ctr">
              <a:lnSpc>
                <a:spcPct val="70000"/>
              </a:lnSpc>
            </a:pPr>
            <a:r>
              <a:rPr lang="en-US" sz="7500" b="1" dirty="0">
                <a:solidFill>
                  <a:srgbClr val="991447"/>
                </a:solidFill>
                <a:latin typeface="Times New Roman"/>
                <a:cs typeface="Times New Roman"/>
              </a:rPr>
              <a:t>THE STAGE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512" y="-27384"/>
            <a:ext cx="9180512" cy="6911998"/>
            <a:chOff x="-36512" y="-27384"/>
            <a:chExt cx="9180512" cy="6911998"/>
          </a:xfrm>
        </p:grpSpPr>
        <p:sp>
          <p:nvSpPr>
            <p:cNvPr id="13" name="Rectangle 12"/>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4" name="Rectangle 13"/>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sp>
        <p:nvSpPr>
          <p:cNvPr id="21" name="TextBox 20"/>
          <p:cNvSpPr txBox="1"/>
          <p:nvPr/>
        </p:nvSpPr>
        <p:spPr>
          <a:xfrm>
            <a:off x="762000" y="6200001"/>
            <a:ext cx="1219200" cy="276999"/>
          </a:xfrm>
          <a:prstGeom prst="rect">
            <a:avLst/>
          </a:prstGeom>
          <a:noFill/>
        </p:spPr>
        <p:txBody>
          <a:bodyPr wrap="square" rtlCol="0">
            <a:spAutoFit/>
          </a:bodyPr>
          <a:lstStyle/>
          <a:p>
            <a:r>
              <a:rPr lang="en-US" sz="1200" dirty="0">
                <a:solidFill>
                  <a:schemeClr val="bg1"/>
                </a:solidFill>
              </a:rPr>
              <a:t>© Presto Plans </a:t>
            </a:r>
          </a:p>
        </p:txBody>
      </p:sp>
      <p:sp>
        <p:nvSpPr>
          <p:cNvPr id="6" name="TextBox 5"/>
          <p:cNvSpPr txBox="1"/>
          <p:nvPr/>
        </p:nvSpPr>
        <p:spPr>
          <a:xfrm>
            <a:off x="971600" y="1211997"/>
            <a:ext cx="7391400" cy="1221104"/>
          </a:xfrm>
          <a:prstGeom prst="rect">
            <a:avLst/>
          </a:prstGeom>
          <a:noFill/>
        </p:spPr>
        <p:txBody>
          <a:bodyPr wrap="square" rtlCol="0">
            <a:spAutoFit/>
          </a:bodyPr>
          <a:lstStyle/>
          <a:p>
            <a:pPr algn="ctr">
              <a:lnSpc>
                <a:spcPct val="90000"/>
              </a:lnSpc>
            </a:pPr>
            <a:r>
              <a:rPr lang="en-US" sz="2700" b="1" dirty="0">
                <a:latin typeface="Times New Roman"/>
                <a:cs typeface="Times New Roman"/>
              </a:rPr>
              <a:t>The 'tiring house’ was the area back stage.  This is where costumes and props were stored, and where actors got ready for performances.</a:t>
            </a:r>
          </a:p>
        </p:txBody>
      </p:sp>
      <p:pic>
        <p:nvPicPr>
          <p:cNvPr id="8" name="Picture 7"/>
          <p:cNvPicPr>
            <a:picLocks noChangeAspect="1"/>
          </p:cNvPicPr>
          <p:nvPr/>
        </p:nvPicPr>
        <p:blipFill>
          <a:blip r:embed="rId2"/>
          <a:stretch>
            <a:fillRect/>
          </a:stretch>
        </p:blipFill>
        <p:spPr>
          <a:xfrm>
            <a:off x="1318312" y="2458199"/>
            <a:ext cx="6494048" cy="3851121"/>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1" name="Oval 10"/>
          <p:cNvSpPr/>
          <p:nvPr/>
        </p:nvSpPr>
        <p:spPr>
          <a:xfrm>
            <a:off x="982216" y="2276872"/>
            <a:ext cx="997496" cy="40242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95536" y="476672"/>
            <a:ext cx="8280920" cy="957955"/>
          </a:xfrm>
          <a:prstGeom prst="rect">
            <a:avLst/>
          </a:prstGeom>
          <a:noFill/>
        </p:spPr>
        <p:txBody>
          <a:bodyPr wrap="square" rtlCol="0">
            <a:spAutoFit/>
          </a:bodyPr>
          <a:lstStyle/>
          <a:p>
            <a:pPr algn="ctr">
              <a:lnSpc>
                <a:spcPct val="70000"/>
              </a:lnSpc>
            </a:pPr>
            <a:r>
              <a:rPr lang="en-US" sz="7500" b="1" dirty="0">
                <a:solidFill>
                  <a:srgbClr val="991447"/>
                </a:solidFill>
                <a:latin typeface="Times New Roman"/>
                <a:cs typeface="Times New Roman"/>
              </a:rPr>
              <a:t>TIRING HOUSE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512" y="-27384"/>
            <a:ext cx="9180512" cy="6911998"/>
            <a:chOff x="-36512" y="-27384"/>
            <a:chExt cx="9180512" cy="6911998"/>
          </a:xfrm>
        </p:grpSpPr>
        <p:sp>
          <p:nvSpPr>
            <p:cNvPr id="13" name="Rectangle 12"/>
            <p:cNvSpPr/>
            <p:nvPr/>
          </p:nvSpPr>
          <p:spPr>
            <a:xfrm>
              <a:off x="-36512" y="-27384"/>
              <a:ext cx="9180512" cy="6911998"/>
            </a:xfrm>
            <a:prstGeom prst="rect">
              <a:avLst/>
            </a:prstGeom>
            <a:solidFill>
              <a:srgbClr val="2900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2A47"/>
                </a:solidFill>
              </a:endParaRPr>
            </a:p>
          </p:txBody>
        </p:sp>
        <p:sp>
          <p:nvSpPr>
            <p:cNvPr id="14" name="Rectangle 13"/>
            <p:cNvSpPr/>
            <p:nvPr/>
          </p:nvSpPr>
          <p:spPr>
            <a:xfrm>
              <a:off x="467544" y="381000"/>
              <a:ext cx="8136904" cy="6096000"/>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55576" y="6479758"/>
              <a:ext cx="1080120" cy="261610"/>
            </a:xfrm>
            <a:prstGeom prst="rect">
              <a:avLst/>
            </a:prstGeom>
            <a:noFill/>
          </p:spPr>
          <p:txBody>
            <a:bodyPr wrap="square" rtlCol="0">
              <a:spAutoFit/>
            </a:bodyPr>
            <a:lstStyle/>
            <a:p>
              <a:r>
                <a:rPr lang="en-US" sz="1100" dirty="0">
                  <a:solidFill>
                    <a:schemeClr val="bg1"/>
                  </a:solidFill>
                </a:rPr>
                <a:t>© Presto Plans</a:t>
              </a:r>
              <a:endParaRPr lang="en-US" sz="1100" b="1" dirty="0">
                <a:solidFill>
                  <a:schemeClr val="bg1"/>
                </a:solidFill>
              </a:endParaRPr>
            </a:p>
          </p:txBody>
        </p:sp>
      </p:grpSp>
      <p:sp>
        <p:nvSpPr>
          <p:cNvPr id="21" name="TextBox 20"/>
          <p:cNvSpPr txBox="1"/>
          <p:nvPr/>
        </p:nvSpPr>
        <p:spPr>
          <a:xfrm>
            <a:off x="762000" y="6200001"/>
            <a:ext cx="1219200" cy="276999"/>
          </a:xfrm>
          <a:prstGeom prst="rect">
            <a:avLst/>
          </a:prstGeom>
          <a:noFill/>
        </p:spPr>
        <p:txBody>
          <a:bodyPr wrap="square" rtlCol="0">
            <a:spAutoFit/>
          </a:bodyPr>
          <a:lstStyle/>
          <a:p>
            <a:r>
              <a:rPr lang="en-US" sz="1200" dirty="0">
                <a:solidFill>
                  <a:schemeClr val="bg1"/>
                </a:solidFill>
              </a:rPr>
              <a:t>© Presto Plans </a:t>
            </a:r>
          </a:p>
        </p:txBody>
      </p:sp>
      <p:sp>
        <p:nvSpPr>
          <p:cNvPr id="6" name="TextBox 5"/>
          <p:cNvSpPr txBox="1"/>
          <p:nvPr/>
        </p:nvSpPr>
        <p:spPr>
          <a:xfrm>
            <a:off x="762000" y="1211997"/>
            <a:ext cx="7620000" cy="1215717"/>
          </a:xfrm>
          <a:prstGeom prst="rect">
            <a:avLst/>
          </a:prstGeom>
          <a:noFill/>
        </p:spPr>
        <p:txBody>
          <a:bodyPr wrap="square" rtlCol="0">
            <a:spAutoFit/>
          </a:bodyPr>
          <a:lstStyle/>
          <a:p>
            <a:pPr algn="ctr">
              <a:lnSpc>
                <a:spcPct val="80000"/>
              </a:lnSpc>
            </a:pPr>
            <a:r>
              <a:rPr lang="en-US" sz="3000" b="1" dirty="0">
                <a:latin typeface="Times New Roman"/>
                <a:cs typeface="Times New Roman"/>
              </a:rPr>
              <a:t>The stage had a trapdoor that would lead to an area under the stage, known sometimes as hell or the underworld at the Globe. </a:t>
            </a:r>
          </a:p>
        </p:txBody>
      </p:sp>
      <p:pic>
        <p:nvPicPr>
          <p:cNvPr id="8" name="Picture 7"/>
          <p:cNvPicPr>
            <a:picLocks noChangeAspect="1"/>
          </p:cNvPicPr>
          <p:nvPr/>
        </p:nvPicPr>
        <p:blipFill>
          <a:blip r:embed="rId2"/>
          <a:stretch>
            <a:fillRect/>
          </a:stretch>
        </p:blipFill>
        <p:spPr>
          <a:xfrm>
            <a:off x="1291879" y="2427714"/>
            <a:ext cx="6555164" cy="3870356"/>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1" name="Oval 10"/>
          <p:cNvSpPr/>
          <p:nvPr/>
        </p:nvSpPr>
        <p:spPr>
          <a:xfrm>
            <a:off x="2808549" y="4653136"/>
            <a:ext cx="1654696" cy="1175792"/>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95536" y="476672"/>
            <a:ext cx="8280920" cy="957955"/>
          </a:xfrm>
          <a:prstGeom prst="rect">
            <a:avLst/>
          </a:prstGeom>
          <a:noFill/>
        </p:spPr>
        <p:txBody>
          <a:bodyPr wrap="square" rtlCol="0">
            <a:spAutoFit/>
          </a:bodyPr>
          <a:lstStyle/>
          <a:p>
            <a:pPr algn="ctr">
              <a:lnSpc>
                <a:spcPct val="70000"/>
              </a:lnSpc>
            </a:pPr>
            <a:r>
              <a:rPr lang="en-US" sz="7500" b="1" dirty="0">
                <a:solidFill>
                  <a:srgbClr val="991447"/>
                </a:solidFill>
                <a:latin typeface="Times New Roman"/>
                <a:cs typeface="Times New Roman"/>
              </a:rPr>
              <a:t>HELL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1798</TotalTime>
  <Words>778</Words>
  <Application>Microsoft Macintosh PowerPoint</Application>
  <PresentationFormat>On-screen Show (4:3)</PresentationFormat>
  <Paragraphs>87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Teacher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Bonnie Collins</dc:creator>
  <cp:lastModifiedBy>Kailey Wakefield</cp:lastModifiedBy>
  <cp:revision>57</cp:revision>
  <dcterms:created xsi:type="dcterms:W3CDTF">2014-02-09T19:54:22Z</dcterms:created>
  <dcterms:modified xsi:type="dcterms:W3CDTF">2019-04-22T23:19:02Z</dcterms:modified>
</cp:coreProperties>
</file>