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6386C27-CD68-418B-8038-D0C1346CF9AD}" type="datetimeFigureOut">
              <a:rPr lang="en-US" smtClean="0"/>
              <a:pPr/>
              <a:t>4/25/2019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F9DC57-2B38-447B-86B6-CFBDEA829A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386C27-CD68-418B-8038-D0C1346CF9AD}"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DC57-2B38-447B-86B6-CFBDEA829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386C27-CD68-418B-8038-D0C1346CF9AD}"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DC57-2B38-447B-86B6-CFBDEA829A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6386C27-CD68-418B-8038-D0C1346CF9AD}" type="datetimeFigureOut">
              <a:rPr lang="en-US" smtClean="0"/>
              <a:pPr/>
              <a:t>4/25/2019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BF9DC57-2B38-447B-86B6-CFBDEA829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6386C27-CD68-418B-8038-D0C1346CF9AD}" type="datetimeFigureOut">
              <a:rPr lang="en-US" smtClean="0"/>
              <a:pPr/>
              <a:t>4/25/2019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BF9DC57-2B38-447B-86B6-CFBDEA829A2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6386C27-CD68-418B-8038-D0C1346CF9AD}" type="datetimeFigureOut">
              <a:rPr lang="en-US" smtClean="0"/>
              <a:pPr/>
              <a:t>4/25/2019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BF9DC57-2B38-447B-86B6-CFBDEA829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6386C27-CD68-418B-8038-D0C1346CF9AD}" type="datetimeFigureOut">
              <a:rPr lang="en-US" smtClean="0"/>
              <a:pPr/>
              <a:t>4/25/2019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BF9DC57-2B38-447B-86B6-CFBDEA829A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386C27-CD68-418B-8038-D0C1346CF9AD}" type="datetimeFigureOut">
              <a:rPr lang="en-US" smtClean="0"/>
              <a:pPr/>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9DC57-2B38-447B-86B6-CFBDEA829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6386C27-CD68-418B-8038-D0C1346CF9AD}" type="datetimeFigureOut">
              <a:rPr lang="en-US" smtClean="0"/>
              <a:pPr/>
              <a:t>4/25/2019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BF9DC57-2B38-447B-86B6-CFBDEA829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6386C27-CD68-418B-8038-D0C1346CF9AD}" type="datetimeFigureOut">
              <a:rPr lang="en-US" smtClean="0"/>
              <a:pPr/>
              <a:t>4/25/2019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BF9DC57-2B38-447B-86B6-CFBDEA829A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6386C27-CD68-418B-8038-D0C1346CF9AD}" type="datetimeFigureOut">
              <a:rPr lang="en-US" smtClean="0"/>
              <a:pPr/>
              <a:t>4/25/2019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BF9DC57-2B38-447B-86B6-CFBDEA829A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6386C27-CD68-418B-8038-D0C1346CF9AD}" type="datetimeFigureOut">
              <a:rPr lang="en-US" smtClean="0"/>
              <a:pPr/>
              <a:t>4/25/2019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F9DC57-2B38-447B-86B6-CFBDEA829A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8.gif"/><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9.jpe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1.gif"/><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gif"/><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smtClean="0"/>
              <a:t>La quête de la paix </a:t>
            </a:r>
            <a:endParaRPr lang="en-US" dirty="0"/>
          </a:p>
        </p:txBody>
      </p:sp>
      <p:sp>
        <p:nvSpPr>
          <p:cNvPr id="3" name="Subtitle 2"/>
          <p:cNvSpPr>
            <a:spLocks noGrp="1"/>
          </p:cNvSpPr>
          <p:nvPr>
            <p:ph type="subTitle" idx="1"/>
            <p:custDataLst>
              <p:tags r:id="rId2"/>
            </p:custDataLst>
          </p:nvPr>
        </p:nvSpPr>
        <p:spPr/>
        <p:txBody>
          <a:bodyPr/>
          <a:lstStyle/>
          <a:p>
            <a:r>
              <a:rPr lang="fr-CA" dirty="0" smtClean="0"/>
              <a:t>Première Guerre mondiale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France </a:t>
            </a:r>
            <a:endParaRPr lang="en-US" dirty="0"/>
          </a:p>
        </p:txBody>
      </p:sp>
      <p:sp>
        <p:nvSpPr>
          <p:cNvPr id="4" name="Content Placeholder 3"/>
          <p:cNvSpPr>
            <a:spLocks noGrp="1"/>
          </p:cNvSpPr>
          <p:nvPr>
            <p:ph sz="half" idx="1"/>
            <p:custDataLst>
              <p:tags r:id="rId2"/>
            </p:custDataLst>
          </p:nvPr>
        </p:nvSpPr>
        <p:spPr/>
        <p:txBody>
          <a:bodyPr/>
          <a:lstStyle/>
          <a:p>
            <a:r>
              <a:rPr lang="fr-CA" dirty="0" smtClean="0"/>
              <a:t>Obtenir la sécurité </a:t>
            </a:r>
          </a:p>
          <a:p>
            <a:pPr lvl="1"/>
            <a:r>
              <a:rPr lang="fr-CA" dirty="0" smtClean="0"/>
              <a:t>Éliminer la menace de la puissance militaire allemande. </a:t>
            </a:r>
            <a:r>
              <a:rPr lang="en-US" dirty="0" smtClean="0"/>
              <a:t>(Elle </a:t>
            </a:r>
            <a:r>
              <a:rPr lang="en-US" dirty="0" err="1" smtClean="0"/>
              <a:t>n’est</a:t>
            </a:r>
            <a:r>
              <a:rPr lang="en-US" dirty="0" smtClean="0"/>
              <a:t> plus </a:t>
            </a:r>
            <a:r>
              <a:rPr lang="en-US" dirty="0" err="1" smtClean="0"/>
              <a:t>alliée</a:t>
            </a:r>
            <a:r>
              <a:rPr lang="en-US" dirty="0" smtClean="0"/>
              <a:t> avec la </a:t>
            </a:r>
            <a:r>
              <a:rPr lang="en-US" dirty="0" err="1" smtClean="0"/>
              <a:t>Russie</a:t>
            </a:r>
            <a:r>
              <a:rPr lang="en-US" dirty="0" smtClean="0"/>
              <a:t>)</a:t>
            </a:r>
          </a:p>
          <a:p>
            <a:pPr lvl="1"/>
            <a:r>
              <a:rPr lang="fr-CA" dirty="0" smtClean="0"/>
              <a:t>Ils demandent d’avoir le territoire d’Alsace-Lorraine. </a:t>
            </a:r>
          </a:p>
          <a:p>
            <a:endParaRPr lang="en-US" dirty="0" smtClean="0"/>
          </a:p>
        </p:txBody>
      </p:sp>
      <p:pic>
        <p:nvPicPr>
          <p:cNvPr id="6" name="Content Placeholder 5" descr="alsace_map.gif"/>
          <p:cNvPicPr>
            <a:picLocks noGrp="1" noChangeAspect="1"/>
          </p:cNvPicPr>
          <p:nvPr>
            <p:ph sz="half" idx="2"/>
            <p:custDataLst>
              <p:tags r:id="rId3"/>
            </p:custDataLst>
          </p:nvPr>
        </p:nvPicPr>
        <p:blipFill>
          <a:blip r:embed="rId5" cstate="print"/>
          <a:stretch>
            <a:fillRect/>
          </a:stretch>
        </p:blipFill>
        <p:spPr>
          <a:xfrm>
            <a:off x="4979843" y="2438400"/>
            <a:ext cx="2830657" cy="259476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Obtenir la sécurité (suite)</a:t>
            </a:r>
            <a:endParaRPr lang="en-US" dirty="0"/>
          </a:p>
        </p:txBody>
      </p:sp>
      <p:pic>
        <p:nvPicPr>
          <p:cNvPr id="5" name="Content Placeholder 4" descr="rhin.jpg"/>
          <p:cNvPicPr>
            <a:picLocks noGrp="1" noChangeAspect="1"/>
          </p:cNvPicPr>
          <p:nvPr>
            <p:ph sz="half" idx="1"/>
            <p:custDataLst>
              <p:tags r:id="rId2"/>
            </p:custDataLst>
          </p:nvPr>
        </p:nvPicPr>
        <p:blipFill>
          <a:blip r:embed="rId5" cstate="print"/>
          <a:stretch>
            <a:fillRect/>
          </a:stretch>
        </p:blipFill>
        <p:spPr>
          <a:xfrm>
            <a:off x="571500" y="2556669"/>
            <a:ext cx="3810000" cy="2857500"/>
          </a:xfrm>
        </p:spPr>
      </p:pic>
      <p:sp>
        <p:nvSpPr>
          <p:cNvPr id="4" name="Content Placeholder 3"/>
          <p:cNvSpPr>
            <a:spLocks noGrp="1"/>
          </p:cNvSpPr>
          <p:nvPr>
            <p:ph sz="half" idx="2"/>
            <p:custDataLst>
              <p:tags r:id="rId3"/>
            </p:custDataLst>
          </p:nvPr>
        </p:nvSpPr>
        <p:spPr/>
        <p:txBody>
          <a:bodyPr>
            <a:normAutofit lnSpcReduction="10000"/>
          </a:bodyPr>
          <a:lstStyle/>
          <a:p>
            <a:r>
              <a:rPr lang="fr-CA" dirty="0" smtClean="0"/>
              <a:t>Ils demandent pour une zone démilitarisée en Allemagne à l’intérieur d’un couloir de 50 km le long de la rive gauche du Rhin. </a:t>
            </a:r>
          </a:p>
          <a:p>
            <a:r>
              <a:rPr lang="fr-CA" dirty="0" smtClean="0"/>
              <a:t>Les Alliés vont occuper la rive droite pour 15 ans.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400" dirty="0" smtClean="0"/>
              <a:t>Obtenir une compensation financière pour les pertes subies durant la guerre</a:t>
            </a:r>
            <a:endParaRPr lang="en-US" sz="3400" dirty="0"/>
          </a:p>
        </p:txBody>
      </p:sp>
      <p:sp>
        <p:nvSpPr>
          <p:cNvPr id="3" name="Content Placeholder 2"/>
          <p:cNvSpPr>
            <a:spLocks noGrp="1"/>
          </p:cNvSpPr>
          <p:nvPr>
            <p:ph sz="half" idx="1"/>
            <p:custDataLst>
              <p:tags r:id="rId2"/>
            </p:custDataLst>
          </p:nvPr>
        </p:nvSpPr>
        <p:spPr/>
        <p:txBody>
          <a:bodyPr/>
          <a:lstStyle/>
          <a:p>
            <a:r>
              <a:rPr lang="fr-CA" dirty="0" smtClean="0"/>
              <a:t>Le nord de la France était dévasté. </a:t>
            </a:r>
          </a:p>
          <a:p>
            <a:r>
              <a:rPr lang="fr-CA" dirty="0" smtClean="0"/>
              <a:t>Les mines avaient été inondées. </a:t>
            </a:r>
          </a:p>
          <a:p>
            <a:pPr>
              <a:buNone/>
            </a:pPr>
            <a:endParaRPr lang="en-US" dirty="0"/>
          </a:p>
        </p:txBody>
      </p:sp>
      <p:pic>
        <p:nvPicPr>
          <p:cNvPr id="5" name="Content Placeholder 4" descr="france.jpg"/>
          <p:cNvPicPr>
            <a:picLocks noGrp="1" noChangeAspect="1"/>
          </p:cNvPicPr>
          <p:nvPr>
            <p:ph sz="half" idx="2"/>
            <p:custDataLst>
              <p:tags r:id="rId3"/>
            </p:custDataLst>
          </p:nvPr>
        </p:nvPicPr>
        <p:blipFill>
          <a:blip r:embed="rId5" cstate="print"/>
          <a:stretch>
            <a:fillRect/>
          </a:stretch>
        </p:blipFill>
        <p:spPr>
          <a:xfrm>
            <a:off x="4648200" y="2517099"/>
            <a:ext cx="4038600" cy="293663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3" name="Content Placeholder 2"/>
          <p:cNvSpPr>
            <a:spLocks noGrp="1"/>
          </p:cNvSpPr>
          <p:nvPr>
            <p:ph sz="half" idx="1"/>
            <p:custDataLst>
              <p:tags r:id="rId2"/>
            </p:custDataLst>
          </p:nvPr>
        </p:nvSpPr>
        <p:spPr/>
        <p:txBody>
          <a:bodyPr>
            <a:normAutofit lnSpcReduction="10000"/>
          </a:bodyPr>
          <a:lstStyle/>
          <a:p>
            <a:r>
              <a:rPr lang="fr-CA" dirty="0" smtClean="0"/>
              <a:t>Pour compenser la destruction des mines de charbon, la France obtient des droits sur le charbon de la vallée de la Sarre jusqu’en 1935.</a:t>
            </a:r>
          </a:p>
          <a:p>
            <a:r>
              <a:rPr lang="fr-CA" dirty="0" smtClean="0"/>
              <a:t>La France exige que l’Allemagne paie tous les dommages subis. </a:t>
            </a:r>
            <a:endParaRPr lang="en-US" dirty="0" smtClean="0"/>
          </a:p>
          <a:p>
            <a:endParaRPr lang="en-US" dirty="0"/>
          </a:p>
        </p:txBody>
      </p:sp>
      <p:pic>
        <p:nvPicPr>
          <p:cNvPr id="5" name="Content Placeholder 4" descr="saarland.gif"/>
          <p:cNvPicPr>
            <a:picLocks noGrp="1" noChangeAspect="1"/>
          </p:cNvPicPr>
          <p:nvPr>
            <p:ph sz="half" idx="2"/>
            <p:custDataLst>
              <p:tags r:id="rId3"/>
            </p:custDataLst>
          </p:nvPr>
        </p:nvPicPr>
        <p:blipFill>
          <a:blip r:embed="rId5" cstate="print"/>
          <a:stretch>
            <a:fillRect/>
          </a:stretch>
        </p:blipFill>
        <p:spPr>
          <a:xfrm>
            <a:off x="4648200" y="2086077"/>
            <a:ext cx="4038600" cy="379868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Grande-Bretagne</a:t>
            </a:r>
            <a:endParaRPr lang="en-US" dirty="0"/>
          </a:p>
        </p:txBody>
      </p:sp>
      <p:sp>
        <p:nvSpPr>
          <p:cNvPr id="3" name="Content Placeholder 2"/>
          <p:cNvSpPr>
            <a:spLocks noGrp="1"/>
          </p:cNvSpPr>
          <p:nvPr>
            <p:ph idx="1"/>
            <p:custDataLst>
              <p:tags r:id="rId2"/>
            </p:custDataLst>
          </p:nvPr>
        </p:nvSpPr>
        <p:spPr/>
        <p:txBody>
          <a:bodyPr>
            <a:normAutofit/>
          </a:bodyPr>
          <a:lstStyle/>
          <a:p>
            <a:r>
              <a:rPr lang="fr-CA" dirty="0" smtClean="0"/>
              <a:t>Assurer la sécurité des communications maritimes entre les différentes parties de son empire. </a:t>
            </a:r>
          </a:p>
          <a:p>
            <a:pPr lvl="1"/>
            <a:r>
              <a:rPr lang="fr-CA" dirty="0" smtClean="0"/>
              <a:t>Destruction des navires allemands. </a:t>
            </a:r>
          </a:p>
          <a:p>
            <a:r>
              <a:rPr lang="fr-CA" dirty="0" smtClean="0"/>
              <a:t>Ils ne sont pas d’accord que l’Allemagne paie toutes les réparations en France.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Les répercussions pour l’Allemagne</a:t>
            </a:r>
            <a:endParaRPr lang="en-US" dirty="0"/>
          </a:p>
        </p:txBody>
      </p:sp>
      <p:sp>
        <p:nvSpPr>
          <p:cNvPr id="3" name="Content Placeholder 2"/>
          <p:cNvSpPr>
            <a:spLocks noGrp="1"/>
          </p:cNvSpPr>
          <p:nvPr>
            <p:ph idx="1"/>
            <p:custDataLst>
              <p:tags r:id="rId2"/>
            </p:custDataLst>
          </p:nvPr>
        </p:nvSpPr>
        <p:spPr/>
        <p:txBody>
          <a:bodyPr/>
          <a:lstStyle/>
          <a:p>
            <a:r>
              <a:rPr lang="fr-CA" dirty="0" smtClean="0"/>
              <a:t>Elle perd l’Alsace-Lorraine et ses colonies</a:t>
            </a:r>
          </a:p>
          <a:p>
            <a:r>
              <a:rPr lang="fr-CA" dirty="0" smtClean="0"/>
              <a:t>L’armée est réduite à 100 000 personnes</a:t>
            </a:r>
          </a:p>
          <a:p>
            <a:r>
              <a:rPr lang="fr-CA" dirty="0" smtClean="0"/>
              <a:t>Pas le droit d’avoir des avions</a:t>
            </a:r>
          </a:p>
          <a:p>
            <a:r>
              <a:rPr lang="fr-CA" dirty="0" smtClean="0"/>
              <a:t>Elle perd la plupart de ses navires</a:t>
            </a:r>
          </a:p>
          <a:p>
            <a:r>
              <a:rPr lang="fr-CA" dirty="0" smtClean="0"/>
              <a:t>Elle doit payer les réparations à la France et céder ses mines de charbon pour 15 ans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Le traité de Versailles </a:t>
            </a:r>
            <a:endParaRPr lang="en-US" dirty="0"/>
          </a:p>
        </p:txBody>
      </p:sp>
      <p:pic>
        <p:nvPicPr>
          <p:cNvPr id="4" name="Content Placeholder 3" descr="800px-Map_Europe_1923-fr_svg.png"/>
          <p:cNvPicPr>
            <a:picLocks noGrp="1" noChangeAspect="1"/>
          </p:cNvPicPr>
          <p:nvPr>
            <p:ph sz="half" idx="1"/>
            <p:custDataLst>
              <p:tags r:id="rId2"/>
            </p:custDataLst>
          </p:nvPr>
        </p:nvPicPr>
        <p:blipFill>
          <a:blip r:embed="rId5" cstate="print"/>
          <a:stretch>
            <a:fillRect/>
          </a:stretch>
        </p:blipFill>
        <p:spPr>
          <a:xfrm>
            <a:off x="0" y="2057400"/>
            <a:ext cx="4747578" cy="3222419"/>
          </a:xfrm>
        </p:spPr>
      </p:pic>
      <p:sp>
        <p:nvSpPr>
          <p:cNvPr id="5" name="Content Placeholder 4"/>
          <p:cNvSpPr>
            <a:spLocks noGrp="1"/>
          </p:cNvSpPr>
          <p:nvPr>
            <p:ph sz="half" idx="2"/>
            <p:custDataLst>
              <p:tags r:id="rId3"/>
            </p:custDataLst>
          </p:nvPr>
        </p:nvSpPr>
        <p:spPr/>
        <p:txBody>
          <a:bodyPr/>
          <a:lstStyle/>
          <a:p>
            <a:r>
              <a:rPr lang="fr-CA" dirty="0" smtClean="0"/>
              <a:t>Nouveaux pays</a:t>
            </a:r>
          </a:p>
          <a:p>
            <a:pPr lvl="1"/>
            <a:r>
              <a:rPr lang="fr-CA" dirty="0" smtClean="0"/>
              <a:t>La Lituanie</a:t>
            </a:r>
          </a:p>
          <a:p>
            <a:pPr lvl="1"/>
            <a:r>
              <a:rPr lang="fr-CA" dirty="0" smtClean="0"/>
              <a:t>La Finlande</a:t>
            </a:r>
          </a:p>
          <a:p>
            <a:pPr lvl="1"/>
            <a:r>
              <a:rPr lang="fr-CA" dirty="0" smtClean="0"/>
              <a:t>La Tchécoslovaquie</a:t>
            </a:r>
          </a:p>
          <a:p>
            <a:pPr lvl="1"/>
            <a:r>
              <a:rPr lang="fr-CA" dirty="0" smtClean="0"/>
              <a:t>L’Estonie</a:t>
            </a:r>
          </a:p>
          <a:p>
            <a:pPr lvl="1"/>
            <a:r>
              <a:rPr lang="fr-CA" dirty="0" smtClean="0"/>
              <a:t>La Lettonie</a:t>
            </a:r>
          </a:p>
          <a:p>
            <a:pPr lvl="1"/>
            <a:r>
              <a:rPr lang="fr-CA" dirty="0" smtClean="0"/>
              <a:t>La Pologne </a:t>
            </a:r>
            <a:endParaRPr lang="fr-CA" dirty="0" smtClean="0"/>
          </a:p>
          <a:p>
            <a:pPr lvl="1"/>
            <a:r>
              <a:rPr lang="fr-CA" smtClean="0"/>
              <a:t>Yougoslavie</a:t>
            </a:r>
            <a:endParaRPr lang="fr-CA" dirty="0" smtClean="0"/>
          </a:p>
          <a:p>
            <a:r>
              <a:rPr lang="fr-CA" dirty="0" smtClean="0"/>
              <a:t>Nouvelles frontières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Conséquence</a:t>
            </a:r>
            <a:endParaRPr lang="en-US" dirty="0"/>
          </a:p>
        </p:txBody>
      </p:sp>
      <p:pic>
        <p:nvPicPr>
          <p:cNvPr id="5" name="Content Placeholder 4" descr="800px-Map_Europe_1923-fr_svg.png"/>
          <p:cNvPicPr>
            <a:picLocks noGrp="1" noChangeAspect="1"/>
          </p:cNvPicPr>
          <p:nvPr>
            <p:ph sz="half" idx="1"/>
            <p:custDataLst>
              <p:tags r:id="rId2"/>
            </p:custDataLst>
          </p:nvPr>
        </p:nvPicPr>
        <p:blipFill>
          <a:blip r:embed="rId5" cstate="print"/>
          <a:stretch>
            <a:fillRect/>
          </a:stretch>
        </p:blipFill>
        <p:spPr>
          <a:xfrm>
            <a:off x="457200" y="2614819"/>
            <a:ext cx="4038600" cy="2741200"/>
          </a:xfrm>
        </p:spPr>
      </p:pic>
      <p:sp>
        <p:nvSpPr>
          <p:cNvPr id="4" name="Content Placeholder 3"/>
          <p:cNvSpPr>
            <a:spLocks noGrp="1"/>
          </p:cNvSpPr>
          <p:nvPr>
            <p:ph sz="half" idx="2"/>
            <p:custDataLst>
              <p:tags r:id="rId3"/>
            </p:custDataLst>
          </p:nvPr>
        </p:nvSpPr>
        <p:spPr/>
        <p:txBody>
          <a:bodyPr/>
          <a:lstStyle/>
          <a:p>
            <a:r>
              <a:rPr lang="fr-CA" dirty="0" smtClean="0"/>
              <a:t>Des millions de personnes devront vivre en tant que minorités dans un autre pays. </a:t>
            </a:r>
          </a:p>
          <a:p>
            <a:r>
              <a:rPr lang="fr-CA" dirty="0" smtClean="0"/>
              <a:t>Il y a beaucoup de tensions politiques et de désordres sociaux.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fontScale="90000"/>
          </a:bodyPr>
          <a:lstStyle/>
          <a:p>
            <a:r>
              <a:rPr lang="fr-CA" dirty="0" smtClean="0"/>
              <a:t>À ton avis, aurait-on dû accorder aux pays vaincus  une voix? Pourquoi? </a:t>
            </a:r>
            <a:endParaRPr lang="en-US" dirty="0"/>
          </a:p>
        </p:txBody>
      </p:sp>
      <p:sp>
        <p:nvSpPr>
          <p:cNvPr id="5" name="Subtitle 4"/>
          <p:cNvSpPr>
            <a:spLocks noGrp="1"/>
          </p:cNvSpPr>
          <p:nvPr>
            <p:ph type="subTitle" idx="1"/>
            <p:custDataLst>
              <p:tags r:id="rId2"/>
            </p:custDataLst>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normAutofit fontScale="90000"/>
          </a:bodyPr>
          <a:lstStyle/>
          <a:p>
            <a:r>
              <a:rPr lang="fr-CA" dirty="0" smtClean="0"/>
              <a:t>À ton avis, les pertes infligées aux Allemands étaient-elles justifiées? Explique. </a:t>
            </a:r>
            <a:endParaRPr lang="en-US" dirty="0"/>
          </a:p>
        </p:txBody>
      </p:sp>
      <p:sp>
        <p:nvSpPr>
          <p:cNvPr id="5" name="Subtitle 4"/>
          <p:cNvSpPr>
            <a:spLocks noGrp="1"/>
          </p:cNvSpPr>
          <p:nvPr>
            <p:ph type="subTitle" idx="1"/>
            <p:custDataLst>
              <p:tags r:id="rId2"/>
            </p:custDataLst>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L’après-guerre </a:t>
            </a:r>
            <a:endParaRPr lang="en-US" dirty="0"/>
          </a:p>
        </p:txBody>
      </p:sp>
      <p:sp>
        <p:nvSpPr>
          <p:cNvPr id="4" name="Content Placeholder 3"/>
          <p:cNvSpPr>
            <a:spLocks noGrp="1"/>
          </p:cNvSpPr>
          <p:nvPr>
            <p:ph sz="half" idx="1"/>
            <p:custDataLst>
              <p:tags r:id="rId2"/>
            </p:custDataLst>
          </p:nvPr>
        </p:nvSpPr>
        <p:spPr/>
        <p:txBody>
          <a:bodyPr>
            <a:normAutofit fontScale="92500" lnSpcReduction="20000"/>
          </a:bodyPr>
          <a:lstStyle/>
          <a:p>
            <a:r>
              <a:rPr lang="fr-CA" dirty="0" smtClean="0"/>
              <a:t>La PGM a été un conflit long et brutal. Afin de s’assurer que ça n’arrive pas de nouveau, le président Wilson a proposé de créer un nouvel organisme mondial, la Société des Nations. L’organisme composé de plusieurs pays était chargé de maintenir la paix mondiale et prévenir de nouveaux conflits. </a:t>
            </a:r>
            <a:endParaRPr lang="en-US" dirty="0"/>
          </a:p>
        </p:txBody>
      </p:sp>
      <p:pic>
        <p:nvPicPr>
          <p:cNvPr id="6" name="Content Placeholder 5" descr="UNAV-1939-12-11.jpg"/>
          <p:cNvPicPr>
            <a:picLocks noGrp="1" noChangeAspect="1"/>
          </p:cNvPicPr>
          <p:nvPr>
            <p:ph sz="half" idx="2"/>
            <p:custDataLst>
              <p:tags r:id="rId3"/>
            </p:custDataLst>
          </p:nvPr>
        </p:nvPicPr>
        <p:blipFill>
          <a:blip r:embed="rId5" cstate="print"/>
          <a:stretch>
            <a:fillRect/>
          </a:stretch>
        </p:blipFill>
        <p:spPr>
          <a:xfrm>
            <a:off x="5124450" y="2956719"/>
            <a:ext cx="3086100" cy="20574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normAutofit fontScale="90000"/>
          </a:bodyPr>
          <a:lstStyle/>
          <a:p>
            <a:r>
              <a:rPr lang="fr-CA" dirty="0" smtClean="0"/>
              <a:t>Comment le traité de Versailles a-t-il ouvert la voie à Hitler et au parti nazi?</a:t>
            </a:r>
            <a:endParaRPr lang="en-US" dirty="0"/>
          </a:p>
        </p:txBody>
      </p:sp>
      <p:sp>
        <p:nvSpPr>
          <p:cNvPr id="5" name="Subtitle 4"/>
          <p:cNvSpPr>
            <a:spLocks noGrp="1"/>
          </p:cNvSpPr>
          <p:nvPr>
            <p:ph type="subTitle" idx="1"/>
            <p:custDataLst>
              <p:tags r:id="rId2"/>
            </p:custDataLst>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80px-League_of_Nations_Anachronous_Map_FR.png"/>
          <p:cNvPicPr>
            <a:picLocks noGrp="1" noChangeAspect="1"/>
          </p:cNvPicPr>
          <p:nvPr>
            <p:ph sz="half" idx="1"/>
            <p:custDataLst>
              <p:tags r:id="rId1"/>
            </p:custDataLst>
          </p:nvPr>
        </p:nvPicPr>
        <p:blipFill>
          <a:blip r:embed="rId4" cstate="print"/>
          <a:stretch>
            <a:fillRect/>
          </a:stretch>
        </p:blipFill>
        <p:spPr>
          <a:xfrm>
            <a:off x="304800" y="2057400"/>
            <a:ext cx="4575227" cy="2908537"/>
          </a:xfrm>
        </p:spPr>
      </p:pic>
      <p:sp>
        <p:nvSpPr>
          <p:cNvPr id="4" name="Content Placeholder 3"/>
          <p:cNvSpPr>
            <a:spLocks noGrp="1"/>
          </p:cNvSpPr>
          <p:nvPr>
            <p:ph sz="half" idx="2"/>
            <p:custDataLst>
              <p:tags r:id="rId2"/>
            </p:custDataLst>
          </p:nvPr>
        </p:nvSpPr>
        <p:spPr>
          <a:xfrm>
            <a:off x="4648200" y="838201"/>
            <a:ext cx="4038600" cy="5410200"/>
          </a:xfrm>
        </p:spPr>
        <p:txBody>
          <a:bodyPr>
            <a:normAutofit fontScale="85000" lnSpcReduction="20000"/>
          </a:bodyPr>
          <a:lstStyle/>
          <a:p>
            <a:r>
              <a:rPr lang="fr-CA" dirty="0" smtClean="0"/>
              <a:t>Établir la paix était difficile, on devait rétablir la stabilité politique et économique et dessiner une nouvelle carte de l’Europe. D’autre part, les Alliés ont refusé d’accepter l’aide du nouveau gouvernement communiste de la Russie. C’est la G.-B., la France et les É.-U. qui avaient tout le pouvoir sur les décisions. Enfin, lors des négociations, les pays vaincus n’ont eu aucun mot à dire, les décisions ont été prises pour eux.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Les 14 points de Wilson </a:t>
            </a:r>
            <a:endParaRPr lang="en-US" dirty="0"/>
          </a:p>
        </p:txBody>
      </p:sp>
      <p:sp>
        <p:nvSpPr>
          <p:cNvPr id="3" name="Content Placeholder 2"/>
          <p:cNvSpPr>
            <a:spLocks noGrp="1"/>
          </p:cNvSpPr>
          <p:nvPr>
            <p:ph sz="half" idx="1"/>
            <p:custDataLst>
              <p:tags r:id="rId2"/>
            </p:custDataLst>
          </p:nvPr>
        </p:nvSpPr>
        <p:spPr/>
        <p:txBody>
          <a:bodyPr/>
          <a:lstStyle/>
          <a:p>
            <a:r>
              <a:rPr lang="fr-CA" dirty="0" smtClean="0"/>
              <a:t>Il est le 28</a:t>
            </a:r>
            <a:r>
              <a:rPr lang="fr-CA" baseline="30000" dirty="0" smtClean="0"/>
              <a:t>e</a:t>
            </a:r>
            <a:r>
              <a:rPr lang="fr-CA" dirty="0" smtClean="0"/>
              <a:t> président des États-Unis. </a:t>
            </a:r>
          </a:p>
          <a:p>
            <a:r>
              <a:rPr lang="fr-CA" dirty="0" smtClean="0"/>
              <a:t>Il est élu de 1913-1921.</a:t>
            </a:r>
          </a:p>
          <a:p>
            <a:r>
              <a:rPr lang="fr-CA" dirty="0" smtClean="0"/>
              <a:t>Il est pacifiste. Il a réussi à garder les É.-U. hors du conflit de la PGM pour les 3 premières années. </a:t>
            </a:r>
            <a:endParaRPr lang="en-US" dirty="0"/>
          </a:p>
        </p:txBody>
      </p:sp>
      <p:pic>
        <p:nvPicPr>
          <p:cNvPr id="5" name="Content Placeholder 4" descr="Wilson.jpg"/>
          <p:cNvPicPr>
            <a:picLocks noGrp="1" noChangeAspect="1"/>
          </p:cNvPicPr>
          <p:nvPr>
            <p:ph sz="half" idx="2"/>
            <p:custDataLst>
              <p:tags r:id="rId3"/>
            </p:custDataLst>
          </p:nvPr>
        </p:nvPicPr>
        <p:blipFill>
          <a:blip r:embed="rId5" cstate="print"/>
          <a:stretch>
            <a:fillRect/>
          </a:stretch>
        </p:blipFill>
        <p:spPr>
          <a:xfrm>
            <a:off x="4696262" y="1722438"/>
            <a:ext cx="3942476" cy="45259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endParaRPr lang="en-US"/>
          </a:p>
        </p:txBody>
      </p:sp>
      <p:pic>
        <p:nvPicPr>
          <p:cNvPr id="7" name="Content Placeholder 6" descr="wilson-s-14-points-source.jpg"/>
          <p:cNvPicPr>
            <a:picLocks noGrp="1" noChangeAspect="1"/>
          </p:cNvPicPr>
          <p:nvPr>
            <p:ph idx="1"/>
            <p:custDataLst>
              <p:tags r:id="rId2"/>
            </p:custDataLst>
          </p:nvPr>
        </p:nvPicPr>
        <p:blipFill>
          <a:blip r:embed="rId4" cstate="print"/>
          <a:stretch>
            <a:fillRect/>
          </a:stretch>
        </p:blipFill>
        <p:spPr>
          <a:xfrm>
            <a:off x="228600" y="228600"/>
            <a:ext cx="8610600" cy="635859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Les 14 points de Wilson </a:t>
            </a:r>
            <a:endParaRPr lang="en-US" dirty="0"/>
          </a:p>
        </p:txBody>
      </p:sp>
      <p:sp>
        <p:nvSpPr>
          <p:cNvPr id="3" name="Content Placeholder 2"/>
          <p:cNvSpPr>
            <a:spLocks noGrp="1"/>
          </p:cNvSpPr>
          <p:nvPr>
            <p:ph sz="half" idx="1"/>
            <p:custDataLst>
              <p:tags r:id="rId2"/>
            </p:custDataLst>
          </p:nvPr>
        </p:nvSpPr>
        <p:spPr/>
        <p:txBody>
          <a:bodyPr>
            <a:normAutofit fontScale="92500" lnSpcReduction="20000"/>
          </a:bodyPr>
          <a:lstStyle/>
          <a:p>
            <a:r>
              <a:rPr lang="fr-CA" dirty="0" smtClean="0"/>
              <a:t>Il écrit ce document afin de proposer un monde nouveau. </a:t>
            </a:r>
          </a:p>
          <a:p>
            <a:r>
              <a:rPr lang="fr-CA" dirty="0" smtClean="0"/>
              <a:t>Rendre le monde plus sûr pour la démocratie. </a:t>
            </a:r>
          </a:p>
          <a:p>
            <a:r>
              <a:rPr lang="fr-CA" dirty="0" smtClean="0"/>
              <a:t>Il rejette les diplomaties secrètes entre les pays, les tendances à opprimer les minorités ethniques, et les gouvernements autoritaires dirigés par des élites. </a:t>
            </a:r>
            <a:endParaRPr lang="en-US" dirty="0"/>
          </a:p>
        </p:txBody>
      </p:sp>
      <p:pic>
        <p:nvPicPr>
          <p:cNvPr id="5" name="Content Placeholder 4" descr="BibGal_44414.jpg"/>
          <p:cNvPicPr>
            <a:picLocks noGrp="1" noChangeAspect="1"/>
          </p:cNvPicPr>
          <p:nvPr>
            <p:ph sz="half" idx="2"/>
            <p:custDataLst>
              <p:tags r:id="rId3"/>
            </p:custDataLst>
          </p:nvPr>
        </p:nvPicPr>
        <p:blipFill>
          <a:blip r:embed="rId5" cstate="print"/>
          <a:stretch>
            <a:fillRect/>
          </a:stretch>
        </p:blipFill>
        <p:spPr>
          <a:xfrm>
            <a:off x="4759799" y="1722438"/>
            <a:ext cx="3815401" cy="45259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L’échec </a:t>
            </a:r>
            <a:endParaRPr lang="en-US" dirty="0"/>
          </a:p>
        </p:txBody>
      </p:sp>
      <p:sp>
        <p:nvSpPr>
          <p:cNvPr id="5" name="Content Placeholder 4"/>
          <p:cNvSpPr>
            <a:spLocks noGrp="1"/>
          </p:cNvSpPr>
          <p:nvPr>
            <p:ph idx="1"/>
            <p:custDataLst>
              <p:tags r:id="rId2"/>
            </p:custDataLst>
          </p:nvPr>
        </p:nvSpPr>
        <p:spPr/>
        <p:txBody>
          <a:bodyPr/>
          <a:lstStyle/>
          <a:p>
            <a:r>
              <a:rPr lang="fr-CA" dirty="0" smtClean="0"/>
              <a:t>À cause des négociations difficiles, les principes des </a:t>
            </a:r>
            <a:r>
              <a:rPr lang="fr-CA" i="1" dirty="0" smtClean="0"/>
              <a:t>14 points</a:t>
            </a:r>
            <a:r>
              <a:rPr lang="fr-CA" dirty="0" smtClean="0"/>
              <a:t> de Wilson ont été peu à peu laissés de côté. </a:t>
            </a:r>
          </a:p>
          <a:p>
            <a:r>
              <a:rPr lang="fr-CA" dirty="0" smtClean="0"/>
              <a:t>Les pays vainqueurs avaient plutôt le désir de se venger et de régler les problèmes politiques.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La conférence de paix de Paris</a:t>
            </a:r>
            <a:endParaRPr lang="en-US" dirty="0"/>
          </a:p>
        </p:txBody>
      </p:sp>
      <p:pic>
        <p:nvPicPr>
          <p:cNvPr id="4" name="Content Placeholder 3" descr="350px-Big_four.jpg"/>
          <p:cNvPicPr>
            <a:picLocks noGrp="1" noChangeAspect="1"/>
          </p:cNvPicPr>
          <p:nvPr>
            <p:ph idx="1"/>
            <p:custDataLst>
              <p:tags r:id="rId2"/>
            </p:custDataLst>
          </p:nvPr>
        </p:nvPicPr>
        <p:blipFill>
          <a:blip r:embed="rId4" cstate="print"/>
          <a:stretch>
            <a:fillRect/>
          </a:stretch>
        </p:blipFill>
        <p:spPr>
          <a:xfrm>
            <a:off x="1600200" y="1884734"/>
            <a:ext cx="5867400" cy="450951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États-Unis</a:t>
            </a:r>
            <a:endParaRPr lang="en-US" dirty="0"/>
          </a:p>
        </p:txBody>
      </p:sp>
      <p:sp>
        <p:nvSpPr>
          <p:cNvPr id="3" name="Content Placeholder 2"/>
          <p:cNvSpPr>
            <a:spLocks noGrp="1"/>
          </p:cNvSpPr>
          <p:nvPr>
            <p:ph idx="1"/>
            <p:custDataLst>
              <p:tags r:id="rId2"/>
            </p:custDataLst>
          </p:nvPr>
        </p:nvSpPr>
        <p:spPr/>
        <p:txBody>
          <a:bodyPr>
            <a:normAutofit/>
          </a:bodyPr>
          <a:lstStyle/>
          <a:p>
            <a:r>
              <a:rPr lang="fr-CA" dirty="0" smtClean="0"/>
              <a:t>Ils voulaient établir un nouvel ordre international fondé sur les Quatorze Points de Wilson (Société des Nations)</a:t>
            </a:r>
          </a:p>
          <a:p>
            <a:r>
              <a:rPr lang="fr-CA" dirty="0" smtClean="0"/>
              <a:t>Ils voulaient rétablir les échanges commerciaux pour avoir une meilleure économie. Afin de maintenir l’économie, ils font aussi des pressions à la G.-B. et la France pour rembourser les emprunts de guerre.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314</TotalTime>
  <Words>656</Words>
  <Application>Microsoft Office PowerPoint</Application>
  <PresentationFormat>On-screen Show (4:3)</PresentationFormat>
  <Paragraphs>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Century Gothic</vt:lpstr>
      <vt:lpstr>Verdana</vt:lpstr>
      <vt:lpstr>Wingdings 2</vt:lpstr>
      <vt:lpstr>Verve</vt:lpstr>
      <vt:lpstr>La quête de la paix </vt:lpstr>
      <vt:lpstr>L’après-guerre </vt:lpstr>
      <vt:lpstr>PowerPoint Presentation</vt:lpstr>
      <vt:lpstr>Les 14 points de Wilson </vt:lpstr>
      <vt:lpstr>PowerPoint Presentation</vt:lpstr>
      <vt:lpstr>Les 14 points de Wilson </vt:lpstr>
      <vt:lpstr>L’échec </vt:lpstr>
      <vt:lpstr>La conférence de paix de Paris</vt:lpstr>
      <vt:lpstr>États-Unis</vt:lpstr>
      <vt:lpstr>France </vt:lpstr>
      <vt:lpstr>Obtenir la sécurité (suite)</vt:lpstr>
      <vt:lpstr>Obtenir une compensation financière pour les pertes subies durant la guerre</vt:lpstr>
      <vt:lpstr>PowerPoint Presentation</vt:lpstr>
      <vt:lpstr>Grande-Bretagne</vt:lpstr>
      <vt:lpstr>Les répercussions pour l’Allemagne</vt:lpstr>
      <vt:lpstr>Le traité de Versailles </vt:lpstr>
      <vt:lpstr>Conséquence</vt:lpstr>
      <vt:lpstr>À ton avis, aurait-on dû accorder aux pays vaincus  une voix? Pourquoi? </vt:lpstr>
      <vt:lpstr>À ton avis, les pertes infligées aux Allemands étaient-elles justifiées? Explique. </vt:lpstr>
      <vt:lpstr>Comment le traité de Versailles a-t-il ouvert la voie à Hitler et au parti nazi?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quête de la paix</dc:title>
  <dc:creator>DT16</dc:creator>
  <cp:lastModifiedBy>Richard, Guylaine (ASD-N)</cp:lastModifiedBy>
  <cp:revision>16</cp:revision>
  <dcterms:created xsi:type="dcterms:W3CDTF">2012-11-07T23:03:38Z</dcterms:created>
  <dcterms:modified xsi:type="dcterms:W3CDTF">2019-04-25T17:22:36Z</dcterms:modified>
</cp:coreProperties>
</file>