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66" r:id="rId4"/>
    <p:sldId id="259" r:id="rId5"/>
    <p:sldId id="260" r:id="rId6"/>
    <p:sldId id="261" r:id="rId7"/>
    <p:sldId id="262" r:id="rId8"/>
    <p:sldId id="263" r:id="rId9"/>
    <p:sldId id="264" r:id="rId10"/>
    <p:sldId id="257" r:id="rId11"/>
    <p:sldId id="265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51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3783999-405E-4397-AD88-B6D09EC1588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12EF439-5D32-47D8-BA37-9BDAB0A600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83999-405E-4397-AD88-B6D09EC1588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EF439-5D32-47D8-BA37-9BDAB0A60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83999-405E-4397-AD88-B6D09EC1588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EF439-5D32-47D8-BA37-9BDAB0A60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83999-405E-4397-AD88-B6D09EC1588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EF439-5D32-47D8-BA37-9BDAB0A60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3783999-405E-4397-AD88-B6D09EC1588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12EF439-5D32-47D8-BA37-9BDAB0A600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83999-405E-4397-AD88-B6D09EC1588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12EF439-5D32-47D8-BA37-9BDAB0A600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83999-405E-4397-AD88-B6D09EC1588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12EF439-5D32-47D8-BA37-9BDAB0A60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83999-405E-4397-AD88-B6D09EC1588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EF439-5D32-47D8-BA37-9BDAB0A600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3783999-405E-4397-AD88-B6D09EC1588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2EF439-5D32-47D8-BA37-9BDAB0A6001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E3783999-405E-4397-AD88-B6D09EC1588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12EF439-5D32-47D8-BA37-9BDAB0A600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E3783999-405E-4397-AD88-B6D09EC1588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12EF439-5D32-47D8-BA37-9BDAB0A600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E3783999-405E-4397-AD88-B6D09EC15885}" type="datetimeFigureOut">
              <a:rPr lang="en-US" smtClean="0"/>
              <a:pPr/>
              <a:t>11/9/2015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12EF439-5D32-47D8-BA37-9BDAB0A6001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5" Type="http://schemas.openxmlformats.org/officeDocument/2006/relationships/image" Target="../media/image2.gif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29.xml"/><Relationship Id="rId1" Type="http://schemas.openxmlformats.org/officeDocument/2006/relationships/tags" Target="../tags/tag2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1.xml"/><Relationship Id="rId1" Type="http://schemas.openxmlformats.org/officeDocument/2006/relationships/tags" Target="../tags/tag3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33.xml"/><Relationship Id="rId1" Type="http://schemas.openxmlformats.org/officeDocument/2006/relationships/tags" Target="../tags/tag3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5.xml"/><Relationship Id="rId1" Type="http://schemas.openxmlformats.org/officeDocument/2006/relationships/tags" Target="../tags/tag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tags" Target="../tags/tag8.xml"/><Relationship Id="rId2" Type="http://schemas.openxmlformats.org/officeDocument/2006/relationships/tags" Target="../tags/tag7.xml"/><Relationship Id="rId1" Type="http://schemas.openxmlformats.org/officeDocument/2006/relationships/tags" Target="../tags/tag6.xml"/><Relationship Id="rId5" Type="http://schemas.openxmlformats.org/officeDocument/2006/relationships/image" Target="../media/image3.jpeg"/><Relationship Id="rId4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tags" Target="../tags/tag10.xml"/><Relationship Id="rId1" Type="http://schemas.openxmlformats.org/officeDocument/2006/relationships/tags" Target="../tags/tag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2.xml"/><Relationship Id="rId1" Type="http://schemas.openxmlformats.org/officeDocument/2006/relationships/tags" Target="../tags/tag1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4.xml"/><Relationship Id="rId1" Type="http://schemas.openxmlformats.org/officeDocument/2006/relationships/tags" Target="../tags/tag1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6.xml"/><Relationship Id="rId1" Type="http://schemas.openxmlformats.org/officeDocument/2006/relationships/tags" Target="../tags/tag1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tags" Target="../tags/tag18.xml"/><Relationship Id="rId1" Type="http://schemas.openxmlformats.org/officeDocument/2006/relationships/tags" Target="../tags/tag17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tags" Target="../tags/tag26.xml"/><Relationship Id="rId13" Type="http://schemas.openxmlformats.org/officeDocument/2006/relationships/image" Target="../media/image6.jpeg"/><Relationship Id="rId3" Type="http://schemas.openxmlformats.org/officeDocument/2006/relationships/tags" Target="../tags/tag21.xml"/><Relationship Id="rId7" Type="http://schemas.openxmlformats.org/officeDocument/2006/relationships/tags" Target="../tags/tag25.xml"/><Relationship Id="rId12" Type="http://schemas.openxmlformats.org/officeDocument/2006/relationships/image" Target="../media/image5.jpeg"/><Relationship Id="rId2" Type="http://schemas.openxmlformats.org/officeDocument/2006/relationships/tags" Target="../tags/tag20.xml"/><Relationship Id="rId1" Type="http://schemas.openxmlformats.org/officeDocument/2006/relationships/tags" Target="../tags/tag19.xml"/><Relationship Id="rId6" Type="http://schemas.openxmlformats.org/officeDocument/2006/relationships/tags" Target="../tags/tag24.xml"/><Relationship Id="rId11" Type="http://schemas.openxmlformats.org/officeDocument/2006/relationships/image" Target="../media/image4.gif"/><Relationship Id="rId5" Type="http://schemas.openxmlformats.org/officeDocument/2006/relationships/tags" Target="../tags/tag23.xml"/><Relationship Id="rId10" Type="http://schemas.openxmlformats.org/officeDocument/2006/relationships/slideLayout" Target="../slideLayouts/slideLayout4.xml"/><Relationship Id="rId4" Type="http://schemas.openxmlformats.org/officeDocument/2006/relationships/tags" Target="../tags/tag22.xml"/><Relationship Id="rId9" Type="http://schemas.openxmlformats.org/officeDocument/2006/relationships/tags" Target="../tags/tag27.xml"/><Relationship Id="rId1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La Première Guerre mondiale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Bloc 2</a:t>
            </a:r>
            <a:endParaRPr lang="en-US" dirty="0"/>
          </a:p>
        </p:txBody>
      </p:sp>
      <p:pic>
        <p:nvPicPr>
          <p:cNvPr id="4" name="Picture 3" descr="carteeurope.gif"/>
          <p:cNvPicPr>
            <a:picLocks noChangeAspect="1"/>
          </p:cNvPicPr>
          <p:nvPr>
            <p:custDataLst>
              <p:tags r:id="rId3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381000" y="2895600"/>
            <a:ext cx="4181475" cy="37338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>
          <a:xfrm>
            <a:off x="457200" y="253536"/>
            <a:ext cx="8229600" cy="1194264"/>
          </a:xfrm>
        </p:spPr>
        <p:txBody>
          <a:bodyPr>
            <a:normAutofit/>
          </a:bodyPr>
          <a:lstStyle/>
          <a:p>
            <a:r>
              <a:rPr lang="fr-CA" dirty="0" smtClean="0"/>
              <a:t>Le contexte européen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>
            <a:normAutofit lnSpcReduction="10000"/>
          </a:bodyPr>
          <a:lstStyle/>
          <a:p>
            <a:r>
              <a:rPr lang="fr-CA" dirty="0" smtClean="0"/>
              <a:t>Au début des années 1900, les nuages de la guerre ont commencé à s’accumuler au-dessus de l’Europe. </a:t>
            </a:r>
          </a:p>
          <a:p>
            <a:r>
              <a:rPr lang="fr-CA" dirty="0" smtClean="0"/>
              <a:t>Les nations, stimulées par la montée du nationalisme et l’accroissement des rivalités impérialistes, ont cherché </a:t>
            </a:r>
            <a:r>
              <a:rPr lang="en-US" dirty="0" smtClean="0"/>
              <a:t>à se </a:t>
            </a:r>
            <a:r>
              <a:rPr lang="en-US" dirty="0" err="1" smtClean="0"/>
              <a:t>protéger</a:t>
            </a:r>
            <a:r>
              <a:rPr lang="en-US" dirty="0" smtClean="0"/>
              <a:t> les </a:t>
            </a:r>
            <a:r>
              <a:rPr lang="en-US" dirty="0" err="1" smtClean="0"/>
              <a:t>unes</a:t>
            </a:r>
            <a:r>
              <a:rPr lang="en-US" dirty="0" smtClean="0"/>
              <a:t> des </a:t>
            </a:r>
            <a:r>
              <a:rPr lang="en-US" dirty="0" err="1" smtClean="0"/>
              <a:t>autres</a:t>
            </a:r>
            <a:r>
              <a:rPr lang="en-US" dirty="0" smtClean="0"/>
              <a:t>. </a:t>
            </a:r>
          </a:p>
          <a:p>
            <a:r>
              <a:rPr lang="fr-CA" dirty="0" smtClean="0"/>
              <a:t>En 1914, l’Europe s’est divisée en deux camps, chacun armé jusqu’aux dents et prêts à se battre. 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Personne n’avait prévu les quatre années de boucherie et d’horreur qui allaient suivre. </a:t>
            </a:r>
          </a:p>
          <a:p>
            <a:r>
              <a:rPr lang="fr-CA" dirty="0" smtClean="0"/>
              <a:t>La Première Guerre mondiale a mis une fin abrupte à un siècle de paix relative, et elle a marqué le début d’un siècle d’affrontement, d’incertitude et de changement. 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Carte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Dans tes notes, colorie une carte de l’Europe en 1914. Identifie la Triple-Entente et la Triple-Alliance.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Connaissances antérieures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Quelles sont les causes de la PGM?</a:t>
            </a:r>
          </a:p>
          <a:p>
            <a:r>
              <a:rPr lang="fr-CA" dirty="0" smtClean="0"/>
              <a:t>Quels sont les pays incluent dans la guerre?</a:t>
            </a:r>
          </a:p>
          <a:p>
            <a:r>
              <a:rPr lang="fr-CA" dirty="0" smtClean="0"/>
              <a:t>Quelle est la période de temps de la PRG?</a:t>
            </a:r>
          </a:p>
          <a:p>
            <a:r>
              <a:rPr lang="fr-CA" dirty="0" smtClean="0"/>
              <a:t>Quelles sont les batailles célèbres de la guerre? 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/>
          </a:bodyPr>
          <a:lstStyle/>
          <a:p>
            <a:r>
              <a:rPr lang="fr-CA" dirty="0" smtClean="0"/>
              <a:t>Neuville-</a:t>
            </a:r>
            <a:r>
              <a:rPr lang="fr-CA" dirty="0" err="1" smtClean="0"/>
              <a:t>Vitasse</a:t>
            </a:r>
            <a:r>
              <a:rPr lang="fr-CA" dirty="0" smtClean="0"/>
              <a:t> – Alfred Bastien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2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Qu’est –ce que cette peinture indique par rapport à la nature de la Première Guerre mondiale?</a:t>
            </a:r>
          </a:p>
          <a:p>
            <a:r>
              <a:rPr lang="fr-CA" dirty="0" smtClean="0"/>
              <a:t>Quels sentiments inspire-t-elle?</a:t>
            </a:r>
          </a:p>
          <a:p>
            <a:endParaRPr lang="en-US" dirty="0"/>
          </a:p>
        </p:txBody>
      </p:sp>
      <p:pic>
        <p:nvPicPr>
          <p:cNvPr id="4" name="Content Placeholder 3" descr="pa26.jpg"/>
          <p:cNvPicPr>
            <a:picLocks noGrp="1" noChangeAspect="1"/>
          </p:cNvPicPr>
          <p:nvPr>
            <p:ph sz="half" idx="1"/>
            <p:custDataLst>
              <p:tags r:id="rId3"/>
            </p:custDataLst>
          </p:nvPr>
        </p:nvPicPr>
        <p:blipFill>
          <a:blip r:embed="rId5" cstate="print"/>
          <a:stretch>
            <a:fillRect/>
          </a:stretch>
        </p:blipFill>
        <p:spPr>
          <a:xfrm>
            <a:off x="1294104" y="2209800"/>
            <a:ext cx="6535154" cy="3978275"/>
          </a:xfr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Les concepts 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  <p:custDataLst>
              <p:tags r:id="rId2"/>
            </p:custDataLst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Militarisme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Le militarisme est une idéologie dans laquelle le gouvernement pense qu’il est indispensable d’entrainer des forces militaires afin de défendre et de promouvoir son pays. </a:t>
            </a:r>
          </a:p>
          <a:p>
            <a:r>
              <a:rPr lang="fr-CA" dirty="0" smtClean="0"/>
              <a:t>Cette idéologie est souvent combinée avec l’expansionnisme et l’impérialisme.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Alliance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Acte par laquelle des pays s’allient.  En Europe, des alliances militaires entre puissances européennes divisaient une grande partie de l’Europe.  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Impérialisme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Une politique qui vise à étendre l’autorité d’un État sur des pays étrangers par l’acquisition de colonies.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/>
          <a:lstStyle/>
          <a:p>
            <a:r>
              <a:rPr lang="fr-CA" dirty="0" smtClean="0"/>
              <a:t>Nationalisme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  <p:custDataLst>
              <p:tags r:id="rId2"/>
            </p:custDataLst>
          </p:nvPr>
        </p:nvSpPr>
        <p:spPr/>
        <p:txBody>
          <a:bodyPr/>
          <a:lstStyle/>
          <a:p>
            <a:r>
              <a:rPr lang="fr-CA" dirty="0" smtClean="0"/>
              <a:t>Un courant de pensée où un sentiment national favorise la loyauté à l’égard d’un pays. </a:t>
            </a: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  <p:custDataLst>
              <p:tags r:id="rId1"/>
            </p:custDataLst>
          </p:nvPr>
        </p:nvSpPr>
        <p:spPr/>
        <p:txBody>
          <a:bodyPr>
            <a:normAutofit fontScale="90000"/>
          </a:bodyPr>
          <a:lstStyle/>
          <a:p>
            <a:r>
              <a:rPr lang="fr-CA" dirty="0" smtClean="0"/>
              <a:t>Pour chaque image, identifie un concept et justifie ta réponse.</a:t>
            </a:r>
            <a:endParaRPr lang="en-US" dirty="0"/>
          </a:p>
        </p:txBody>
      </p:sp>
      <p:pic>
        <p:nvPicPr>
          <p:cNvPr id="6" name="Content Placeholder 5" descr="Alliances_map.gif"/>
          <p:cNvPicPr>
            <a:picLocks noGrp="1" noChangeAspect="1"/>
          </p:cNvPicPr>
          <p:nvPr>
            <p:ph sz="half" idx="1"/>
            <p:custDataLst>
              <p:tags r:id="rId2"/>
            </p:custDataLst>
          </p:nvPr>
        </p:nvPicPr>
        <p:blipFill>
          <a:blip r:embed="rId11" cstate="print"/>
          <a:stretch>
            <a:fillRect/>
          </a:stretch>
        </p:blipFill>
        <p:spPr>
          <a:xfrm>
            <a:off x="4800600" y="3657600"/>
            <a:ext cx="4038600" cy="2749442"/>
          </a:xfrm>
        </p:spPr>
      </p:pic>
      <p:pic>
        <p:nvPicPr>
          <p:cNvPr id="7" name="Content Placeholder 6" descr="militarisme.jpg"/>
          <p:cNvPicPr>
            <a:picLocks noGrp="1" noChangeAspect="1"/>
          </p:cNvPicPr>
          <p:nvPr>
            <p:ph sz="half" idx="2"/>
            <p:custDataLst>
              <p:tags r:id="rId3"/>
            </p:custDataLst>
          </p:nvPr>
        </p:nvPicPr>
        <p:blipFill>
          <a:blip r:embed="rId12" cstate="print"/>
          <a:stretch>
            <a:fillRect/>
          </a:stretch>
        </p:blipFill>
        <p:spPr>
          <a:xfrm>
            <a:off x="6400800" y="1600200"/>
            <a:ext cx="2362200" cy="1905000"/>
          </a:xfrm>
        </p:spPr>
      </p:pic>
      <p:pic>
        <p:nvPicPr>
          <p:cNvPr id="8" name="Picture 7" descr="expansionism.jpg"/>
          <p:cNvPicPr>
            <a:picLocks noChangeAspect="1"/>
          </p:cNvPicPr>
          <p:nvPr>
            <p:custDataLst>
              <p:tags r:id="rId4"/>
            </p:custDataLst>
          </p:nvPr>
        </p:nvPicPr>
        <p:blipFill>
          <a:blip r:embed="rId13" cstate="print"/>
          <a:stretch>
            <a:fillRect/>
          </a:stretch>
        </p:blipFill>
        <p:spPr>
          <a:xfrm>
            <a:off x="1447800" y="4191000"/>
            <a:ext cx="1847850" cy="2466975"/>
          </a:xfrm>
          <a:prstGeom prst="rect">
            <a:avLst/>
          </a:prstGeom>
        </p:spPr>
      </p:pic>
      <p:pic>
        <p:nvPicPr>
          <p:cNvPr id="9" name="Picture 8" descr="place_au_premier_tintamarre_du_a_20108485611_600.jpg"/>
          <p:cNvPicPr>
            <a:picLocks noChangeAspect="1"/>
          </p:cNvPicPr>
          <p:nvPr>
            <p:custDataLst>
              <p:tags r:id="rId5"/>
            </p:custDataLst>
          </p:nvPr>
        </p:nvPicPr>
        <p:blipFill>
          <a:blip r:embed="rId14" cstate="print"/>
          <a:stretch>
            <a:fillRect/>
          </a:stretch>
        </p:blipFill>
        <p:spPr>
          <a:xfrm>
            <a:off x="838200" y="1447800"/>
            <a:ext cx="3581400" cy="2770365"/>
          </a:xfrm>
          <a:prstGeom prst="rect">
            <a:avLst/>
          </a:prstGeom>
        </p:spPr>
      </p:pic>
      <p:sp>
        <p:nvSpPr>
          <p:cNvPr id="11" name="TextBox 10"/>
          <p:cNvSpPr txBox="1"/>
          <p:nvPr>
            <p:custDataLst>
              <p:tags r:id="rId6"/>
            </p:custDataLst>
          </p:nvPr>
        </p:nvSpPr>
        <p:spPr>
          <a:xfrm>
            <a:off x="609600" y="1447800"/>
            <a:ext cx="381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A" dirty="0" smtClean="0"/>
              <a:t>1</a:t>
            </a:r>
            <a:endParaRPr lang="en-US" dirty="0"/>
          </a:p>
        </p:txBody>
      </p:sp>
      <p:sp>
        <p:nvSpPr>
          <p:cNvPr id="12" name="TextBox 11"/>
          <p:cNvSpPr txBox="1"/>
          <p:nvPr>
            <p:custDataLst>
              <p:tags r:id="rId7"/>
            </p:custDataLst>
          </p:nvPr>
        </p:nvSpPr>
        <p:spPr>
          <a:xfrm>
            <a:off x="4724400" y="3581400"/>
            <a:ext cx="381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A" dirty="0"/>
              <a:t>4</a:t>
            </a:r>
            <a:endParaRPr lang="en-US" dirty="0"/>
          </a:p>
        </p:txBody>
      </p:sp>
      <p:sp>
        <p:nvSpPr>
          <p:cNvPr id="13" name="TextBox 12"/>
          <p:cNvSpPr txBox="1"/>
          <p:nvPr>
            <p:custDataLst>
              <p:tags r:id="rId8"/>
            </p:custDataLst>
          </p:nvPr>
        </p:nvSpPr>
        <p:spPr>
          <a:xfrm>
            <a:off x="1143000" y="4267200"/>
            <a:ext cx="381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A" dirty="0"/>
              <a:t>3</a:t>
            </a:r>
            <a:endParaRPr lang="en-US" dirty="0"/>
          </a:p>
        </p:txBody>
      </p:sp>
      <p:sp>
        <p:nvSpPr>
          <p:cNvPr id="14" name="TextBox 13"/>
          <p:cNvSpPr txBox="1"/>
          <p:nvPr>
            <p:custDataLst>
              <p:tags r:id="rId9"/>
            </p:custDataLst>
          </p:nvPr>
        </p:nvSpPr>
        <p:spPr>
          <a:xfrm>
            <a:off x="6096000" y="1600200"/>
            <a:ext cx="381000" cy="369332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fr-CA" dirty="0"/>
              <a:t>2</a:t>
            </a:r>
            <a:endParaRPr lang="en-US" dirty="0"/>
          </a:p>
        </p:txBody>
      </p:sp>
    </p:spTree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4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5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6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7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8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9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128</TotalTime>
  <Words>317</Words>
  <Application>Microsoft Office PowerPoint</Application>
  <PresentationFormat>On-screen Show (4:3)</PresentationFormat>
  <Paragraphs>33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Rockwell</vt:lpstr>
      <vt:lpstr>Wingdings 2</vt:lpstr>
      <vt:lpstr>Foundry</vt:lpstr>
      <vt:lpstr>La Première Guerre mondiale</vt:lpstr>
      <vt:lpstr>Connaissances antérieures</vt:lpstr>
      <vt:lpstr>Neuville-Vitasse – Alfred Bastien</vt:lpstr>
      <vt:lpstr>Les concepts </vt:lpstr>
      <vt:lpstr>Militarisme</vt:lpstr>
      <vt:lpstr>Alliance </vt:lpstr>
      <vt:lpstr>Impérialisme</vt:lpstr>
      <vt:lpstr>Nationalisme</vt:lpstr>
      <vt:lpstr>Pour chaque image, identifie un concept et justifie ta réponse.</vt:lpstr>
      <vt:lpstr>Le contexte européen</vt:lpstr>
      <vt:lpstr>PowerPoint Presentation</vt:lpstr>
      <vt:lpstr>Carte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 Première Guerre mondiale</dc:title>
  <dc:creator>DT16</dc:creator>
  <cp:lastModifiedBy>Richard, Guylaine (ASD-N)</cp:lastModifiedBy>
  <cp:revision>19</cp:revision>
  <dcterms:created xsi:type="dcterms:W3CDTF">2012-10-18T23:13:01Z</dcterms:created>
  <dcterms:modified xsi:type="dcterms:W3CDTF">2015-11-09T12:06:28Z</dcterms:modified>
</cp:coreProperties>
</file>