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09AE0-167D-4CB9-97EE-ED4C9D81F62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0955F-49B3-42F9-8054-F981AA757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924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404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64404A-1B75-4CA3-B2A4-92ECB10EABE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52E49-C74F-42C5-BDA2-467933C3E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9.jpeg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Les causes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La Première Guerre mondiale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Les rivalités </a:t>
            </a:r>
            <a:r>
              <a:rPr lang="fr-CA" dirty="0" smtClean="0"/>
              <a:t>économiques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L’Allemagne et la Grande-Bretagne se sont </a:t>
            </a:r>
            <a:r>
              <a:rPr lang="fr-CA" dirty="0" smtClean="0"/>
              <a:t>engagées </a:t>
            </a:r>
            <a:r>
              <a:rPr lang="fr-CA" dirty="0" smtClean="0"/>
              <a:t>dans une lutte économique. </a:t>
            </a:r>
          </a:p>
          <a:p>
            <a:r>
              <a:rPr lang="fr-CA" dirty="0" smtClean="0"/>
              <a:t>Le territoire de l’Alsace-Lorraine a permis à l’Allemagne de dépasser les industries anglaises. </a:t>
            </a:r>
          </a:p>
          <a:p>
            <a:r>
              <a:rPr lang="fr-CA" dirty="0" smtClean="0"/>
              <a:t>Ses usines étaient plus modernes et mieux équipées. </a:t>
            </a:r>
          </a:p>
          <a:p>
            <a:r>
              <a:rPr lang="fr-CA" dirty="0" smtClean="0"/>
              <a:t>Ils avaient un excellent système d’éducation qui mettait l’accent sur la technologie et la science. </a:t>
            </a:r>
          </a:p>
          <a:p>
            <a:r>
              <a:rPr lang="fr-CA" dirty="0" smtClean="0"/>
              <a:t>Cela a causé beaucoup de tension en Europe.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La course aux armements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C’était une course dans laquelle on voulait avoir de grandes armées et développer des armes sophistiquées. </a:t>
            </a:r>
          </a:p>
          <a:p>
            <a:r>
              <a:rPr lang="fr-CA" dirty="0" smtClean="0"/>
              <a:t>L’Allemagne </a:t>
            </a:r>
            <a:r>
              <a:rPr lang="fr-CA" dirty="0" smtClean="0"/>
              <a:t>désirait </a:t>
            </a:r>
            <a:r>
              <a:rPr lang="fr-CA" dirty="0" smtClean="0"/>
              <a:t>être l’égale de la Grande-Bretagne. </a:t>
            </a:r>
          </a:p>
          <a:p>
            <a:r>
              <a:rPr lang="fr-CA" dirty="0" smtClean="0"/>
              <a:t>La Grande-Bretagne ne voulait pas renoncer à sa supériorité. </a:t>
            </a:r>
          </a:p>
          <a:p>
            <a:r>
              <a:rPr lang="fr-CA" dirty="0" smtClean="0"/>
              <a:t>Afin d’éviter que l’un prenne avantage sur l’autre, on se lance dans des programmes d’armement.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Les alliances </a:t>
            </a:r>
            <a:endParaRPr lang="en-US" dirty="0"/>
          </a:p>
        </p:txBody>
      </p:sp>
      <p:pic>
        <p:nvPicPr>
          <p:cNvPr id="4" name="Content Placeholder 3" descr="carteeurope.gif"/>
          <p:cNvPicPr>
            <a:picLocks noGrp="1" noChangeAspect="1"/>
          </p:cNvPicPr>
          <p:nvPr>
            <p:ph sz="quarter" idx="1"/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133600" y="1652136"/>
            <a:ext cx="5105400" cy="455880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La crise des Balkans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/>
            <a:r>
              <a:rPr lang="fr-CA" dirty="0" smtClean="0"/>
              <a:t>Avec l’affaiblissement de l’Empire ottoman turc, les autres puissances européennes (l’Autriche-Hongrie, l’Allemagne et la Russie) s’intéressent aux Balkans. </a:t>
            </a:r>
          </a:p>
          <a:p>
            <a:pPr marL="457200" indent="-457200"/>
            <a:r>
              <a:rPr lang="fr-CA" dirty="0" smtClean="0"/>
              <a:t>La Serbie cherche à unir tous les Serbes en une seule nation.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6" name="Content Placeholder 5" descr="416013134.jpg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00625" y="1807369"/>
            <a:ext cx="3638550" cy="3810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990600" y="0"/>
            <a:ext cx="7623360" cy="2520073"/>
          </a:xfrm>
          <a:ln/>
        </p:spPr>
        <p:txBody>
          <a:bodyPr lIns="0" tIns="0" rIns="0" bIns="0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err="1"/>
              <a:t>Prétexte</a:t>
            </a:r>
            <a:r>
              <a:rPr lang="en-GB" b="1" dirty="0"/>
              <a:t> pour la </a:t>
            </a:r>
            <a:r>
              <a:rPr lang="en-GB" b="1" dirty="0" smtClean="0"/>
              <a:t>guerre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err="1">
                <a:solidFill>
                  <a:schemeClr val="tx1"/>
                </a:solidFill>
              </a:rPr>
              <a:t>Assassinat</a:t>
            </a:r>
            <a:r>
              <a:rPr lang="en-GB" b="1" dirty="0">
                <a:solidFill>
                  <a:schemeClr val="tx1"/>
                </a:solidFill>
              </a:rPr>
              <a:t> de </a:t>
            </a:r>
            <a:r>
              <a:rPr lang="en-GB" b="1" dirty="0" err="1">
                <a:solidFill>
                  <a:schemeClr val="tx1"/>
                </a:solidFill>
              </a:rPr>
              <a:t>l'archiduc</a:t>
            </a:r>
            <a:r>
              <a:rPr lang="en-GB" b="1" dirty="0">
                <a:solidFill>
                  <a:schemeClr val="tx1"/>
                </a:solidFill>
              </a:rPr>
              <a:t> de </a:t>
            </a:r>
            <a:r>
              <a:rPr lang="en-GB" b="1" dirty="0" err="1">
                <a:solidFill>
                  <a:schemeClr val="tx1"/>
                </a:solidFill>
              </a:rPr>
              <a:t>l'Autriche</a:t>
            </a:r>
            <a:r>
              <a:rPr lang="en-GB" b="1" dirty="0">
                <a:solidFill>
                  <a:schemeClr val="tx1"/>
                </a:solidFill>
              </a:rPr>
              <a:t> François Ferdinand</a:t>
            </a:r>
          </a:p>
        </p:txBody>
      </p:sp>
      <p:sp>
        <p:nvSpPr>
          <p:cNvPr id="8194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90081" y="3526931"/>
            <a:ext cx="1440" cy="31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75040" y="3041599"/>
            <a:ext cx="7395840" cy="234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4900" dirty="0"/>
              <a:t>L’archiduc fut assassiné le 28 juin 1914 par un jeune </a:t>
            </a:r>
            <a:r>
              <a:rPr lang="fr-CA" sz="4900" dirty="0" smtClean="0"/>
              <a:t>Slave </a:t>
            </a:r>
            <a:r>
              <a:rPr lang="fr-CA" sz="4900" dirty="0"/>
              <a:t>(Serbie).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381000"/>
            <a:ext cx="7623360" cy="691273"/>
          </a:xfrm>
          <a:ln/>
        </p:spPr>
        <p:txBody>
          <a:bodyPr lIns="0" tIns="0" rIns="0" bIns="0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err="1" smtClean="0"/>
              <a:t>Assassinat</a:t>
            </a:r>
            <a:r>
              <a:rPr lang="en-GB" b="1" dirty="0" smtClean="0"/>
              <a:t> </a:t>
            </a:r>
            <a:r>
              <a:rPr lang="en-GB" b="1" dirty="0"/>
              <a:t>de </a:t>
            </a:r>
            <a:r>
              <a:rPr lang="en-GB" b="1" dirty="0" err="1"/>
              <a:t>l'archiduc</a:t>
            </a:r>
            <a:r>
              <a:rPr lang="en-GB" b="1" dirty="0"/>
              <a:t> de </a:t>
            </a:r>
            <a:r>
              <a:rPr lang="en-GB" b="1" dirty="0" err="1"/>
              <a:t>l'Autriche</a:t>
            </a:r>
            <a:r>
              <a:rPr lang="en-GB" b="1" dirty="0"/>
              <a:t> François Ferdinand</a:t>
            </a:r>
          </a:p>
        </p:txBody>
      </p:sp>
      <p:sp>
        <p:nvSpPr>
          <p:cNvPr id="3993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90081" y="3526931"/>
            <a:ext cx="1440" cy="31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pic>
        <p:nvPicPr>
          <p:cNvPr id="39940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2400" y="2142945"/>
            <a:ext cx="7176960" cy="447022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800" dirty="0" smtClean="0"/>
              <a:t>Suite à l’assassinat, l’Autriche-Hongrie déclare la guerre à la Serbie. La Russie ainsi que d’autres pays s’embarquent dans le combat. Le conflit est donc entre la Triple-Alliance et la Triple-Entente.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Les causes de la Première Guerre mondiale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/>
            <a:r>
              <a:rPr lang="fr-CA" dirty="0" smtClean="0"/>
              <a:t>Le nationalisme</a:t>
            </a:r>
          </a:p>
          <a:p>
            <a:pPr marL="514350" indent="-514350"/>
            <a:r>
              <a:rPr lang="fr-CA" dirty="0" smtClean="0"/>
              <a:t>La rivalité économique</a:t>
            </a:r>
          </a:p>
          <a:p>
            <a:pPr marL="514350" indent="-514350"/>
            <a:r>
              <a:rPr lang="fr-CA" dirty="0" smtClean="0"/>
              <a:t>La course aux armements </a:t>
            </a:r>
          </a:p>
          <a:p>
            <a:pPr marL="514350" indent="-514350"/>
            <a:r>
              <a:rPr lang="fr-CA" dirty="0" smtClean="0"/>
              <a:t>Le système d’alliance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 nationalisme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Les pays pensaient qu’avec la guerre, ils pourraient prouver leur force. </a:t>
            </a:r>
          </a:p>
          <a:p>
            <a:pPr lvl="1"/>
            <a:endParaRPr lang="en-US" dirty="0"/>
          </a:p>
        </p:txBody>
      </p:sp>
      <p:pic>
        <p:nvPicPr>
          <p:cNvPr id="5" name="Picture 4" descr="imagesCAUP5ZS1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105400" y="2971800"/>
            <a:ext cx="3352800" cy="3367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Nationalisme français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En 1871, il y a une guerre franco-allemande. </a:t>
            </a:r>
          </a:p>
          <a:p>
            <a:r>
              <a:rPr lang="fr-CA" dirty="0" smtClean="0"/>
              <a:t>Pendant cette guerre, la France perd le territoire de l’Alsace-Lorraine à l’Allemagne. </a:t>
            </a:r>
          </a:p>
          <a:p>
            <a:r>
              <a:rPr lang="fr-CA" dirty="0" smtClean="0"/>
              <a:t>C’est une région riche en charbon et minerais de fer. </a:t>
            </a:r>
          </a:p>
          <a:p>
            <a:r>
              <a:rPr lang="fr-CA" dirty="0" smtClean="0"/>
              <a:t>Cela cause un sentiment </a:t>
            </a:r>
            <a:r>
              <a:rPr lang="fr-CA" dirty="0" err="1" smtClean="0"/>
              <a:t>anti-allemand</a:t>
            </a:r>
            <a:r>
              <a:rPr lang="fr-CA" dirty="0" smtClean="0"/>
              <a:t>. </a:t>
            </a:r>
            <a:endParaRPr lang="en-US" dirty="0"/>
          </a:p>
        </p:txBody>
      </p:sp>
      <p:pic>
        <p:nvPicPr>
          <p:cNvPr id="6" name="Content Placeholder 5" descr="AlsaceLorraine_map.jpg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800600" y="1631671"/>
            <a:ext cx="4038600" cy="41613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Afin de restaurer sa fierté nationale, la France entre en compétition avec les autres pays d’Europe pour établir des colonies africaines. </a:t>
            </a:r>
            <a:endParaRPr lang="en-US" dirty="0"/>
          </a:p>
        </p:txBody>
      </p:sp>
      <p:pic>
        <p:nvPicPr>
          <p:cNvPr id="5" name="Content Placeholder 4" descr="coloniesallemandes.jpg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885456" y="1524000"/>
            <a:ext cx="3772060" cy="4267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 nationalisme allemand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L’unification de l’Allemagne, en 1872, donne un sentiment de fierté aux Allemands. </a:t>
            </a:r>
          </a:p>
          <a:p>
            <a:r>
              <a:rPr lang="fr-CA" dirty="0" smtClean="0"/>
              <a:t>Cet </a:t>
            </a:r>
            <a:r>
              <a:rPr lang="fr-CA" dirty="0" smtClean="0"/>
              <a:t>évènement </a:t>
            </a:r>
            <a:r>
              <a:rPr lang="fr-CA" dirty="0" smtClean="0"/>
              <a:t>cause le développement rapide de la technologie, de l’industrie et du commerce. </a:t>
            </a:r>
          </a:p>
          <a:p>
            <a:r>
              <a:rPr lang="fr-CA" dirty="0" smtClean="0"/>
              <a:t>Toutefois, lorsque l’Allemagne tente d’établir des colonies africaines, les autres pays européens possèdent déjà les meilleurs territoires. </a:t>
            </a:r>
          </a:p>
          <a:p>
            <a:r>
              <a:rPr lang="fr-CA" dirty="0" smtClean="0"/>
              <a:t>Ils pensent que les Anglais et les Français conspirent pour arrêter leur expansion.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L’Autriche-Hongrie et la Russie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Le vieil Empire austro-hongrois, qui avait dominé l’Europe, perdait sa puissance. </a:t>
            </a:r>
          </a:p>
          <a:p>
            <a:r>
              <a:rPr lang="fr-CA" dirty="0" smtClean="0"/>
              <a:t>Plusieurs peuples vivaient dans cet empire, notamment les Serbes.</a:t>
            </a:r>
          </a:p>
          <a:p>
            <a:r>
              <a:rPr lang="fr-CA" dirty="0" smtClean="0"/>
              <a:t> Les Serbes de la région de Bosnie-Herzégovine voulaient se joindre à la Serbie.</a:t>
            </a:r>
            <a:endParaRPr lang="en-US" dirty="0"/>
          </a:p>
        </p:txBody>
      </p:sp>
      <p:pic>
        <p:nvPicPr>
          <p:cNvPr id="6" name="Content Placeholder 5" descr="Europe_alliances_1914.jpg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585607" y="1981200"/>
            <a:ext cx="4558393" cy="271224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Les nationalistes </a:t>
            </a:r>
            <a:r>
              <a:rPr lang="fr-CA" dirty="0" smtClean="0"/>
              <a:t>russes </a:t>
            </a:r>
            <a:r>
              <a:rPr lang="fr-CA" dirty="0" smtClean="0"/>
              <a:t>vont appuyer les efforts de l’État slave de Serbie pour se libérer de l’Autriche-Hongrie.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 smtClean="0"/>
              <a:t>Les Slaves</a:t>
            </a:r>
          </a:p>
          <a:p>
            <a:pPr lvl="1"/>
            <a:endParaRPr lang="en-US" dirty="0"/>
          </a:p>
        </p:txBody>
      </p:sp>
      <p:pic>
        <p:nvPicPr>
          <p:cNvPr id="7" name="Picture 6" descr="Slavic_europe_sv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4806043" y="2209800"/>
            <a:ext cx="3891643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Nationalisme anglais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La Grande-Bretagne </a:t>
            </a:r>
            <a:r>
              <a:rPr lang="fr-CA" dirty="0" smtClean="0"/>
              <a:t>était </a:t>
            </a:r>
            <a:r>
              <a:rPr lang="fr-CA" dirty="0" smtClean="0"/>
              <a:t>la principale puissance économique et impériale du monde. </a:t>
            </a:r>
          </a:p>
          <a:p>
            <a:r>
              <a:rPr lang="fr-CA" dirty="0" smtClean="0"/>
              <a:t>Les Anglais se méfiaient des Allemands et des Japonais qui essayaient d’agrandir leur territoire et accroitre leur puissance. 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491</Words>
  <Application>Microsoft Office PowerPoint</Application>
  <PresentationFormat>On-screen Show (4:3)</PresentationFormat>
  <Paragraphs>48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Civic</vt:lpstr>
      <vt:lpstr>La Première Guerre mondiale </vt:lpstr>
      <vt:lpstr>Les causes de la Première Guerre mondiale</vt:lpstr>
      <vt:lpstr>Le nationalisme</vt:lpstr>
      <vt:lpstr>Nationalisme français</vt:lpstr>
      <vt:lpstr>PowerPoint Presentation</vt:lpstr>
      <vt:lpstr>Le nationalisme allemand</vt:lpstr>
      <vt:lpstr>L’Autriche-Hongrie et la Russie</vt:lpstr>
      <vt:lpstr>PowerPoint Presentation</vt:lpstr>
      <vt:lpstr>Nationalisme anglais</vt:lpstr>
      <vt:lpstr>Les rivalités économiques</vt:lpstr>
      <vt:lpstr>La course aux armements</vt:lpstr>
      <vt:lpstr>Les alliances </vt:lpstr>
      <vt:lpstr>La crise des Balkans </vt:lpstr>
      <vt:lpstr>Prétexte pour la guerre  Assassinat de l'archiduc de l'Autriche François Ferdinand</vt:lpstr>
      <vt:lpstr>Assassinat de l'archiduc de l'Autriche François Ferdinand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Première Guerre mondial</dc:title>
  <dc:creator>DT16</dc:creator>
  <cp:lastModifiedBy>Richard, Guylaine (ASD-N)</cp:lastModifiedBy>
  <cp:revision>14</cp:revision>
  <dcterms:created xsi:type="dcterms:W3CDTF">2012-10-28T16:38:20Z</dcterms:created>
  <dcterms:modified xsi:type="dcterms:W3CDTF">2015-11-10T19:02:21Z</dcterms:modified>
</cp:coreProperties>
</file>