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399" r:id="rId2"/>
    <p:sldId id="2401" r:id="rId3"/>
    <p:sldId id="2402" r:id="rId4"/>
    <p:sldId id="2403" r:id="rId5"/>
    <p:sldId id="2404" r:id="rId6"/>
    <p:sldId id="2405" r:id="rId7"/>
    <p:sldId id="2406" r:id="rId8"/>
    <p:sldId id="2407" r:id="rId9"/>
    <p:sldId id="2408" r:id="rId10"/>
    <p:sldId id="2409" r:id="rId11"/>
    <p:sldId id="2410" r:id="rId12"/>
    <p:sldId id="2411" r:id="rId13"/>
    <p:sldId id="2412" r:id="rId14"/>
    <p:sldId id="2413" r:id="rId15"/>
    <p:sldId id="2414" r:id="rId16"/>
    <p:sldId id="2415" r:id="rId17"/>
    <p:sldId id="2416" r:id="rId18"/>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1pPr>
    <a:lvl2pPr marL="912813" indent="-4556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2pPr>
    <a:lvl3pPr marL="1827213" indent="-9128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3pPr>
    <a:lvl4pPr marL="2741613" indent="-13700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4pPr>
    <a:lvl5pPr marL="3656013" indent="-18272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5pPr>
    <a:lvl6pPr marL="2286000" algn="l" defTabSz="457200" rtl="0" eaLnBrk="1" latinLnBrk="0" hangingPunct="1">
      <a:defRPr sz="3600" kern="1200">
        <a:solidFill>
          <a:schemeClr val="tx1"/>
        </a:solidFill>
        <a:latin typeface="Lato Light" charset="0"/>
        <a:ea typeface="ＭＳ Ｐゴシック" charset="0"/>
        <a:cs typeface="ＭＳ Ｐゴシック" charset="0"/>
      </a:defRPr>
    </a:lvl6pPr>
    <a:lvl7pPr marL="2743200" algn="l" defTabSz="457200" rtl="0" eaLnBrk="1" latinLnBrk="0" hangingPunct="1">
      <a:defRPr sz="3600" kern="1200">
        <a:solidFill>
          <a:schemeClr val="tx1"/>
        </a:solidFill>
        <a:latin typeface="Lato Light" charset="0"/>
        <a:ea typeface="ＭＳ Ｐゴシック" charset="0"/>
        <a:cs typeface="ＭＳ Ｐゴシック" charset="0"/>
      </a:defRPr>
    </a:lvl7pPr>
    <a:lvl8pPr marL="3200400" algn="l" defTabSz="457200" rtl="0" eaLnBrk="1" latinLnBrk="0" hangingPunct="1">
      <a:defRPr sz="3600" kern="1200">
        <a:solidFill>
          <a:schemeClr val="tx1"/>
        </a:solidFill>
        <a:latin typeface="Lato Light" charset="0"/>
        <a:ea typeface="ＭＳ Ｐゴシック" charset="0"/>
        <a:cs typeface="ＭＳ Ｐゴシック" charset="0"/>
      </a:defRPr>
    </a:lvl8pPr>
    <a:lvl9pPr marL="3657600" algn="l" defTabSz="457200" rtl="0" eaLnBrk="1" latinLnBrk="0" hangingPunct="1">
      <a:defRPr sz="3600" kern="1200">
        <a:solidFill>
          <a:schemeClr val="tx1"/>
        </a:solidFill>
        <a:latin typeface="Lato Ligh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320">
          <p15:clr>
            <a:srgbClr val="A4A3A4"/>
          </p15:clr>
        </p15:guide>
        <p15:guide id="2" pos="7654">
          <p15:clr>
            <a:srgbClr val="A4A3A4"/>
          </p15:clr>
        </p15:guide>
        <p15:guide id="3" pos="1427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0007"/>
    <a:srgbClr val="1A6BAD"/>
    <a:srgbClr val="92B624"/>
    <a:srgbClr val="27AB58"/>
    <a:srgbClr val="4FC257"/>
    <a:srgbClr val="3D9442"/>
    <a:srgbClr val="DB9E23"/>
    <a:srgbClr val="000000"/>
    <a:srgbClr val="EFF0F4"/>
    <a:srgbClr val="B8BB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09"/>
    <p:restoredTop sz="96138" autoAdjust="0"/>
  </p:normalViewPr>
  <p:slideViewPr>
    <p:cSldViewPr snapToGrid="0" snapToObjects="1">
      <p:cViewPr varScale="1">
        <p:scale>
          <a:sx n="35" d="100"/>
          <a:sy n="35" d="100"/>
        </p:scale>
        <p:origin x="948" y="66"/>
      </p:cViewPr>
      <p:guideLst>
        <p:guide orient="horz" pos="4320"/>
        <p:guide pos="7654"/>
        <p:guide pos="14278"/>
      </p:guideLst>
    </p:cSldViewPr>
  </p:slideViewPr>
  <p:notesTextViewPr>
    <p:cViewPr>
      <p:scale>
        <a:sx n="50" d="100"/>
        <a:sy n="50" d="100"/>
      </p:scale>
      <p:origin x="0" y="0"/>
    </p:cViewPr>
  </p:notesTextViewPr>
  <p:sorterViewPr>
    <p:cViewPr>
      <p:scale>
        <a:sx n="50" d="100"/>
        <a:sy n="50" d="100"/>
      </p:scale>
      <p:origin x="0" y="0"/>
    </p:cViewPr>
  </p:sorterViewPr>
  <p:notesViewPr>
    <p:cSldViewPr snapToGrid="0" snapToObjects="1">
      <p:cViewPr>
        <p:scale>
          <a:sx n="95" d="100"/>
          <a:sy n="95" d="100"/>
        </p:scale>
        <p:origin x="-1944" y="3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cs typeface="+mn-cs"/>
              </a:defRPr>
            </a:lvl1pPr>
          </a:lstStyle>
          <a:p>
            <a:pPr>
              <a:defRPr/>
            </a:pPr>
            <a:fld id="{B8F6E964-5EDA-7148-938C-6620029E41C3}" type="datetimeFigureOut">
              <a:rPr lang="en-US"/>
              <a:pPr>
                <a:defRPr/>
              </a:pPr>
              <a:t>12/9/2018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cs typeface="+mn-cs"/>
              </a:defRPr>
            </a:lvl1pPr>
          </a:lstStyle>
          <a:p>
            <a:pPr>
              <a:defRPr/>
            </a:pPr>
            <a:fld id="{26316199-B88E-AC45-8A61-C723375160BE}" type="slidenum">
              <a:rPr lang="en-US"/>
              <a:pPr>
                <a:defRPr/>
              </a:pPr>
              <a:t>‹#›</a:t>
            </a:fld>
            <a:endParaRPr lang="en-US"/>
          </a:p>
        </p:txBody>
      </p:sp>
    </p:spTree>
    <p:extLst>
      <p:ext uri="{BB962C8B-B14F-4D97-AF65-F5344CB8AC3E}">
        <p14:creationId xmlns:p14="http://schemas.microsoft.com/office/powerpoint/2010/main" val="411500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Light" charset="0"/>
                <a:cs typeface="+mn-cs"/>
              </a:defRPr>
            </a:lvl1pPr>
          </a:lstStyle>
          <a:p>
            <a:pPr>
              <a:defRPr/>
            </a:pPr>
            <a:fld id="{D903F6A5-33B8-0C47-ADDF-29D96E4C392E}" type="datetimeFigureOut">
              <a:rPr lang="en-US"/>
              <a:pPr>
                <a:defRPr/>
              </a:pPr>
              <a:t>12/9/2018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Light" charset="0"/>
                <a:cs typeface="+mn-cs"/>
              </a:defRPr>
            </a:lvl1pPr>
          </a:lstStyle>
          <a:p>
            <a:pPr>
              <a:defRPr/>
            </a:pPr>
            <a:fld id="{4D4119B5-1AB8-F042-9585-F7A68D89806B}" type="slidenum">
              <a:rPr lang="en-US"/>
              <a:pPr>
                <a:defRPr/>
              </a:pPr>
              <a:t>‹#›</a:t>
            </a:fld>
            <a:endParaRPr lang="en-US"/>
          </a:p>
        </p:txBody>
      </p:sp>
    </p:spTree>
    <p:extLst>
      <p:ext uri="{BB962C8B-B14F-4D97-AF65-F5344CB8AC3E}">
        <p14:creationId xmlns:p14="http://schemas.microsoft.com/office/powerpoint/2010/main" val="3768867432"/>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2400" kern="1200">
        <a:solidFill>
          <a:schemeClr val="tx1"/>
        </a:solidFill>
        <a:latin typeface="Calibri Light"/>
        <a:ea typeface="ＭＳ Ｐゴシック" charset="0"/>
        <a:cs typeface="ＭＳ Ｐゴシック" charset="0"/>
      </a:defRPr>
    </a:lvl1pPr>
    <a:lvl2pPr marL="9128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2pPr>
    <a:lvl3pPr marL="18272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3pPr>
    <a:lvl4pPr marL="27416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4pPr>
    <a:lvl5pPr marL="36560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Light" charset="0"/>
            </a:endParaRP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E115D9C3-B24C-9643-B45A-057CB68DBFBB}" type="slidenum">
              <a:rPr lang="en-US" sz="1200">
                <a:latin typeface="Calibri Light" charset="0"/>
              </a:rPr>
              <a:pPr/>
              <a:t>1</a:t>
            </a:fld>
            <a:endParaRPr lang="en-US" sz="1200">
              <a:latin typeface="Calibri Light"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Light" charset="0"/>
              </a:rPr>
              <a:t>Photo:</a:t>
            </a:r>
            <a:r>
              <a:rPr lang="en-US" baseline="0" dirty="0">
                <a:latin typeface="Calibri Light" charset="0"/>
              </a:rPr>
              <a:t> Flags of the World (open source)</a:t>
            </a:r>
            <a:endParaRPr lang="en-US" dirty="0">
              <a:latin typeface="Calibri Light"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07872330-BC55-674E-8046-EFE073293BA9}" type="slidenum">
              <a:rPr lang="en-US" sz="1200">
                <a:latin typeface="Calibri Light" charset="0"/>
              </a:rPr>
              <a:pPr/>
              <a:t>10</a:t>
            </a:fld>
            <a:endParaRPr lang="en-US" sz="1200">
              <a:latin typeface="Calibri Light"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Light" charset="0"/>
              </a:rPr>
              <a:t>Home in the the remote fly in community of </a:t>
            </a:r>
            <a:r>
              <a:rPr lang="en-US" dirty="0" err="1">
                <a:latin typeface="Calibri Light" charset="0"/>
              </a:rPr>
              <a:t>Kitchenuhmaykoosib</a:t>
            </a:r>
            <a:r>
              <a:rPr lang="en-US" dirty="0">
                <a:latin typeface="Calibri Light" charset="0"/>
              </a:rPr>
              <a:t> </a:t>
            </a:r>
            <a:r>
              <a:rPr lang="en-US" dirty="0" err="1">
                <a:latin typeface="Calibri Light" charset="0"/>
              </a:rPr>
              <a:t>Inninuwug</a:t>
            </a:r>
            <a:r>
              <a:rPr lang="en-US" dirty="0">
                <a:latin typeface="Calibri Light" charset="0"/>
              </a:rPr>
              <a:t> first Nation. (Photo courtesy of Productions </a:t>
            </a:r>
            <a:r>
              <a:rPr lang="en-US" dirty="0" err="1">
                <a:latin typeface="Calibri Light" charset="0"/>
              </a:rPr>
              <a:t>Cazabon</a:t>
            </a:r>
            <a:r>
              <a:rPr lang="en-US" dirty="0">
                <a:latin typeface="Calibri Light" charset="0"/>
              </a:rPr>
              <a:t>)</a:t>
            </a: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4EEDA0EF-C3F6-8C41-8B68-B7628555E3F4}" type="slidenum">
              <a:rPr lang="en-US" sz="1200">
                <a:latin typeface="Calibri Light" charset="0"/>
              </a:rPr>
              <a:pPr/>
              <a:t>11</a:t>
            </a:fld>
            <a:endParaRPr lang="en-US" sz="1200">
              <a:latin typeface="Calibri Light"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Photos: open source</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12</a:t>
            </a:fld>
            <a:endParaRPr lang="en-US"/>
          </a:p>
        </p:txBody>
      </p:sp>
    </p:spTree>
    <p:extLst>
      <p:ext uri="{BB962C8B-B14F-4D97-AF65-F5344CB8AC3E}">
        <p14:creationId xmlns:p14="http://schemas.microsoft.com/office/powerpoint/2010/main" val="3816594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Photol</a:t>
            </a:r>
            <a:r>
              <a:rPr lang="en-US" dirty="0"/>
              <a:t>:</a:t>
            </a:r>
            <a:r>
              <a:rPr lang="en-US" baseline="0" dirty="0"/>
              <a:t> </a:t>
            </a:r>
            <a:r>
              <a:rPr lang="en-US" dirty="0"/>
              <a:t>1. Toronto, ON. (public domain) 2. </a:t>
            </a:r>
            <a:r>
              <a:rPr lang="fr-CA" sz="2400" b="0" i="0" u="none" strike="noStrike" kern="1200" baseline="0" dirty="0" err="1">
                <a:solidFill>
                  <a:schemeClr val="tx1"/>
                </a:solidFill>
                <a:latin typeface="Calibri Light"/>
                <a:ea typeface="ＭＳ Ｐゴシック" charset="0"/>
                <a:cs typeface="ＭＳ Ｐゴシック" charset="0"/>
              </a:rPr>
              <a:t>Indigenous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children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play</a:t>
            </a:r>
            <a:r>
              <a:rPr lang="fr-CA" sz="2400" b="0" i="0" u="none" strike="noStrike" kern="1200" baseline="0" dirty="0">
                <a:solidFill>
                  <a:schemeClr val="tx1"/>
                </a:solidFill>
                <a:latin typeface="Calibri Light"/>
                <a:ea typeface="ＭＳ Ｐゴシック" charset="0"/>
                <a:cs typeface="ＭＳ Ｐゴシック" charset="0"/>
              </a:rPr>
              <a:t> in a water- </a:t>
            </a:r>
            <a:r>
              <a:rPr lang="fr-CA" sz="2400" b="0" i="0" u="none" strike="noStrike" kern="1200" baseline="0" dirty="0" err="1">
                <a:solidFill>
                  <a:schemeClr val="tx1"/>
                </a:solidFill>
                <a:latin typeface="Calibri Light"/>
                <a:ea typeface="ＭＳ Ｐゴシック" charset="0"/>
                <a:cs typeface="ＭＳ Ｐゴシック" charset="0"/>
              </a:rPr>
              <a:t>filled</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ditch</a:t>
            </a:r>
            <a:r>
              <a:rPr lang="fr-CA" sz="2400" b="0" i="0" u="none" strike="noStrike" kern="1200" baseline="0" dirty="0">
                <a:solidFill>
                  <a:schemeClr val="tx1"/>
                </a:solidFill>
                <a:latin typeface="Calibri Light"/>
                <a:ea typeface="ＭＳ Ｐゴシック" charset="0"/>
                <a:cs typeface="ＭＳ Ｐゴシック" charset="0"/>
              </a:rPr>
              <a:t> in the </a:t>
            </a:r>
            <a:r>
              <a:rPr lang="fr-CA" sz="2400" b="0" i="0" u="none" strike="noStrike" kern="1200" baseline="0" dirty="0" err="1">
                <a:solidFill>
                  <a:schemeClr val="tx1"/>
                </a:solidFill>
                <a:latin typeface="Calibri Light"/>
                <a:ea typeface="ＭＳ Ｐゴシック" charset="0"/>
                <a:cs typeface="ＭＳ Ｐゴシック" charset="0"/>
              </a:rPr>
              <a:t>northern</a:t>
            </a:r>
            <a:r>
              <a:rPr lang="fr-CA" sz="2400" b="0" i="0" u="none" strike="noStrike" kern="1200" baseline="0" dirty="0">
                <a:solidFill>
                  <a:schemeClr val="tx1"/>
                </a:solidFill>
                <a:latin typeface="Calibri Light"/>
                <a:ea typeface="ＭＳ Ｐゴシック" charset="0"/>
                <a:cs typeface="ＭＳ Ｐゴシック" charset="0"/>
              </a:rPr>
              <a:t> Ontario First Nations </a:t>
            </a:r>
            <a:r>
              <a:rPr lang="fr-CA" sz="2400" b="0" i="0" u="none" strike="noStrike" kern="1200" baseline="0" dirty="0" err="1">
                <a:solidFill>
                  <a:schemeClr val="tx1"/>
                </a:solidFill>
                <a:latin typeface="Calibri Light"/>
                <a:ea typeface="ＭＳ Ｐゴシック" charset="0"/>
                <a:cs typeface="ＭＳ Ｐゴシック" charset="0"/>
              </a:rPr>
              <a:t>reserve</a:t>
            </a:r>
            <a:r>
              <a:rPr lang="fr-CA" sz="2400" b="0" i="0" u="none" strike="noStrike" kern="1200" baseline="0" dirty="0">
                <a:solidFill>
                  <a:schemeClr val="tx1"/>
                </a:solidFill>
                <a:latin typeface="Calibri Light"/>
                <a:ea typeface="ＭＳ Ｐゴシック" charset="0"/>
                <a:cs typeface="ＭＳ Ｐゴシック" charset="0"/>
              </a:rPr>
              <a:t> in Attawapiskat, Ont., on Tuesday, April 19, 2016.THE CANADIAN PRESS/Nathan </a:t>
            </a:r>
            <a:r>
              <a:rPr lang="fr-CA" sz="2400" b="0" i="0" u="none" strike="noStrike" kern="1200" baseline="0" dirty="0" err="1">
                <a:solidFill>
                  <a:schemeClr val="tx1"/>
                </a:solidFill>
                <a:latin typeface="Calibri Light"/>
                <a:ea typeface="ＭＳ Ｐゴシック" charset="0"/>
                <a:cs typeface="ＭＳ Ｐゴシック" charset="0"/>
              </a:rPr>
              <a:t>Denette</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13</a:t>
            </a:fld>
            <a:endParaRPr lang="en-US"/>
          </a:p>
        </p:txBody>
      </p:sp>
    </p:spTree>
    <p:extLst>
      <p:ext uri="{BB962C8B-B14F-4D97-AF65-F5344CB8AC3E}">
        <p14:creationId xmlns:p14="http://schemas.microsoft.com/office/powerpoint/2010/main" val="1094379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sz="2000" dirty="0">
                <a:latin typeface="Calibri Light" charset="0"/>
              </a:rPr>
              <a:t>First Nation University </a:t>
            </a:r>
            <a:r>
              <a:rPr lang="en-US" sz="2000" dirty="0" err="1">
                <a:latin typeface="Calibri Light" charset="0"/>
              </a:rPr>
              <a:t>Pow</a:t>
            </a:r>
            <a:r>
              <a:rPr lang="en-US" sz="2000" dirty="0">
                <a:latin typeface="Calibri Light" charset="0"/>
              </a:rPr>
              <a:t> Wow, 2017 (Courtesy Productions </a:t>
            </a:r>
            <a:r>
              <a:rPr lang="en-US" sz="2000" dirty="0" err="1">
                <a:latin typeface="Calibri Light" charset="0"/>
              </a:rPr>
              <a:t>Cazabon</a:t>
            </a:r>
            <a:r>
              <a:rPr lang="en-US" sz="2000" dirty="0">
                <a:latin typeface="Calibri Light" charset="0"/>
              </a:rPr>
              <a:t>)</a:t>
            </a: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9C1B36BE-7E83-1544-BD1E-CC5521900E42}" type="slidenum">
              <a:rPr lang="en-US" sz="1200">
                <a:latin typeface="Calibri Light" charset="0"/>
              </a:rPr>
              <a:pPr/>
              <a:t>14</a:t>
            </a:fld>
            <a:endParaRPr lang="en-US" sz="1200">
              <a:latin typeface="Calibri Light"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15</a:t>
            </a:fld>
            <a:endParaRPr lang="en-US"/>
          </a:p>
        </p:txBody>
      </p:sp>
    </p:spTree>
    <p:extLst>
      <p:ext uri="{BB962C8B-B14F-4D97-AF65-F5344CB8AC3E}">
        <p14:creationId xmlns:p14="http://schemas.microsoft.com/office/powerpoint/2010/main" val="1398329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aseline="0" dirty="0"/>
              <a:t>Photo: a line of tipis at sunset </a:t>
            </a:r>
            <a:r>
              <a:rPr lang="en-US" sz="2000" dirty="0"/>
              <a:t>(courtesy of Productions Cazabon)</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16</a:t>
            </a:fld>
            <a:endParaRPr lang="en-US"/>
          </a:p>
        </p:txBody>
      </p:sp>
    </p:spTree>
    <p:extLst>
      <p:ext uri="{BB962C8B-B14F-4D97-AF65-F5344CB8AC3E}">
        <p14:creationId xmlns:p14="http://schemas.microsoft.com/office/powerpoint/2010/main" val="216960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a:t>
            </a:r>
            <a:r>
              <a:rPr lang="fr-CA" sz="2400" b="0" i="0" u="none" strike="noStrike" kern="1200" baseline="0" dirty="0" err="1">
                <a:solidFill>
                  <a:schemeClr val="tx1"/>
                </a:solidFill>
                <a:latin typeface="Calibri Light"/>
                <a:ea typeface="ＭＳ Ｐゴシック" charset="0"/>
                <a:cs typeface="ＭＳ Ｐゴシック" charset="0"/>
              </a:rPr>
              <a:t>Residential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school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survivor</a:t>
            </a:r>
            <a:r>
              <a:rPr lang="fr-CA" sz="2400" b="0" i="0" u="none" strike="noStrike" kern="1200" baseline="0" dirty="0">
                <a:solidFill>
                  <a:schemeClr val="tx1"/>
                </a:solidFill>
                <a:latin typeface="Calibri Light"/>
                <a:ea typeface="ＭＳ Ｐゴシック" charset="0"/>
                <a:cs typeface="ＭＳ Ｐゴシック" charset="0"/>
              </a:rPr>
              <a:t> Lorna </a:t>
            </a:r>
            <a:r>
              <a:rPr lang="fr-CA" sz="2400" b="0" i="0" u="none" strike="noStrike" kern="1200" baseline="0" dirty="0" err="1">
                <a:solidFill>
                  <a:schemeClr val="tx1"/>
                </a:solidFill>
                <a:latin typeface="Calibri Light"/>
                <a:ea typeface="ＭＳ Ｐゴシック" charset="0"/>
                <a:cs typeface="ＭＳ Ｐゴシック" charset="0"/>
              </a:rPr>
              <a:t>Standingready</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is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comforted</a:t>
            </a:r>
            <a:r>
              <a:rPr lang="fr-CA" sz="2400" b="0" i="0" u="none" strike="noStrike" kern="1200" baseline="0" dirty="0">
                <a:solidFill>
                  <a:schemeClr val="tx1"/>
                </a:solidFill>
                <a:latin typeface="Calibri Light"/>
                <a:ea typeface="ＭＳ Ｐゴシック" charset="0"/>
                <a:cs typeface="ＭＳ Ｐゴシック" charset="0"/>
              </a:rPr>
              <a:t> by a </a:t>
            </a:r>
            <a:r>
              <a:rPr lang="fr-CA" sz="2400" b="0" i="0" u="none" strike="noStrike" kern="1200" baseline="0" dirty="0" err="1">
                <a:solidFill>
                  <a:schemeClr val="tx1"/>
                </a:solidFill>
                <a:latin typeface="Calibri Light"/>
                <a:ea typeface="ＭＳ Ｐゴシック" charset="0"/>
                <a:cs typeface="ＭＳ Ｐゴシック" charset="0"/>
              </a:rPr>
              <a:t>fellow</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survivor</a:t>
            </a:r>
            <a:r>
              <a:rPr lang="fr-CA" sz="2400" b="0" i="0" u="none" strike="noStrike" kern="1200" baseline="0" dirty="0">
                <a:solidFill>
                  <a:schemeClr val="tx1"/>
                </a:solidFill>
                <a:latin typeface="Calibri Light"/>
                <a:ea typeface="ＭＳ Ｐゴシック" charset="0"/>
                <a:cs typeface="ＭＳ Ｐゴシック" charset="0"/>
              </a:rPr>
              <a:t> in the audience </a:t>
            </a:r>
            <a:r>
              <a:rPr lang="fr-CA" sz="2400" b="0" i="0" u="none" strike="noStrike" kern="1200" baseline="0" dirty="0" err="1">
                <a:solidFill>
                  <a:schemeClr val="tx1"/>
                </a:solidFill>
                <a:latin typeface="Calibri Light"/>
                <a:ea typeface="ＭＳ Ｐゴシック" charset="0"/>
                <a:cs typeface="ＭＳ Ｐゴシック" charset="0"/>
              </a:rPr>
              <a:t>during</a:t>
            </a:r>
            <a:r>
              <a:rPr lang="fr-CA" sz="2400" b="0" i="0" u="none" strike="noStrike" kern="1200" baseline="0" dirty="0">
                <a:solidFill>
                  <a:schemeClr val="tx1"/>
                </a:solidFill>
                <a:latin typeface="Calibri Light"/>
                <a:ea typeface="ＭＳ Ｐゴシック" charset="0"/>
                <a:cs typeface="ＭＳ Ｐゴシック" charset="0"/>
              </a:rPr>
              <a:t> the </a:t>
            </a:r>
            <a:r>
              <a:rPr lang="fr-CA" sz="2400" b="0" i="0" u="none" strike="noStrike" kern="1200" baseline="0" dirty="0" err="1">
                <a:solidFill>
                  <a:schemeClr val="tx1"/>
                </a:solidFill>
                <a:latin typeface="Calibri Light"/>
                <a:ea typeface="ＭＳ Ｐゴシック" charset="0"/>
                <a:cs typeface="ＭＳ Ｐゴシック" charset="0"/>
              </a:rPr>
              <a:t>closing</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ceremony</a:t>
            </a:r>
            <a:r>
              <a:rPr lang="fr-CA" sz="2400" b="0" i="0" u="none" strike="noStrike" kern="1200" baseline="0" dirty="0">
                <a:solidFill>
                  <a:schemeClr val="tx1"/>
                </a:solidFill>
                <a:latin typeface="Calibri Light"/>
                <a:ea typeface="ＭＳ Ｐゴシック" charset="0"/>
                <a:cs typeface="ＭＳ Ｐゴシック" charset="0"/>
              </a:rPr>
              <a:t> of the </a:t>
            </a:r>
            <a:r>
              <a:rPr lang="fr-CA" sz="2400" b="0" i="0" u="none" strike="noStrike" kern="1200" baseline="0" dirty="0" err="1">
                <a:solidFill>
                  <a:schemeClr val="tx1"/>
                </a:solidFill>
                <a:latin typeface="Calibri Light"/>
                <a:ea typeface="ＭＳ Ｐゴシック" charset="0"/>
                <a:cs typeface="ＭＳ Ｐゴシック" charset="0"/>
              </a:rPr>
              <a:t>Indian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Residential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Schools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Truth</a:t>
            </a:r>
            <a:r>
              <a:rPr lang="fr-CA" sz="2400" b="0" i="0" u="none" strike="noStrike" kern="1200" baseline="0" dirty="0">
                <a:solidFill>
                  <a:schemeClr val="tx1"/>
                </a:solidFill>
                <a:latin typeface="Calibri Light"/>
                <a:ea typeface="ＭＳ Ｐゴシック" charset="0"/>
                <a:cs typeface="ＭＳ Ｐゴシック" charset="0"/>
              </a:rPr>
              <a:t> and </a:t>
            </a:r>
            <a:r>
              <a:rPr lang="fr-CA" sz="2400" b="0" i="0" u="none" strike="noStrike" kern="1200" baseline="0" dirty="0" err="1">
                <a:solidFill>
                  <a:schemeClr val="tx1"/>
                </a:solidFill>
                <a:latin typeface="Calibri Light"/>
                <a:ea typeface="ＭＳ Ｐゴシック" charset="0"/>
                <a:cs typeface="ＭＳ Ｐゴシック" charset="0"/>
              </a:rPr>
              <a:t>Reconciliation</a:t>
            </a:r>
            <a:r>
              <a:rPr lang="fr-CA" sz="2400" b="0" i="0" u="none" strike="noStrike" kern="1200" baseline="0" dirty="0">
                <a:solidFill>
                  <a:schemeClr val="tx1"/>
                </a:solidFill>
                <a:latin typeface="Calibri Light"/>
                <a:ea typeface="ＭＳ Ｐゴシック" charset="0"/>
                <a:cs typeface="ＭＳ Ｐゴシック" charset="0"/>
              </a:rPr>
              <a:t> Commission, </a:t>
            </a:r>
            <a:r>
              <a:rPr lang="fr-CA" sz="2400" b="0" i="0" u="none" strike="noStrike" kern="1200" baseline="0" dirty="0" err="1">
                <a:solidFill>
                  <a:schemeClr val="tx1"/>
                </a:solidFill>
                <a:latin typeface="Calibri Light"/>
                <a:ea typeface="ＭＳ Ｐゴシック" charset="0"/>
                <a:cs typeface="ＭＳ Ｐゴシック" charset="0"/>
              </a:rPr>
              <a:t>at</a:t>
            </a:r>
            <a:r>
              <a:rPr lang="fr-CA" sz="2400" b="0" i="0" u="none" strike="noStrike" kern="1200" baseline="0" dirty="0">
                <a:solidFill>
                  <a:schemeClr val="tx1"/>
                </a:solidFill>
                <a:latin typeface="Calibri Light"/>
                <a:ea typeface="ＭＳ Ｐゴシック" charset="0"/>
                <a:cs typeface="ＭＳ Ｐゴシック" charset="0"/>
              </a:rPr>
              <a:t> Rideau Hall in Ottawa on </a:t>
            </a:r>
            <a:r>
              <a:rPr lang="fr-CA" sz="2400" b="0" i="0" u="none" strike="noStrike" kern="1200" baseline="0" dirty="0" err="1">
                <a:solidFill>
                  <a:schemeClr val="tx1"/>
                </a:solidFill>
                <a:latin typeface="Calibri Light"/>
                <a:ea typeface="ＭＳ Ｐゴシック" charset="0"/>
                <a:cs typeface="ＭＳ Ｐゴシック" charset="0"/>
              </a:rPr>
              <a:t>Wednesday</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June</a:t>
            </a:r>
            <a:r>
              <a:rPr lang="fr-CA" sz="2400" b="0" i="0" u="none" strike="noStrike" kern="1200" baseline="0" dirty="0">
                <a:solidFill>
                  <a:schemeClr val="tx1"/>
                </a:solidFill>
                <a:latin typeface="Calibri Light"/>
                <a:ea typeface="ＭＳ Ｐゴシック" charset="0"/>
                <a:cs typeface="ＭＳ Ｐゴシック" charset="0"/>
              </a:rPr>
              <a:t> 3, 2015. THE CANADIAN PRESS/Sean Kilpatrick</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17</a:t>
            </a:fld>
            <a:endParaRPr lang="en-US"/>
          </a:p>
        </p:txBody>
      </p:sp>
    </p:spTree>
    <p:extLst>
      <p:ext uri="{BB962C8B-B14F-4D97-AF65-F5344CB8AC3E}">
        <p14:creationId xmlns:p14="http://schemas.microsoft.com/office/powerpoint/2010/main" val="3177674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sz="2000" dirty="0">
                <a:latin typeface="Calibri Light" charset="0"/>
              </a:rPr>
              <a:t>Indigenous Peoples receiving treaty money, 1930. (Courtesy Library and Archives Canada/MIKAN 3348407)</a:t>
            </a: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Treaty No. 5, Saskatchewan, North-West Territory. Plan showing addition to the Grand Rapids Reserve. (courtesy Library and Archives Canada/ MIKAN 4139475) </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a:t>
            </a:fld>
            <a:endParaRPr lang="en-US"/>
          </a:p>
        </p:txBody>
      </p:sp>
    </p:spTree>
    <p:extLst>
      <p:ext uri="{BB962C8B-B14F-4D97-AF65-F5344CB8AC3E}">
        <p14:creationId xmlns:p14="http://schemas.microsoft.com/office/powerpoint/2010/main" val="3337263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kern="1200" dirty="0">
                <a:solidFill>
                  <a:schemeClr val="tx1"/>
                </a:solidFill>
                <a:effectLst/>
                <a:latin typeface="Calibri Light"/>
                <a:ea typeface="ＭＳ Ｐゴシック" charset="0"/>
                <a:cs typeface="ＭＳ Ｐゴシック" charset="0"/>
              </a:rPr>
              <a:t>Photos: 1. </a:t>
            </a:r>
            <a:r>
              <a:rPr lang="fr-CA" sz="2400" b="0" i="0" u="none" strike="noStrike" kern="1200" baseline="0" dirty="0">
                <a:solidFill>
                  <a:schemeClr val="tx1"/>
                </a:solidFill>
                <a:latin typeface="Calibri Light"/>
                <a:ea typeface="ＭＳ Ｐゴシック" charset="0"/>
                <a:cs typeface="ＭＳ Ｐゴシック" charset="0"/>
              </a:rPr>
              <a:t>People express </a:t>
            </a:r>
            <a:r>
              <a:rPr lang="fr-CA" sz="2400" b="0" i="0" u="none" strike="noStrike" kern="1200" baseline="0" dirty="0" err="1">
                <a:solidFill>
                  <a:schemeClr val="tx1"/>
                </a:solidFill>
                <a:latin typeface="Calibri Light"/>
                <a:ea typeface="ＭＳ Ｐゴシック" charset="0"/>
                <a:cs typeface="ＭＳ Ｐゴシック" charset="0"/>
              </a:rPr>
              <a:t>their</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emotions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during</a:t>
            </a:r>
            <a:r>
              <a:rPr lang="fr-CA" sz="2400" b="0" i="0" u="none" strike="noStrike" kern="1200" baseline="0" dirty="0">
                <a:solidFill>
                  <a:schemeClr val="tx1"/>
                </a:solidFill>
                <a:latin typeface="Calibri Light"/>
                <a:ea typeface="ＭＳ Ｐゴシック" charset="0"/>
                <a:cs typeface="ＭＳ Ｐゴシック" charset="0"/>
              </a:rPr>
              <a:t> the </a:t>
            </a:r>
            <a:r>
              <a:rPr lang="fr-CA" sz="2400" b="0" i="0" u="none" strike="noStrike" kern="1200" baseline="0" dirty="0" err="1">
                <a:solidFill>
                  <a:schemeClr val="tx1"/>
                </a:solidFill>
                <a:latin typeface="Calibri Light"/>
                <a:ea typeface="ＭＳ Ｐゴシック" charset="0"/>
                <a:cs typeface="ＭＳ Ｐゴシック" charset="0"/>
              </a:rPr>
              <a:t>Truth</a:t>
            </a:r>
            <a:r>
              <a:rPr lang="fr-CA" sz="2400" b="0" i="0" u="none" strike="noStrike" kern="1200" baseline="0" dirty="0">
                <a:solidFill>
                  <a:schemeClr val="tx1"/>
                </a:solidFill>
                <a:latin typeface="Calibri Light"/>
                <a:ea typeface="ＭＳ Ｐゴシック" charset="0"/>
                <a:cs typeface="ＭＳ Ｐゴシック" charset="0"/>
              </a:rPr>
              <a:t> and </a:t>
            </a:r>
            <a:r>
              <a:rPr lang="fr-CA" sz="2400" b="0" i="0" u="none" strike="noStrike" kern="1200" baseline="0" dirty="0" err="1">
                <a:solidFill>
                  <a:schemeClr val="tx1"/>
                </a:solidFill>
                <a:latin typeface="Calibri Light"/>
                <a:ea typeface="ＭＳ Ｐゴシック" charset="0"/>
                <a:cs typeface="ＭＳ Ｐゴシック" charset="0"/>
              </a:rPr>
              <a:t>Reconciliation</a:t>
            </a:r>
            <a:r>
              <a:rPr lang="fr-CA" sz="2400" b="0" i="0" u="none" strike="noStrike" kern="1200" baseline="0" dirty="0">
                <a:solidFill>
                  <a:schemeClr val="tx1"/>
                </a:solidFill>
                <a:latin typeface="Calibri Light"/>
                <a:ea typeface="ＭＳ Ｐゴシック" charset="0"/>
                <a:cs typeface="ＭＳ Ｐゴシック" charset="0"/>
              </a:rPr>
              <a:t> Commission of </a:t>
            </a:r>
            <a:r>
              <a:rPr lang="fr-CA" sz="2400" b="0" i="0" u="none" strike="noStrike" kern="1200" baseline="0" dirty="0" err="1">
                <a:solidFill>
                  <a:schemeClr val="tx1"/>
                </a:solidFill>
                <a:latin typeface="Calibri Light"/>
                <a:ea typeface="ＭＳ Ｐゴシック" charset="0"/>
                <a:cs typeface="ＭＳ Ｐゴシック" charset="0"/>
              </a:rPr>
              <a:t>Canada's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regional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event</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at</a:t>
            </a:r>
            <a:r>
              <a:rPr lang="fr-CA" sz="2400" b="0" i="0" u="none" strike="noStrike" kern="1200" baseline="0" dirty="0">
                <a:solidFill>
                  <a:schemeClr val="tx1"/>
                </a:solidFill>
                <a:latin typeface="Calibri Light"/>
                <a:ea typeface="ＭＳ Ｐゴシック" charset="0"/>
                <a:cs typeface="ＭＳ Ｐゴシック" charset="0"/>
              </a:rPr>
              <a:t> the Victoria </a:t>
            </a:r>
            <a:r>
              <a:rPr lang="fr-CA" sz="2400" b="0" i="0" u="none" strike="noStrike" kern="1200" baseline="0" dirty="0" err="1">
                <a:solidFill>
                  <a:schemeClr val="tx1"/>
                </a:solidFill>
                <a:latin typeface="Calibri Light"/>
                <a:ea typeface="ＭＳ Ｐゴシック" charset="0"/>
                <a:cs typeface="ＭＳ Ｐゴシック" charset="0"/>
              </a:rPr>
              <a:t>Conference</a:t>
            </a:r>
            <a:r>
              <a:rPr lang="fr-CA" sz="2400" b="0" i="0" u="none" strike="noStrike" kern="1200" baseline="0" dirty="0">
                <a:solidFill>
                  <a:schemeClr val="tx1"/>
                </a:solidFill>
                <a:latin typeface="Calibri Light"/>
                <a:ea typeface="ＭＳ Ｐゴシック" charset="0"/>
                <a:cs typeface="ＭＳ Ｐゴシック" charset="0"/>
              </a:rPr>
              <a:t> Centre in Victoria, B.C., Friday April 13, 2012. THE CANADIAN PRESS IMAGES/</a:t>
            </a:r>
            <a:r>
              <a:rPr lang="fr-CA" sz="2400" b="0" i="0" u="none" strike="noStrike" kern="1200" baseline="0" dirty="0" err="1">
                <a:solidFill>
                  <a:schemeClr val="tx1"/>
                </a:solidFill>
                <a:latin typeface="Calibri Light"/>
                <a:ea typeface="ＭＳ Ｐゴシック" charset="0"/>
                <a:cs typeface="ＭＳ Ｐゴシック" charset="0"/>
              </a:rPr>
              <a:t>Chad</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Hipolito</a:t>
            </a:r>
            <a:endParaRPr lang="en-US" sz="4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sz="4400" kern="1200" dirty="0">
                <a:solidFill>
                  <a:schemeClr val="tx1"/>
                </a:solidFill>
                <a:effectLst/>
                <a:latin typeface="Calibri Light"/>
                <a:ea typeface="ＭＳ Ｐゴシック" charset="0"/>
                <a:cs typeface="ＭＳ Ｐゴシック" charset="0"/>
              </a:rPr>
              <a:t>2. Toronto</a:t>
            </a:r>
            <a:r>
              <a:rPr lang="en-US" sz="4400" kern="1200" baseline="0" dirty="0">
                <a:solidFill>
                  <a:schemeClr val="tx1"/>
                </a:solidFill>
                <a:effectLst/>
                <a:latin typeface="Calibri Light"/>
                <a:ea typeface="ＭＳ Ｐゴシック" charset="0"/>
                <a:cs typeface="ＭＳ Ｐゴシック" charset="0"/>
              </a:rPr>
              <a:t> Mayor John Tory hold an indigenous child from  the northern community of </a:t>
            </a:r>
            <a:r>
              <a:rPr lang="en-US" sz="2400" kern="1200" dirty="0" err="1">
                <a:solidFill>
                  <a:schemeClr val="tx1"/>
                </a:solidFill>
                <a:effectLst/>
                <a:latin typeface="Calibri Light"/>
                <a:ea typeface="ＭＳ Ｐゴシック" charset="0"/>
                <a:cs typeface="ＭＳ Ｐゴシック" charset="0"/>
              </a:rPr>
              <a:t>Kitchenuhmaykoosib</a:t>
            </a:r>
            <a:r>
              <a:rPr lang="en-US" sz="2400" kern="1200" dirty="0">
                <a:solidFill>
                  <a:schemeClr val="tx1"/>
                </a:solidFill>
                <a:effectLst/>
                <a:latin typeface="Calibri Light"/>
                <a:ea typeface="ＭＳ Ｐゴシック" charset="0"/>
                <a:cs typeface="ＭＳ Ｐゴシック" charset="0"/>
              </a:rPr>
              <a:t> </a:t>
            </a:r>
            <a:r>
              <a:rPr lang="en-US" sz="2400" kern="1200" dirty="0" err="1">
                <a:solidFill>
                  <a:schemeClr val="tx1"/>
                </a:solidFill>
                <a:effectLst/>
                <a:latin typeface="Calibri Light"/>
                <a:ea typeface="ＭＳ Ｐゴシック" charset="0"/>
                <a:cs typeface="ＭＳ Ｐゴシック" charset="0"/>
              </a:rPr>
              <a:t>Inninuwug</a:t>
            </a:r>
            <a:r>
              <a:rPr lang="en-US" sz="2400" kern="1200" dirty="0">
                <a:solidFill>
                  <a:schemeClr val="tx1"/>
                </a:solidFill>
                <a:effectLst/>
                <a:latin typeface="Calibri Light"/>
                <a:ea typeface="ＭＳ Ｐゴシック" charset="0"/>
                <a:cs typeface="ＭＳ Ｐゴシック" charset="0"/>
              </a:rPr>
              <a:t> First Nation</a:t>
            </a:r>
            <a:r>
              <a:rPr lang="en-US" sz="4400" kern="1200" baseline="0" dirty="0">
                <a:solidFill>
                  <a:schemeClr val="tx1"/>
                </a:solidFill>
                <a:effectLst/>
                <a:latin typeface="Calibri Light"/>
                <a:ea typeface="ＭＳ Ｐゴシック" charset="0"/>
                <a:cs typeface="ＭＳ Ｐゴシック" charset="0"/>
              </a:rPr>
              <a:t> (</a:t>
            </a:r>
            <a:r>
              <a:rPr lang="en-US" sz="4400" kern="1200" dirty="0">
                <a:solidFill>
                  <a:schemeClr val="tx1"/>
                </a:solidFill>
                <a:effectLst/>
                <a:latin typeface="Calibri Light"/>
                <a:ea typeface="ＭＳ Ｐゴシック" charset="0"/>
                <a:cs typeface="ＭＳ Ｐゴシック" charset="0"/>
              </a:rPr>
              <a:t>courtesy of Productions Cazabon)</a:t>
            </a:r>
          </a:p>
          <a:p>
            <a:pPr marL="0" marR="0" indent="0" algn="l" defTabSz="912813" rtl="0" eaLnBrk="0" fontAlgn="base" latinLnBrk="0" hangingPunct="0">
              <a:lnSpc>
                <a:spcPct val="100000"/>
              </a:lnSpc>
              <a:spcBef>
                <a:spcPct val="30000"/>
              </a:spcBef>
              <a:spcAft>
                <a:spcPct val="0"/>
              </a:spcAft>
              <a:buClrTx/>
              <a:buSzTx/>
              <a:buFontTx/>
              <a:buNone/>
              <a:tabLst/>
              <a:defRPr/>
            </a:pPr>
            <a:r>
              <a:rPr lang="en-US" sz="4400" kern="1200" dirty="0">
                <a:solidFill>
                  <a:schemeClr val="tx1"/>
                </a:solidFill>
                <a:effectLst/>
                <a:latin typeface="Calibri Light"/>
                <a:ea typeface="ＭＳ Ｐゴシック" charset="0"/>
                <a:cs typeface="ＭＳ Ｐゴシック" charset="0"/>
              </a:rPr>
              <a:t>3.</a:t>
            </a:r>
            <a:r>
              <a:rPr lang="en-US" sz="4400" kern="1200" baseline="0" dirty="0">
                <a:solidFill>
                  <a:schemeClr val="tx1"/>
                </a:solidFill>
                <a:effectLst/>
                <a:latin typeface="Calibri Light"/>
                <a:ea typeface="ＭＳ Ｐゴシック" charset="0"/>
                <a:cs typeface="ＭＳ Ｐゴシック" charset="0"/>
              </a:rPr>
              <a:t> Female drummer sings a traditional song during the Sacred Walk Protest (</a:t>
            </a:r>
            <a:r>
              <a:rPr lang="en-US" sz="4400" kern="1200" dirty="0">
                <a:solidFill>
                  <a:schemeClr val="tx1"/>
                </a:solidFill>
                <a:effectLst/>
                <a:latin typeface="Calibri Light"/>
                <a:ea typeface="ＭＳ Ｐゴシック" charset="0"/>
                <a:cs typeface="ＭＳ Ｐゴシック" charset="0"/>
              </a:rPr>
              <a:t>courtesy of Productions Cazabon)</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4</a:t>
            </a:fld>
            <a:endParaRPr lang="en-US"/>
          </a:p>
        </p:txBody>
      </p:sp>
    </p:spTree>
    <p:extLst>
      <p:ext uri="{BB962C8B-B14F-4D97-AF65-F5344CB8AC3E}">
        <p14:creationId xmlns:p14="http://schemas.microsoft.com/office/powerpoint/2010/main" val="4068571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sz="2000" dirty="0">
                <a:latin typeface="Calibri Light" charset="0"/>
              </a:rPr>
              <a:t>Treaty No.9 Commission, Commissioners land and Long Lake, ON. 1906. (From the Archives of </a:t>
            </a:r>
            <a:r>
              <a:rPr lang="en-US" sz="2000" dirty="0" err="1">
                <a:latin typeface="Calibri Light" charset="0"/>
              </a:rPr>
              <a:t>Matawa</a:t>
            </a:r>
            <a:r>
              <a:rPr lang="en-US" sz="2000" dirty="0">
                <a:latin typeface="Calibri Light" charset="0"/>
              </a:rPr>
              <a:t> First Nations) </a:t>
            </a: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A8D7ACF8-C26B-634B-B8C7-74E43DC4A4AE}" type="slidenum">
              <a:rPr lang="en-US" sz="1200">
                <a:latin typeface="Calibri Light" charset="0"/>
              </a:rPr>
              <a:pPr/>
              <a:t>5</a:t>
            </a:fld>
            <a:endParaRPr lang="en-US" sz="1200">
              <a:latin typeface="Calibri Light"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6</a:t>
            </a:fld>
            <a:endParaRPr lang="en-US"/>
          </a:p>
        </p:txBody>
      </p:sp>
    </p:spTree>
    <p:extLst>
      <p:ext uri="{BB962C8B-B14F-4D97-AF65-F5344CB8AC3E}">
        <p14:creationId xmlns:p14="http://schemas.microsoft.com/office/powerpoint/2010/main" val="311440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Photo:</a:t>
            </a:r>
            <a:r>
              <a:rPr lang="en-US" sz="2000" baseline="0" dirty="0"/>
              <a:t> A group of </a:t>
            </a:r>
            <a:r>
              <a:rPr lang="en-US" sz="2000" baseline="0" dirty="0" err="1"/>
              <a:t>Indigeous</a:t>
            </a:r>
            <a:r>
              <a:rPr lang="en-US" sz="2000" baseline="0" dirty="0"/>
              <a:t> Women form a drum circle (courtesy productions </a:t>
            </a:r>
            <a:r>
              <a:rPr lang="en-US" sz="2000" baseline="0" dirty="0" err="1"/>
              <a:t>cazabon</a:t>
            </a:r>
            <a:r>
              <a:rPr lang="en-US" sz="2000" baseline="0" dirty="0"/>
              <a:t>)</a:t>
            </a:r>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7</a:t>
            </a:fld>
            <a:endParaRPr lang="en-US"/>
          </a:p>
        </p:txBody>
      </p:sp>
    </p:spTree>
    <p:extLst>
      <p:ext uri="{BB962C8B-B14F-4D97-AF65-F5344CB8AC3E}">
        <p14:creationId xmlns:p14="http://schemas.microsoft.com/office/powerpoint/2010/main" val="2487235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sz="2000" dirty="0">
                <a:latin typeface="Calibri Light" charset="0"/>
              </a:rPr>
              <a:t>A group of female students and a nun pose in a classroom at Cross Lake Indian Residential School in Cross Lake, Man. February 1940. (Library and Archives Canada/Reuters)</a:t>
            </a: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8CE8E76A-1347-294E-92C8-09FF1A96084F}" type="slidenum">
              <a:rPr lang="en-US" sz="1200">
                <a:latin typeface="Calibri Light" charset="0"/>
              </a:rPr>
              <a:pPr/>
              <a:t>8</a:t>
            </a:fld>
            <a:endParaRPr lang="en-US" sz="1200">
              <a:latin typeface="Calibri Light"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sz="2000" dirty="0">
                <a:latin typeface="Calibri Light" charset="0"/>
              </a:rPr>
              <a:t>Photo:</a:t>
            </a:r>
            <a:r>
              <a:rPr lang="en-US" sz="2000" baseline="0" dirty="0">
                <a:latin typeface="Calibri Light" charset="0"/>
              </a:rPr>
              <a:t> </a:t>
            </a:r>
            <a:r>
              <a:rPr lang="fr-CA" sz="2400" b="0" i="0" u="none" strike="noStrike" kern="1200" baseline="0" dirty="0">
                <a:solidFill>
                  <a:schemeClr val="tx1"/>
                </a:solidFill>
                <a:latin typeface="Calibri Light"/>
                <a:ea typeface="ＭＳ Ｐゴシック" charset="0"/>
                <a:cs typeface="ＭＳ Ｐゴシック" charset="0"/>
              </a:rPr>
              <a:t>Commission chairman Justice Murray Sinclair (centre) and </a:t>
            </a:r>
            <a:r>
              <a:rPr lang="fr-CA" sz="2400" b="0" i="0" u="none" strike="noStrike" kern="1200" baseline="0" dirty="0" err="1">
                <a:solidFill>
                  <a:schemeClr val="tx1"/>
                </a:solidFill>
                <a:latin typeface="Calibri Light"/>
                <a:ea typeface="ＭＳ Ｐゴシック" charset="0"/>
                <a:cs typeface="ＭＳ Ｐゴシック" charset="0"/>
              </a:rPr>
              <a:t>fellow</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commissioners</a:t>
            </a:r>
            <a:r>
              <a:rPr lang="fr-CA" sz="2400" b="0" i="0" u="none" strike="noStrike" kern="1200" baseline="0" dirty="0">
                <a:solidFill>
                  <a:schemeClr val="tx1"/>
                </a:solidFill>
                <a:latin typeface="Calibri Light"/>
                <a:ea typeface="ＭＳ Ｐゴシック" charset="0"/>
                <a:cs typeface="ＭＳ Ｐゴシック" charset="0"/>
              </a:rPr>
              <a:t> Marie Wilson (right) and Wilton </a:t>
            </a:r>
            <a:r>
              <a:rPr lang="fr-CA" sz="2400" b="0" i="0" u="none" strike="noStrike" kern="1200" baseline="0" dirty="0" err="1">
                <a:solidFill>
                  <a:schemeClr val="tx1"/>
                </a:solidFill>
                <a:latin typeface="Calibri Light"/>
                <a:ea typeface="ＭＳ Ｐゴシック" charset="0"/>
                <a:cs typeface="ＭＳ Ｐゴシック" charset="0"/>
              </a:rPr>
              <a:t>Littlechild</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discuss</a:t>
            </a:r>
            <a:r>
              <a:rPr lang="fr-CA" sz="2400" b="0" i="0" u="none" strike="noStrike" kern="1200" baseline="0" dirty="0">
                <a:solidFill>
                  <a:schemeClr val="tx1"/>
                </a:solidFill>
                <a:latin typeface="Calibri Light"/>
                <a:ea typeface="ＭＳ Ｐゴシック" charset="0"/>
                <a:cs typeface="ＭＳ Ｐゴシック" charset="0"/>
              </a:rPr>
              <a:t> the </a:t>
            </a:r>
            <a:r>
              <a:rPr lang="fr-CA" sz="2400" b="0" i="0" u="none" strike="noStrike" kern="1200" baseline="0" dirty="0" err="1">
                <a:solidFill>
                  <a:schemeClr val="tx1"/>
                </a:solidFill>
                <a:latin typeface="Calibri Light"/>
                <a:ea typeface="ＭＳ Ｐゴシック" charset="0"/>
                <a:cs typeface="ＭＳ Ｐゴシック" charset="0"/>
              </a:rPr>
              <a:t>commission's</a:t>
            </a:r>
            <a:r>
              <a:rPr lang="fr-CA" sz="2400" b="0" i="0" u="none" strike="noStrike" kern="1200" baseline="0" dirty="0">
                <a:solidFill>
                  <a:schemeClr val="tx1"/>
                </a:solidFill>
                <a:latin typeface="Calibri Light"/>
                <a:ea typeface="ＭＳ Ｐゴシック" charset="0"/>
                <a:cs typeface="ＭＳ Ｐゴシック" charset="0"/>
              </a:rPr>
              <a:t> report on </a:t>
            </a:r>
            <a:r>
              <a:rPr lang="fr-CA" sz="2400" b="0" i="0" u="none" strike="noStrike" kern="1200" baseline="0" dirty="0" err="1">
                <a:solidFill>
                  <a:schemeClr val="tx1"/>
                </a:solidFill>
                <a:latin typeface="Calibri Light"/>
                <a:ea typeface="ＭＳ Ｐゴシック" charset="0"/>
                <a:cs typeface="ＭＳ Ｐゴシック" charset="0"/>
              </a:rPr>
              <a:t>Canada’s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residential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school</a:t>
            </a:r>
            <a:r>
              <a:rPr lang="fr-CA" sz="2400" b="0" i="0" u="none" strike="noStrike" kern="1200" baseline="0" dirty="0">
                <a:solidFill>
                  <a:schemeClr val="tx1"/>
                </a:solidFill>
                <a:latin typeface="Calibri Light"/>
                <a:ea typeface="ＭＳ Ｐゴシック" charset="0"/>
                <a:cs typeface="ＭＳ Ｐゴシック" charset="0"/>
              </a:rPr>
              <a:t> system </a:t>
            </a:r>
            <a:r>
              <a:rPr lang="fr-CA" sz="2400" b="0" i="0" u="none" strike="noStrike" kern="1200" baseline="0" dirty="0" err="1">
                <a:solidFill>
                  <a:schemeClr val="tx1"/>
                </a:solidFill>
                <a:latin typeface="Calibri Light"/>
                <a:ea typeface="ＭＳ Ｐゴシック" charset="0"/>
                <a:cs typeface="ＭＳ Ｐゴシック" charset="0"/>
              </a:rPr>
              <a:t>at</a:t>
            </a:r>
            <a:r>
              <a:rPr lang="fr-CA" sz="2400" b="0" i="0" u="none" strike="noStrike" kern="1200" baseline="0" dirty="0">
                <a:solidFill>
                  <a:schemeClr val="tx1"/>
                </a:solidFill>
                <a:latin typeface="Calibri Light"/>
                <a:ea typeface="ＭＳ Ｐゴシック" charset="0"/>
                <a:cs typeface="ＭＳ Ｐゴシック" charset="0"/>
              </a:rPr>
              <a:t> the </a:t>
            </a:r>
            <a:r>
              <a:rPr lang="fr-CA" sz="2400" b="0" i="0" u="none" strike="noStrike" kern="1200" baseline="0" dirty="0" err="1">
                <a:solidFill>
                  <a:schemeClr val="tx1"/>
                </a:solidFill>
                <a:latin typeface="Calibri Light"/>
                <a:ea typeface="ＭＳ Ｐゴシック" charset="0"/>
                <a:cs typeface="ＭＳ Ｐゴシック" charset="0"/>
              </a:rPr>
              <a:t>Truth</a:t>
            </a:r>
            <a:r>
              <a:rPr lang="fr-CA" sz="2400" b="0" i="0" u="none" strike="noStrike" kern="1200" baseline="0" dirty="0">
                <a:solidFill>
                  <a:schemeClr val="tx1"/>
                </a:solidFill>
                <a:latin typeface="Calibri Light"/>
                <a:ea typeface="ＭＳ Ｐゴシック" charset="0"/>
                <a:cs typeface="ＭＳ Ｐゴシック" charset="0"/>
              </a:rPr>
              <a:t> and </a:t>
            </a:r>
            <a:r>
              <a:rPr lang="fr-CA" sz="2400" b="0" i="0" u="none" strike="noStrike" kern="1200" baseline="0" dirty="0" err="1">
                <a:solidFill>
                  <a:schemeClr val="tx1"/>
                </a:solidFill>
                <a:latin typeface="Calibri Light"/>
                <a:ea typeface="ＭＳ Ｐゴシック" charset="0"/>
                <a:cs typeface="ＭＳ Ｐゴシック" charset="0"/>
              </a:rPr>
              <a:t>Reconciliation</a:t>
            </a:r>
            <a:r>
              <a:rPr lang="fr-CA" sz="2400" b="0" i="0" u="none" strike="noStrike" kern="1200" baseline="0" dirty="0">
                <a:solidFill>
                  <a:schemeClr val="tx1"/>
                </a:solidFill>
                <a:latin typeface="Calibri Light"/>
                <a:ea typeface="ＭＳ Ｐゴシック" charset="0"/>
                <a:cs typeface="ＭＳ Ｐゴシック" charset="0"/>
              </a:rPr>
              <a:t> Commission in Ottawa on Tuesday, </a:t>
            </a:r>
            <a:r>
              <a:rPr lang="fr-CA" sz="2400" b="0" i="0" u="none" strike="noStrike" kern="1200" baseline="0" dirty="0" err="1">
                <a:solidFill>
                  <a:schemeClr val="tx1"/>
                </a:solidFill>
                <a:latin typeface="Calibri Light"/>
                <a:ea typeface="ＭＳ Ｐゴシック" charset="0"/>
                <a:cs typeface="ＭＳ Ｐゴシック" charset="0"/>
              </a:rPr>
              <a:t>June</a:t>
            </a:r>
            <a:r>
              <a:rPr lang="fr-CA" sz="2400" b="0" i="0" u="none" strike="noStrike" kern="1200" baseline="0" dirty="0">
                <a:solidFill>
                  <a:schemeClr val="tx1"/>
                </a:solidFill>
                <a:latin typeface="Calibri Light"/>
                <a:ea typeface="ＭＳ Ｐゴシック" charset="0"/>
                <a:cs typeface="ＭＳ Ｐゴシック" charset="0"/>
              </a:rPr>
              <a:t> 2, 2015. THE CANADIAN PRESS/Adrian </a:t>
            </a:r>
            <a:r>
              <a:rPr lang="fr-CA" sz="2400" b="0" i="0" u="none" strike="noStrike" kern="1200" baseline="0" dirty="0" err="1">
                <a:solidFill>
                  <a:schemeClr val="tx1"/>
                </a:solidFill>
                <a:latin typeface="Calibri Light"/>
                <a:ea typeface="ＭＳ Ｐゴシック" charset="0"/>
                <a:cs typeface="ＭＳ Ｐゴシック" charset="0"/>
              </a:rPr>
              <a:t>Wyld</a:t>
            </a:r>
            <a:endParaRPr lang="en-US" sz="2000" dirty="0">
              <a:latin typeface="Calibri Light"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13853480-D3CF-794F-8CDD-37EE75A4592B}" type="slidenum">
              <a:rPr lang="en-US" sz="1200">
                <a:latin typeface="Calibri Light" charset="0"/>
              </a:rPr>
              <a:pPr/>
              <a:t>9</a:t>
            </a:fld>
            <a:endParaRPr lang="en-US" sz="1200">
              <a:latin typeface="Calibri Light"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8824284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4126445"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8"/>
          </p:nvPr>
        </p:nvSpPr>
        <p:spPr>
          <a:xfrm>
            <a:off x="9027879"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9"/>
          </p:nvPr>
        </p:nvSpPr>
        <p:spPr>
          <a:xfrm>
            <a:off x="13929312"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20"/>
          </p:nvPr>
        </p:nvSpPr>
        <p:spPr>
          <a:xfrm>
            <a:off x="18260331"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1"/>
          </p:nvPr>
        </p:nvSpPr>
        <p:spPr>
          <a:xfrm>
            <a:off x="4126445"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1" name="Picture Placeholder 6"/>
          <p:cNvSpPr>
            <a:spLocks noGrp="1"/>
          </p:cNvSpPr>
          <p:nvPr>
            <p:ph type="pic" sz="quarter" idx="22"/>
          </p:nvPr>
        </p:nvSpPr>
        <p:spPr>
          <a:xfrm>
            <a:off x="9027879"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2" name="Picture Placeholder 6"/>
          <p:cNvSpPr>
            <a:spLocks noGrp="1"/>
          </p:cNvSpPr>
          <p:nvPr>
            <p:ph type="pic" sz="quarter" idx="23"/>
          </p:nvPr>
        </p:nvSpPr>
        <p:spPr>
          <a:xfrm>
            <a:off x="13929312"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3" name="Picture Placeholder 6"/>
          <p:cNvSpPr>
            <a:spLocks noGrp="1"/>
          </p:cNvSpPr>
          <p:nvPr>
            <p:ph type="pic" sz="quarter" idx="24"/>
          </p:nvPr>
        </p:nvSpPr>
        <p:spPr>
          <a:xfrm>
            <a:off x="18260331"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10849821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0" y="4466492"/>
            <a:ext cx="11007969" cy="9249507"/>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850834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2249750"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5"/>
          </p:nvPr>
        </p:nvSpPr>
        <p:spPr>
          <a:xfrm>
            <a:off x="2249750"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6"/>
          </p:nvPr>
        </p:nvSpPr>
        <p:spPr>
          <a:xfrm>
            <a:off x="2249750"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17"/>
          </p:nvPr>
        </p:nvSpPr>
        <p:spPr>
          <a:xfrm>
            <a:off x="9509636"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6" name="Picture Placeholder 6"/>
          <p:cNvSpPr>
            <a:spLocks noGrp="1"/>
          </p:cNvSpPr>
          <p:nvPr>
            <p:ph type="pic" sz="quarter" idx="18"/>
          </p:nvPr>
        </p:nvSpPr>
        <p:spPr>
          <a:xfrm>
            <a:off x="9509636"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7" name="Picture Placeholder 6"/>
          <p:cNvSpPr>
            <a:spLocks noGrp="1"/>
          </p:cNvSpPr>
          <p:nvPr>
            <p:ph type="pic" sz="quarter" idx="19"/>
          </p:nvPr>
        </p:nvSpPr>
        <p:spPr>
          <a:xfrm>
            <a:off x="9509636"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8" name="Picture Placeholder 6"/>
          <p:cNvSpPr>
            <a:spLocks noGrp="1"/>
          </p:cNvSpPr>
          <p:nvPr>
            <p:ph type="pic" sz="quarter" idx="20"/>
          </p:nvPr>
        </p:nvSpPr>
        <p:spPr>
          <a:xfrm>
            <a:off x="16769522"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9" name="Picture Placeholder 6"/>
          <p:cNvSpPr>
            <a:spLocks noGrp="1"/>
          </p:cNvSpPr>
          <p:nvPr>
            <p:ph type="pic" sz="quarter" idx="21"/>
          </p:nvPr>
        </p:nvSpPr>
        <p:spPr>
          <a:xfrm>
            <a:off x="16769522"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2"/>
          </p:nvPr>
        </p:nvSpPr>
        <p:spPr>
          <a:xfrm>
            <a:off x="16769522"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27724921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2" y="1"/>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8" name="Picture Placeholder 2"/>
          <p:cNvSpPr>
            <a:spLocks noGrp="1"/>
          </p:cNvSpPr>
          <p:nvPr>
            <p:ph type="pic" sz="quarter" idx="14"/>
          </p:nvPr>
        </p:nvSpPr>
        <p:spPr>
          <a:xfrm>
            <a:off x="-2" y="6858000"/>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9" name="Picture Placeholder 2"/>
          <p:cNvSpPr>
            <a:spLocks noGrp="1"/>
          </p:cNvSpPr>
          <p:nvPr>
            <p:ph type="pic" sz="quarter" idx="15"/>
          </p:nvPr>
        </p:nvSpPr>
        <p:spPr>
          <a:xfrm>
            <a:off x="12188824" y="6858000"/>
            <a:ext cx="12188826"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7375949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4"/>
          </p:nvPr>
        </p:nvSpPr>
        <p:spPr>
          <a:xfrm>
            <a:off x="-2" y="8391658"/>
            <a:ext cx="11892732" cy="5324341"/>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5"/>
          </p:nvPr>
        </p:nvSpPr>
        <p:spPr>
          <a:xfrm>
            <a:off x="12579858" y="8391658"/>
            <a:ext cx="11797792" cy="5324342"/>
          </a:xfrm>
          <a:solidFill>
            <a:schemeClr val="bg1">
              <a:lumMod val="95000"/>
            </a:schemeClr>
          </a:solidFill>
        </p:spPr>
        <p:txBody>
          <a:bodyPr rtlCol="0">
            <a:normAutofit/>
          </a:bodyPr>
          <a:lstStyle>
            <a:lvl1pPr>
              <a:defRPr sz="2800"/>
            </a:lvl1pPr>
          </a:lstStyle>
          <a:p>
            <a:pPr lvl="0"/>
            <a:endParaRPr lang="en-US" noProof="0"/>
          </a:p>
        </p:txBody>
      </p:sp>
      <p:sp>
        <p:nvSpPr>
          <p:cNvPr id="16" name="Picture Placeholder 2"/>
          <p:cNvSpPr>
            <a:spLocks noGrp="1"/>
          </p:cNvSpPr>
          <p:nvPr>
            <p:ph type="pic" sz="quarter" idx="16"/>
          </p:nvPr>
        </p:nvSpPr>
        <p:spPr>
          <a:xfrm>
            <a:off x="8391657"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7"/>
          </p:nvPr>
        </p:nvSpPr>
        <p:spPr>
          <a:xfrm>
            <a:off x="16688376" y="1"/>
            <a:ext cx="7689274" cy="7689272"/>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752899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0"/>
            <a:ext cx="24377652" cy="13715999"/>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6"/>
          <p:cNvSpPr>
            <a:spLocks noGrp="1"/>
          </p:cNvSpPr>
          <p:nvPr>
            <p:ph type="pic" sz="quarter" idx="10"/>
          </p:nvPr>
        </p:nvSpPr>
        <p:spPr>
          <a:xfrm>
            <a:off x="10767066" y="3452063"/>
            <a:ext cx="3008376" cy="3008376"/>
          </a:xfrm>
          <a:prstGeom prst="ellipse">
            <a:avLst/>
          </a:prstGeom>
          <a:solidFill>
            <a:schemeClr val="bg1">
              <a:lumMod val="7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404034953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5"/>
          </p:nvPr>
        </p:nvSpPr>
        <p:spPr>
          <a:xfrm>
            <a:off x="518286" y="518286"/>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6"/>
          </p:nvPr>
        </p:nvSpPr>
        <p:spPr>
          <a:xfrm>
            <a:off x="518286" y="7015341"/>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7"/>
          </p:nvPr>
        </p:nvSpPr>
        <p:spPr>
          <a:xfrm>
            <a:off x="6452631" y="2498002"/>
            <a:ext cx="8707157" cy="597876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7637408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48"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8986052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2618913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610062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12181376"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20"/>
          </p:nvPr>
        </p:nvSpPr>
        <p:spPr>
          <a:xfrm>
            <a:off x="18281996" y="0"/>
            <a:ext cx="6088205"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974390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8758793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1128473" y="1688124"/>
            <a:ext cx="6093171" cy="10339754"/>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7564442" y="1688122"/>
            <a:ext cx="6093171" cy="5020362"/>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7564442" y="7029400"/>
            <a:ext cx="6088205" cy="500941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507225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3260036"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40819415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1057421"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1297017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105742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361192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791455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0"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4"/>
          </p:nvPr>
        </p:nvSpPr>
        <p:spPr>
          <a:xfrm>
            <a:off x="6077355" y="6149724"/>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5"/>
          </p:nvPr>
        </p:nvSpPr>
        <p:spPr>
          <a:xfrm>
            <a:off x="12189866"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6"/>
          </p:nvPr>
        </p:nvSpPr>
        <p:spPr>
          <a:xfrm>
            <a:off x="18295796" y="6149724"/>
            <a:ext cx="6099349" cy="540258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40097722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Placeholder-Image">
    <p:spTree>
      <p:nvGrpSpPr>
        <p:cNvPr id="1" name=""/>
        <p:cNvGrpSpPr/>
        <p:nvPr/>
      </p:nvGrpSpPr>
      <p:grpSpPr>
        <a:xfrm>
          <a:off x="0" y="0"/>
          <a:ext cx="0" cy="0"/>
          <a:chOff x="0" y="0"/>
          <a:chExt cx="0" cy="0"/>
        </a:xfrm>
      </p:grpSpPr>
      <p:sp>
        <p:nvSpPr>
          <p:cNvPr id="9" name="Picture Placeholder 2"/>
          <p:cNvSpPr>
            <a:spLocks noGrp="1"/>
          </p:cNvSpPr>
          <p:nvPr>
            <p:ph type="pic" sz="quarter" idx="15"/>
          </p:nvPr>
        </p:nvSpPr>
        <p:spPr>
          <a:xfrm>
            <a:off x="11795467" y="8428606"/>
            <a:ext cx="5408124" cy="4220594"/>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3"/>
          </p:nvPr>
        </p:nvSpPr>
        <p:spPr>
          <a:xfrm>
            <a:off x="2059021" y="4208012"/>
            <a:ext cx="9519561" cy="8441188"/>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6"/>
          </p:nvPr>
        </p:nvSpPr>
        <p:spPr>
          <a:xfrm>
            <a:off x="17203589" y="4208012"/>
            <a:ext cx="5408125" cy="422059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2025224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51689" y="2833960"/>
            <a:ext cx="9423139" cy="981524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966469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24377650" cy="96012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125101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3508632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rtlCol="0">
            <a:normAutofit/>
          </a:bodyPr>
          <a:lstStyle>
            <a:lvl1pPr>
              <a:defRPr sz="2800"/>
            </a:lvl1pPr>
          </a:lstStyle>
          <a:p>
            <a:pPr lvl="0"/>
            <a:endParaRPr lang="en-US" noProof="0"/>
          </a:p>
        </p:txBody>
      </p:sp>
      <p:sp>
        <p:nvSpPr>
          <p:cNvPr id="3" name="Picture Placeholder 2"/>
          <p:cNvSpPr>
            <a:spLocks noGrp="1"/>
          </p:cNvSpPr>
          <p:nvPr>
            <p:ph type="pic" sz="quarter" idx="10"/>
          </p:nvPr>
        </p:nvSpPr>
        <p:spPr>
          <a:xfrm>
            <a:off x="0" y="1"/>
            <a:ext cx="12188825"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308413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61158249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6096001"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24"/>
          </p:nvPr>
        </p:nvSpPr>
        <p:spPr>
          <a:xfrm>
            <a:off x="1911928"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2"/>
          <p:cNvSpPr>
            <a:spLocks noGrp="1"/>
          </p:cNvSpPr>
          <p:nvPr>
            <p:ph type="pic" sz="quarter" idx="26"/>
          </p:nvPr>
        </p:nvSpPr>
        <p:spPr>
          <a:xfrm>
            <a:off x="10280074"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27"/>
          </p:nvPr>
        </p:nvSpPr>
        <p:spPr>
          <a:xfrm>
            <a:off x="14464147"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28"/>
          </p:nvPr>
        </p:nvSpPr>
        <p:spPr>
          <a:xfrm>
            <a:off x="18648220" y="3295503"/>
            <a:ext cx="3879274" cy="6037416"/>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54929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4060850" cy="6858000"/>
          </a:xfrm>
        </p:spPr>
        <p:txBody>
          <a:bodyPr rtlCol="0">
            <a:normAutofit/>
          </a:bodyPr>
          <a:lstStyle>
            <a:lvl1pPr>
              <a:defRPr sz="1600"/>
            </a:lvl1pPr>
          </a:lstStyle>
          <a:p>
            <a:pPr lvl="0"/>
            <a:endParaRPr lang="en-US" noProof="0"/>
          </a:p>
        </p:txBody>
      </p:sp>
      <p:sp>
        <p:nvSpPr>
          <p:cNvPr id="16" name="Picture Placeholder 2"/>
          <p:cNvSpPr>
            <a:spLocks noGrp="1"/>
          </p:cNvSpPr>
          <p:nvPr>
            <p:ph type="pic" sz="quarter" idx="12"/>
          </p:nvPr>
        </p:nvSpPr>
        <p:spPr>
          <a:xfrm>
            <a:off x="4088889" y="0"/>
            <a:ext cx="4081412" cy="6858000"/>
          </a:xfrm>
        </p:spPr>
        <p:txBody>
          <a:bodyPr rtlCol="0">
            <a:normAutofit/>
          </a:bodyPr>
          <a:lstStyle>
            <a:lvl1pPr>
              <a:defRPr sz="1600"/>
            </a:lvl1pPr>
          </a:lstStyle>
          <a:p>
            <a:pPr lvl="0"/>
            <a:endParaRPr lang="en-US" noProof="0"/>
          </a:p>
        </p:txBody>
      </p:sp>
      <p:sp>
        <p:nvSpPr>
          <p:cNvPr id="19" name="Picture Placeholder 2"/>
          <p:cNvSpPr>
            <a:spLocks noGrp="1"/>
          </p:cNvSpPr>
          <p:nvPr>
            <p:ph type="pic" sz="quarter" idx="15"/>
          </p:nvPr>
        </p:nvSpPr>
        <p:spPr>
          <a:xfrm>
            <a:off x="8170301" y="0"/>
            <a:ext cx="4054581" cy="6858000"/>
          </a:xfrm>
        </p:spPr>
        <p:txBody>
          <a:bodyPr rtlCol="0">
            <a:normAutofit/>
          </a:bodyPr>
          <a:lstStyle>
            <a:lvl1pPr>
              <a:defRPr sz="1600"/>
            </a:lvl1pPr>
          </a:lstStyle>
          <a:p>
            <a:pPr lvl="0"/>
            <a:endParaRPr lang="en-US" noProof="0"/>
          </a:p>
        </p:txBody>
      </p:sp>
      <p:sp>
        <p:nvSpPr>
          <p:cNvPr id="21" name="Picture Placeholder 2"/>
          <p:cNvSpPr>
            <a:spLocks noGrp="1"/>
          </p:cNvSpPr>
          <p:nvPr>
            <p:ph type="pic" sz="quarter" idx="17"/>
          </p:nvPr>
        </p:nvSpPr>
        <p:spPr>
          <a:xfrm>
            <a:off x="0" y="6858000"/>
            <a:ext cx="4060850" cy="6858000"/>
          </a:xfrm>
        </p:spPr>
        <p:txBody>
          <a:bodyPr rtlCol="0">
            <a:normAutofit/>
          </a:bodyPr>
          <a:lstStyle>
            <a:lvl1pPr>
              <a:defRPr sz="1600"/>
            </a:lvl1pPr>
          </a:lstStyle>
          <a:p>
            <a:pPr lvl="0"/>
            <a:endParaRPr lang="en-US" noProof="0"/>
          </a:p>
        </p:txBody>
      </p:sp>
      <p:sp>
        <p:nvSpPr>
          <p:cNvPr id="22" name="Picture Placeholder 2"/>
          <p:cNvSpPr>
            <a:spLocks noGrp="1"/>
          </p:cNvSpPr>
          <p:nvPr>
            <p:ph type="pic" sz="quarter" idx="18"/>
          </p:nvPr>
        </p:nvSpPr>
        <p:spPr>
          <a:xfrm>
            <a:off x="4071648" y="6858000"/>
            <a:ext cx="4087855" cy="6858000"/>
          </a:xfrm>
        </p:spPr>
        <p:txBody>
          <a:bodyPr rtlCol="0">
            <a:normAutofit/>
          </a:bodyPr>
          <a:lstStyle>
            <a:lvl1pPr>
              <a:defRPr sz="1600"/>
            </a:lvl1pPr>
          </a:lstStyle>
          <a:p>
            <a:pPr lvl="0"/>
            <a:endParaRPr lang="en-US" noProof="0"/>
          </a:p>
        </p:txBody>
      </p:sp>
      <p:sp>
        <p:nvSpPr>
          <p:cNvPr id="25" name="Picture Placeholder 2"/>
          <p:cNvSpPr>
            <a:spLocks noGrp="1"/>
          </p:cNvSpPr>
          <p:nvPr>
            <p:ph type="pic" sz="quarter" idx="21"/>
          </p:nvPr>
        </p:nvSpPr>
        <p:spPr>
          <a:xfrm>
            <a:off x="8170301" y="6858000"/>
            <a:ext cx="4054581" cy="6858000"/>
          </a:xfrm>
        </p:spPr>
        <p:txBody>
          <a:bodyPr rtlCol="0">
            <a:normAutofit/>
          </a:bodyPr>
          <a:lstStyle>
            <a:lvl1pPr>
              <a:defRPr sz="1600"/>
            </a:lvl1pPr>
          </a:lstStyle>
          <a:p>
            <a:pPr lvl="0"/>
            <a:endParaRPr lang="en-US" noProof="0"/>
          </a:p>
        </p:txBody>
      </p:sp>
    </p:spTree>
    <p:extLst>
      <p:ext uri="{BB962C8B-B14F-4D97-AF65-F5344CB8AC3E}">
        <p14:creationId xmlns:p14="http://schemas.microsoft.com/office/powerpoint/2010/main" val="54234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23" name="Picture Placeholder 2"/>
          <p:cNvSpPr>
            <a:spLocks noGrp="1"/>
          </p:cNvSpPr>
          <p:nvPr>
            <p:ph type="pic" sz="quarter" idx="28"/>
          </p:nvPr>
        </p:nvSpPr>
        <p:spPr>
          <a:xfrm>
            <a:off x="12188825" y="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2"/>
          <p:cNvSpPr>
            <a:spLocks noGrp="1"/>
          </p:cNvSpPr>
          <p:nvPr>
            <p:ph type="pic" sz="quarter" idx="29"/>
          </p:nvPr>
        </p:nvSpPr>
        <p:spPr>
          <a:xfrm>
            <a:off x="0" y="685800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004631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rtlCol="0">
            <a:normAutofit/>
          </a:bodyPr>
          <a:lstStyle>
            <a:lvl1pPr marL="0" indent="0" algn="ctr">
              <a:buNone/>
              <a:defRPr sz="2199">
                <a:latin typeface="Calibri Light"/>
                <a:cs typeface="Calibri Light"/>
              </a:defRPr>
            </a:lvl1pPr>
          </a:lstStyle>
          <a:p>
            <a:pPr lvl="0"/>
            <a:endParaRPr lang="id-ID" noProof="0" dirty="0"/>
          </a:p>
        </p:txBody>
      </p:sp>
      <p:sp>
        <p:nvSpPr>
          <p:cNvPr id="17" name="Picture Placeholder 2"/>
          <p:cNvSpPr>
            <a:spLocks noGrp="1" noChangeAspect="1"/>
          </p:cNvSpPr>
          <p:nvPr>
            <p:ph type="pic" sz="quarter" idx="22"/>
          </p:nvPr>
        </p:nvSpPr>
        <p:spPr>
          <a:xfrm>
            <a:off x="16352915" y="8991653"/>
            <a:ext cx="1013634" cy="1768937"/>
          </a:xfrm>
        </p:spPr>
        <p:txBody>
          <a:bodyPr rtlCol="0">
            <a:normAutofit/>
          </a:bodyPr>
          <a:lstStyle>
            <a:lvl1pPr marL="0" indent="0" algn="l">
              <a:lnSpc>
                <a:spcPct val="50000"/>
              </a:lnSpc>
              <a:buNone/>
              <a:defRPr sz="700">
                <a:latin typeface="Calibri Light"/>
                <a:cs typeface="Calibri Light"/>
              </a:defRPr>
            </a:lvl1pPr>
          </a:lstStyle>
          <a:p>
            <a:pPr lvl="0"/>
            <a:r>
              <a:rPr lang="en-US" noProof="0"/>
              <a:t>Drag picture to placeholder or click icon to add</a:t>
            </a:r>
            <a:endParaRPr lang="id-ID" noProof="0" dirty="0"/>
          </a:p>
        </p:txBody>
      </p:sp>
      <p:sp>
        <p:nvSpPr>
          <p:cNvPr id="10" name="Picture Placeholder 2"/>
          <p:cNvSpPr>
            <a:spLocks noGrp="1" noChangeAspect="1"/>
          </p:cNvSpPr>
          <p:nvPr>
            <p:ph type="pic" sz="quarter" idx="26"/>
          </p:nvPr>
        </p:nvSpPr>
        <p:spPr>
          <a:xfrm>
            <a:off x="4754354" y="7975469"/>
            <a:ext cx="4254887" cy="2712449"/>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8" name="Picture Placeholder 2"/>
          <p:cNvSpPr>
            <a:spLocks noGrp="1" noChangeAspect="1"/>
          </p:cNvSpPr>
          <p:nvPr>
            <p:ph type="pic" sz="quarter" idx="24"/>
          </p:nvPr>
        </p:nvSpPr>
        <p:spPr>
          <a:xfrm>
            <a:off x="14235822" y="7821109"/>
            <a:ext cx="2254062" cy="2902541"/>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11" name="Picture Placeholder 2"/>
          <p:cNvSpPr>
            <a:spLocks noGrp="1" noChangeAspect="1"/>
          </p:cNvSpPr>
          <p:nvPr>
            <p:ph type="pic" sz="quarter" idx="27"/>
          </p:nvPr>
        </p:nvSpPr>
        <p:spPr>
          <a:xfrm>
            <a:off x="17691338" y="10138875"/>
            <a:ext cx="441690" cy="557901"/>
          </a:xfrm>
        </p:spPr>
        <p:txBody>
          <a:bodyPr rtlCol="0">
            <a:normAutofit/>
          </a:bodyPr>
          <a:lstStyle>
            <a:lvl1pPr marL="0" indent="0" algn="ctr">
              <a:lnSpc>
                <a:spcPct val="50000"/>
              </a:lnSpc>
              <a:buNone/>
              <a:defRPr sz="100">
                <a:latin typeface="Calibri Light"/>
                <a:cs typeface="Calibri Light"/>
              </a:defRPr>
            </a:lvl1pPr>
          </a:lstStyle>
          <a:p>
            <a:pPr lvl="0"/>
            <a:endParaRPr lang="id-ID" noProof="0" dirty="0"/>
          </a:p>
        </p:txBody>
      </p:sp>
    </p:spTree>
    <p:extLst>
      <p:ext uri="{BB962C8B-B14F-4D97-AF65-F5344CB8AC3E}">
        <p14:creationId xmlns:p14="http://schemas.microsoft.com/office/powerpoint/2010/main" val="2520659658"/>
      </p:ext>
    </p:extLst>
  </p:cSld>
  <p:clrMapOvr>
    <a:masterClrMapping/>
  </p:clrMapOvr>
  <p:transition spd="med" advClick="0" advTm="2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6" name="Rectangle 5"/>
          <p:cNvSpPr/>
          <p:nvPr userDrawn="1"/>
        </p:nvSpPr>
        <p:spPr>
          <a:xfrm>
            <a:off x="21732875" y="7938"/>
            <a:ext cx="2101850" cy="1576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23" name="Picture Placeholder 17"/>
          <p:cNvSpPr>
            <a:spLocks noGrp="1"/>
          </p:cNvSpPr>
          <p:nvPr>
            <p:ph type="pic" sz="quarter" idx="26"/>
          </p:nvPr>
        </p:nvSpPr>
        <p:spPr>
          <a:xfrm>
            <a:off x="0"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4" name="Picture Placeholder 17"/>
          <p:cNvSpPr>
            <a:spLocks noGrp="1"/>
          </p:cNvSpPr>
          <p:nvPr>
            <p:ph type="pic" sz="quarter" idx="27"/>
          </p:nvPr>
        </p:nvSpPr>
        <p:spPr>
          <a:xfrm>
            <a:off x="6086471" y="48768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5" name="Picture Placeholder 17"/>
          <p:cNvSpPr>
            <a:spLocks noGrp="1"/>
          </p:cNvSpPr>
          <p:nvPr>
            <p:ph type="pic" sz="quarter" idx="28"/>
          </p:nvPr>
        </p:nvSpPr>
        <p:spPr>
          <a:xfrm>
            <a:off x="12169766"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6" name="Picture Placeholder 17"/>
          <p:cNvSpPr>
            <a:spLocks noGrp="1"/>
          </p:cNvSpPr>
          <p:nvPr>
            <p:ph type="pic" sz="quarter" idx="29"/>
          </p:nvPr>
        </p:nvSpPr>
        <p:spPr>
          <a:xfrm>
            <a:off x="18278473" y="48387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Tree>
    <p:extLst>
      <p:ext uri="{BB962C8B-B14F-4D97-AF65-F5344CB8AC3E}">
        <p14:creationId xmlns:p14="http://schemas.microsoft.com/office/powerpoint/2010/main" val="31538683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111023"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a:p>
        </p:txBody>
      </p:sp>
      <p:sp>
        <p:nvSpPr>
          <p:cNvPr id="7" name="Picture Placeholder 4"/>
          <p:cNvSpPr>
            <a:spLocks noGrp="1"/>
          </p:cNvSpPr>
          <p:nvPr>
            <p:ph type="pic" sz="quarter" idx="11"/>
          </p:nvPr>
        </p:nvSpPr>
        <p:spPr>
          <a:xfrm>
            <a:off x="11355470" y="8402287"/>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9" name="Picture Placeholder 4"/>
          <p:cNvSpPr>
            <a:spLocks noGrp="1"/>
          </p:cNvSpPr>
          <p:nvPr>
            <p:ph type="pic" sz="quarter" idx="12"/>
          </p:nvPr>
        </p:nvSpPr>
        <p:spPr>
          <a:xfrm>
            <a:off x="18446906"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4464890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52179" y="0"/>
            <a:ext cx="21873292" cy="13716000"/>
          </a:xfrm>
          <a:prstGeom prst="parallelogram">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5126350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88861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1"/>
          </p:nvPr>
        </p:nvSpPr>
        <p:spPr>
          <a:xfrm>
            <a:off x="8125882" y="6858000"/>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2"/>
          </p:nvPr>
        </p:nvSpPr>
        <p:spPr>
          <a:xfrm>
            <a:off x="16251768" y="0"/>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643148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125882" y="6858000"/>
            <a:ext cx="16251768" cy="685800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799002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58006549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1"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1"/>
          </p:nvPr>
        </p:nvSpPr>
        <p:spPr>
          <a:xfrm>
            <a:off x="1367741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2"/>
          </p:nvPr>
        </p:nvSpPr>
        <p:spPr>
          <a:xfrm>
            <a:off x="1724300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3"/>
          </p:nvPr>
        </p:nvSpPr>
        <p:spPr>
          <a:xfrm>
            <a:off x="2080517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7" name="Picture Placeholder 6"/>
          <p:cNvSpPr>
            <a:spLocks noGrp="1"/>
          </p:cNvSpPr>
          <p:nvPr>
            <p:ph type="pic" sz="quarter" idx="14"/>
          </p:nvPr>
        </p:nvSpPr>
        <p:spPr>
          <a:xfrm>
            <a:off x="7144410"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6376105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1"/>
          </p:nvPr>
        </p:nvSpPr>
        <p:spPr>
          <a:xfrm>
            <a:off x="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2"/>
          </p:nvPr>
        </p:nvSpPr>
        <p:spPr>
          <a:xfrm>
            <a:off x="356559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13"/>
          </p:nvPr>
        </p:nvSpPr>
        <p:spPr>
          <a:xfrm>
            <a:off x="712776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3" name="Picture Placeholder 2"/>
          <p:cNvSpPr>
            <a:spLocks noGrp="1"/>
          </p:cNvSpPr>
          <p:nvPr>
            <p:ph type="pic" sz="quarter" idx="10"/>
          </p:nvPr>
        </p:nvSpPr>
        <p:spPr>
          <a:xfrm>
            <a:off x="20816985"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6"/>
          <p:cNvSpPr>
            <a:spLocks noGrp="1"/>
          </p:cNvSpPr>
          <p:nvPr>
            <p:ph type="pic" sz="quarter" idx="14"/>
          </p:nvPr>
        </p:nvSpPr>
        <p:spPr>
          <a:xfrm>
            <a:off x="14227771"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3321632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2933065" y="423541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5" name="Picture Placeholder 6"/>
          <p:cNvSpPr>
            <a:spLocks noGrp="1"/>
          </p:cNvSpPr>
          <p:nvPr>
            <p:ph type="pic" sz="quarter" idx="15"/>
          </p:nvPr>
        </p:nvSpPr>
        <p:spPr>
          <a:xfrm>
            <a:off x="2933065" y="8578751"/>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6" name="Picture Placeholder 6"/>
          <p:cNvSpPr>
            <a:spLocks noGrp="1"/>
          </p:cNvSpPr>
          <p:nvPr>
            <p:ph type="pic" sz="quarter" idx="16"/>
          </p:nvPr>
        </p:nvSpPr>
        <p:spPr>
          <a:xfrm>
            <a:off x="13441422" y="4235409"/>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7" name="Picture Placeholder 6"/>
          <p:cNvSpPr>
            <a:spLocks noGrp="1"/>
          </p:cNvSpPr>
          <p:nvPr>
            <p:ph type="pic" sz="quarter" idx="17"/>
          </p:nvPr>
        </p:nvSpPr>
        <p:spPr>
          <a:xfrm>
            <a:off x="13441422" y="857875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95366969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Oval 4"/>
          <p:cNvSpPr/>
          <p:nvPr userDrawn="1"/>
        </p:nvSpPr>
        <p:spPr>
          <a:xfrm rot="16200000">
            <a:off x="22199601" y="666750"/>
            <a:ext cx="520700" cy="523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27" name="Text Placeholder 2"/>
          <p:cNvSpPr>
            <a:spLocks noGrp="1"/>
          </p:cNvSpPr>
          <p:nvPr>
            <p:ph type="body" idx="1"/>
          </p:nvPr>
        </p:nvSpPr>
        <p:spPr bwMode="auto">
          <a:xfrm>
            <a:off x="1676400" y="3651250"/>
            <a:ext cx="21024850" cy="870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TextBox 9"/>
          <p:cNvSpPr txBox="1">
            <a:spLocks noChangeArrowheads="1"/>
          </p:cNvSpPr>
          <p:nvPr userDrawn="1"/>
        </p:nvSpPr>
        <p:spPr bwMode="auto">
          <a:xfrm>
            <a:off x="22129750" y="668338"/>
            <a:ext cx="7858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defRPr/>
            </a:pPr>
            <a:fld id="{F3025D3F-041F-F940-BBF7-CBFB7E756AF9}" type="slidenum">
              <a:rPr lang="id-ID" sz="1800" smtClean="0">
                <a:solidFill>
                  <a:schemeClr val="bg1"/>
                </a:solidFill>
                <a:latin typeface="Montserrat Light" charset="0"/>
                <a:cs typeface="Montserrat Light" charset="0"/>
              </a:rPr>
              <a:pPr algn="ctr" eaLnBrk="1" hangingPunct="1">
                <a:defRPr/>
              </a:pPr>
              <a:t>‹#›</a:t>
            </a:fld>
            <a:r>
              <a:rPr lang="id-ID" sz="1800">
                <a:solidFill>
                  <a:schemeClr val="bg1"/>
                </a:solidFill>
                <a:latin typeface="Montserrat Light" charset="0"/>
                <a:cs typeface="Montserrat Light" charset="0"/>
              </a:rPr>
              <a:t>  </a:t>
            </a:r>
          </a:p>
        </p:txBody>
      </p:sp>
      <p:sp>
        <p:nvSpPr>
          <p:cNvPr id="1029" name="Title Placeholder 3"/>
          <p:cNvSpPr>
            <a:spLocks noGrp="1"/>
          </p:cNvSpPr>
          <p:nvPr>
            <p:ph type="title"/>
          </p:nvPr>
        </p:nvSpPr>
        <p:spPr bwMode="auto">
          <a:xfrm>
            <a:off x="1676400" y="730250"/>
            <a:ext cx="21024850" cy="265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 id="2147484123" r:id="rId26"/>
    <p:sldLayoutId id="2147484124" r:id="rId27"/>
    <p:sldLayoutId id="2147484125" r:id="rId28"/>
    <p:sldLayoutId id="2147484126" r:id="rId29"/>
    <p:sldLayoutId id="2147484127" r:id="rId30"/>
    <p:sldLayoutId id="2147484128" r:id="rId31"/>
    <p:sldLayoutId id="2147484129" r:id="rId32"/>
    <p:sldLayoutId id="2147484130" r:id="rId33"/>
    <p:sldLayoutId id="2147484133" r:id="rId34"/>
    <p:sldLayoutId id="2147484134" r:id="rId35"/>
    <p:sldLayoutId id="2147484131" r:id="rId36"/>
    <p:sldLayoutId id="2147484132" r:id="rId37"/>
    <p:sldLayoutId id="2147484135" r:id="rId38"/>
  </p:sldLayoutIdLst>
  <p:transition/>
  <p:hf hdr="0" ftr="0" dt="0"/>
  <p:txStyles>
    <p:titleStyle>
      <a:lvl1pPr algn="l" defTabSz="1827213" rtl="0" eaLnBrk="0" fontAlgn="base" hangingPunct="0">
        <a:lnSpc>
          <a:spcPct val="90000"/>
        </a:lnSpc>
        <a:spcBef>
          <a:spcPct val="0"/>
        </a:spcBef>
        <a:spcAft>
          <a:spcPct val="0"/>
        </a:spcAft>
        <a:defRPr lang="en-US" sz="6000" kern="1200">
          <a:solidFill>
            <a:schemeClr val="tx1"/>
          </a:solidFill>
          <a:latin typeface="Montserrat Hairline" charset="0"/>
          <a:ea typeface="ＭＳ Ｐゴシック" charset="0"/>
          <a:cs typeface="Montserrat Hairline" charset="0"/>
        </a:defRPr>
      </a:lvl1pPr>
      <a:lvl2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2pPr>
      <a:lvl3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3pPr>
      <a:lvl4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4pPr>
      <a:lvl5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5pPr>
      <a:lvl6pPr marL="4572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6pPr>
      <a:lvl7pPr marL="9144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7pPr>
      <a:lvl8pPr marL="13716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8pPr>
      <a:lvl9pPr marL="18288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9pPr>
    </p:titleStyle>
    <p:bodyStyle>
      <a:lvl1pPr marL="342900" indent="-342900" algn="l" defTabSz="1827213" rtl="0" eaLnBrk="0" fontAlgn="base" hangingPunct="0">
        <a:lnSpc>
          <a:spcPct val="90000"/>
        </a:lnSpc>
        <a:spcBef>
          <a:spcPts val="2000"/>
        </a:spcBef>
        <a:spcAft>
          <a:spcPct val="0"/>
        </a:spcAft>
        <a:buFont typeface="Arial" charset="0"/>
        <a:defRPr lang="en-US" sz="4800" kern="1200" dirty="0">
          <a:solidFill>
            <a:schemeClr val="tx1"/>
          </a:solidFill>
          <a:latin typeface="Montserrat Hairline" charset="0"/>
          <a:ea typeface="ＭＳ Ｐゴシック" charset="0"/>
          <a:cs typeface="Montserrat Hairline" charset="0"/>
        </a:defRPr>
      </a:lvl1pPr>
      <a:lvl2pPr marL="912813" indent="-455613" algn="l" defTabSz="1827213" rtl="0" eaLnBrk="0" fontAlgn="base" hangingPunct="0">
        <a:lnSpc>
          <a:spcPct val="90000"/>
        </a:lnSpc>
        <a:spcBef>
          <a:spcPts val="1000"/>
        </a:spcBef>
        <a:spcAft>
          <a:spcPct val="0"/>
        </a:spcAft>
        <a:buFont typeface="Arial" charset="0"/>
        <a:defRPr lang="en-US" sz="4000" kern="1200" dirty="0">
          <a:solidFill>
            <a:schemeClr val="tx1"/>
          </a:solidFill>
          <a:latin typeface="Montserrat Hairline" charset="0"/>
          <a:ea typeface="Montserrat Hairline" charset="0"/>
          <a:cs typeface="Montserrat Hairline" charset="0"/>
        </a:defRPr>
      </a:lvl2pPr>
      <a:lvl3pPr marL="1827213" indent="-912813" algn="l" defTabSz="1827213" rtl="0" eaLnBrk="0" fontAlgn="base" hangingPunct="0">
        <a:lnSpc>
          <a:spcPct val="90000"/>
        </a:lnSpc>
        <a:spcBef>
          <a:spcPts val="1000"/>
        </a:spcBef>
        <a:spcAft>
          <a:spcPct val="0"/>
        </a:spcAft>
        <a:buFont typeface="Arial" charset="0"/>
        <a:defRPr lang="en-US" sz="3600" kern="1200" dirty="0">
          <a:solidFill>
            <a:schemeClr val="tx1"/>
          </a:solidFill>
          <a:latin typeface="Montserrat Hairline" charset="0"/>
          <a:ea typeface="Montserrat Hairline" charset="0"/>
          <a:cs typeface="Montserrat Hairline" charset="0"/>
        </a:defRPr>
      </a:lvl3pPr>
      <a:lvl4pPr marL="2741613" indent="-13700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4pPr>
      <a:lvl5pPr marL="3656013" indent="-18272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3AD9510-CB63-1D40-A862-038C983A02F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4028" b="17172"/>
          <a:stretch/>
        </p:blipFill>
        <p:spPr>
          <a:xfrm>
            <a:off x="0" y="0"/>
            <a:ext cx="24377650" cy="13716000"/>
          </a:xfrm>
        </p:spPr>
      </p:pic>
      <p:sp>
        <p:nvSpPr>
          <p:cNvPr id="7" name="TextBox 6"/>
          <p:cNvSpPr txBox="1"/>
          <p:nvPr/>
        </p:nvSpPr>
        <p:spPr>
          <a:xfrm>
            <a:off x="6784750" y="10067830"/>
            <a:ext cx="11832086" cy="2339102"/>
          </a:xfrm>
          <a:prstGeom prst="rect">
            <a:avLst/>
          </a:prstGeom>
          <a:noFill/>
        </p:spPr>
        <p:txBody>
          <a:bodyPr wrap="none">
            <a:spAutoFit/>
          </a:bodyPr>
          <a:lstStyle/>
          <a:p>
            <a:pPr algn="ctr" defTabSz="1828434" eaLnBrk="1" fontAlgn="auto" hangingPunct="1">
              <a:spcBef>
                <a:spcPts val="0"/>
              </a:spcBef>
              <a:spcAft>
                <a:spcPts val="0"/>
              </a:spcAft>
              <a:defRPr/>
            </a:pPr>
            <a:r>
              <a:rPr lang="en-US" sz="14600" spc="5000" dirty="0">
                <a:solidFill>
                  <a:schemeClr val="bg2"/>
                </a:solidFill>
                <a:latin typeface="Arial" panose="020B0604020202020204" pitchFamily="34" charset="0"/>
                <a:ea typeface="Montserrat" charset="0"/>
                <a:cs typeface="Arial" panose="020B0604020202020204" pitchFamily="34" charset="0"/>
              </a:rPr>
              <a:t>CANADA</a:t>
            </a:r>
          </a:p>
        </p:txBody>
      </p:sp>
      <p:sp>
        <p:nvSpPr>
          <p:cNvPr id="9" name="TextBox 8"/>
          <p:cNvSpPr txBox="1"/>
          <p:nvPr/>
        </p:nvSpPr>
        <p:spPr>
          <a:xfrm>
            <a:off x="8705700" y="9605868"/>
            <a:ext cx="8013732"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spc="3000" dirty="0">
                <a:solidFill>
                  <a:schemeClr val="bg2"/>
                </a:solidFill>
                <a:latin typeface="Arial" panose="020B0604020202020204" pitchFamily="34" charset="0"/>
                <a:ea typeface="Montserrat" charset="0"/>
                <a:cs typeface="Arial" panose="020B0604020202020204" pitchFamily="34" charset="0"/>
              </a:rPr>
              <a:t>RESTITUTION IN</a:t>
            </a:r>
          </a:p>
        </p:txBody>
      </p:sp>
      <p:pic>
        <p:nvPicPr>
          <p:cNvPr id="3" name="Picture 2"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57798" y="12817148"/>
            <a:ext cx="5386809" cy="821861"/>
          </a:xfrm>
          <a:prstGeom prst="rect">
            <a:avLst/>
          </a:prstGeom>
        </p:spPr>
      </p:pic>
    </p:spTree>
    <p:extLst>
      <p:ext uri="{BB962C8B-B14F-4D97-AF65-F5344CB8AC3E}">
        <p14:creationId xmlns:p14="http://schemas.microsoft.com/office/powerpoint/2010/main" val="234880391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tracy-thomas-20103.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6" name="Rectangle 15"/>
          <p:cNvSpPr/>
          <p:nvPr/>
        </p:nvSpPr>
        <p:spPr>
          <a:xfrm>
            <a:off x="0" y="-1"/>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9459" name="TextBox 9"/>
          <p:cNvSpPr txBox="1">
            <a:spLocks noChangeArrowheads="1"/>
          </p:cNvSpPr>
          <p:nvPr/>
        </p:nvSpPr>
        <p:spPr bwMode="auto">
          <a:xfrm>
            <a:off x="1965325" y="8686800"/>
            <a:ext cx="21118428" cy="415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8800" b="1" dirty="0">
                <a:solidFill>
                  <a:schemeClr val="bg1"/>
                </a:solidFill>
                <a:latin typeface="Arial" panose="020B0604020202020204" pitchFamily="34" charset="0"/>
                <a:cs typeface="Arial" panose="020B0604020202020204" pitchFamily="34" charset="0"/>
              </a:rPr>
              <a:t>ADOPTING THE UN DECLARATION </a:t>
            </a:r>
          </a:p>
          <a:p>
            <a:pPr eaLnBrk="1" hangingPunct="1"/>
            <a:r>
              <a:rPr lang="en-US" sz="8800" b="1" dirty="0">
                <a:solidFill>
                  <a:schemeClr val="bg1"/>
                </a:solidFill>
                <a:latin typeface="Arial" panose="020B0604020202020204" pitchFamily="34" charset="0"/>
                <a:cs typeface="Arial" panose="020B0604020202020204" pitchFamily="34" charset="0"/>
              </a:rPr>
              <a:t>ON THE RIGHTS OF </a:t>
            </a:r>
          </a:p>
          <a:p>
            <a:pPr eaLnBrk="1" hangingPunct="1"/>
            <a:r>
              <a:rPr lang="en-US" sz="8800" b="1" dirty="0">
                <a:solidFill>
                  <a:schemeClr val="bg1"/>
                </a:solidFill>
                <a:latin typeface="Arial" panose="020B0604020202020204" pitchFamily="34" charset="0"/>
                <a:cs typeface="Arial" panose="020B0604020202020204" pitchFamily="34" charset="0"/>
              </a:rPr>
              <a:t>INDIGENOUS PEOPLE </a:t>
            </a:r>
          </a:p>
        </p:txBody>
      </p:sp>
      <p:sp>
        <p:nvSpPr>
          <p:cNvPr id="11" name="TextBox 10"/>
          <p:cNvSpPr txBox="1"/>
          <p:nvPr/>
        </p:nvSpPr>
        <p:spPr>
          <a:xfrm>
            <a:off x="2146300" y="8226425"/>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RESTITUTION IN CANADA</a:t>
            </a:r>
          </a:p>
        </p:txBody>
      </p:sp>
      <p:sp>
        <p:nvSpPr>
          <p:cNvPr id="12" name="Rectangle 11"/>
          <p:cNvSpPr/>
          <p:nvPr/>
        </p:nvSpPr>
        <p:spPr>
          <a:xfrm>
            <a:off x="2146300" y="4370388"/>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latin typeface="Montserrat" charset="0"/>
              <a:ea typeface="ＭＳ Ｐゴシック" charset="0"/>
            </a:endParaRPr>
          </a:p>
        </p:txBody>
      </p:sp>
      <p:sp>
        <p:nvSpPr>
          <p:cNvPr id="19462" name="TextBox 12"/>
          <p:cNvSpPr txBox="1">
            <a:spLocks noChangeArrowheads="1"/>
          </p:cNvSpPr>
          <p:nvPr/>
        </p:nvSpPr>
        <p:spPr bwMode="auto">
          <a:xfrm>
            <a:off x="2287588" y="4918075"/>
            <a:ext cx="3062287"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Arial" panose="020B0604020202020204" pitchFamily="34" charset="0"/>
                <a:cs typeface="Arial" panose="020B0604020202020204" pitchFamily="34" charset="0"/>
              </a:rPr>
              <a:t>4</a:t>
            </a:r>
            <a:endParaRPr lang="en-US" sz="28700" b="1" dirty="0">
              <a:solidFill>
                <a:srgbClr val="D2020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052461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Screen Shot 2017-04-05 at 1.39.55 PM.pn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0"/>
            <a:ext cx="24377650" cy="13716000"/>
          </a:xfrm>
        </p:spPr>
      </p:pic>
      <p:sp>
        <p:nvSpPr>
          <p:cNvPr id="16" name="Rectangle 15"/>
          <p:cNvSpPr/>
          <p:nvPr/>
        </p:nvSpPr>
        <p:spPr>
          <a:xfrm>
            <a:off x="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Arial" panose="020B0604020202020204" pitchFamily="34" charset="0"/>
              <a:ea typeface="ＭＳ Ｐゴシック" charset="0"/>
              <a:cs typeface="Arial" panose="020B0604020202020204" pitchFamily="34" charset="0"/>
            </a:endParaRPr>
          </a:p>
        </p:txBody>
      </p:sp>
      <p:sp>
        <p:nvSpPr>
          <p:cNvPr id="21507" name="TextBox 9"/>
          <p:cNvSpPr txBox="1">
            <a:spLocks noChangeArrowheads="1"/>
          </p:cNvSpPr>
          <p:nvPr/>
        </p:nvSpPr>
        <p:spPr bwMode="auto">
          <a:xfrm>
            <a:off x="1965325" y="8686800"/>
            <a:ext cx="18602325" cy="36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CLOSING THE GAP IN LIVING CONDITIONS</a:t>
            </a:r>
          </a:p>
        </p:txBody>
      </p:sp>
      <p:sp>
        <p:nvSpPr>
          <p:cNvPr id="11" name="TextBox 10"/>
          <p:cNvSpPr txBox="1"/>
          <p:nvPr/>
        </p:nvSpPr>
        <p:spPr>
          <a:xfrm>
            <a:off x="2146300" y="8226425"/>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RESTITUTION IN CANADA</a:t>
            </a:r>
          </a:p>
        </p:txBody>
      </p:sp>
      <p:sp>
        <p:nvSpPr>
          <p:cNvPr id="12" name="Rectangle 11"/>
          <p:cNvSpPr/>
          <p:nvPr/>
        </p:nvSpPr>
        <p:spPr>
          <a:xfrm>
            <a:off x="2146300" y="4370388"/>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latin typeface="Montserrat" charset="0"/>
              <a:ea typeface="ＭＳ Ｐゴシック" charset="0"/>
            </a:endParaRPr>
          </a:p>
        </p:txBody>
      </p:sp>
      <p:sp>
        <p:nvSpPr>
          <p:cNvPr id="21510" name="TextBox 12"/>
          <p:cNvSpPr txBox="1">
            <a:spLocks noChangeArrowheads="1"/>
          </p:cNvSpPr>
          <p:nvPr/>
        </p:nvSpPr>
        <p:spPr bwMode="auto">
          <a:xfrm>
            <a:off x="2287588" y="4918075"/>
            <a:ext cx="3062287"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Arial" panose="020B0604020202020204" pitchFamily="34" charset="0"/>
                <a:cs typeface="Arial" panose="020B0604020202020204" pitchFamily="34" charset="0"/>
              </a:rPr>
              <a:t>5</a:t>
            </a:r>
            <a:endParaRPr lang="en-US" sz="28700" b="1" dirty="0">
              <a:solidFill>
                <a:srgbClr val="D20202"/>
              </a:solidFill>
              <a:latin typeface="Arial" panose="020B0604020202020204" pitchFamily="34" charset="0"/>
              <a:cs typeface="Arial" panose="020B0604020202020204" pitchFamily="34" charset="0"/>
            </a:endParaRPr>
          </a:p>
        </p:txBody>
      </p:sp>
      <p:sp>
        <p:nvSpPr>
          <p:cNvPr id="8" name="TextBox 7"/>
          <p:cNvSpPr txBox="1"/>
          <p:nvPr/>
        </p:nvSpPr>
        <p:spPr>
          <a:xfrm>
            <a:off x="13589884" y="239888"/>
            <a:ext cx="10978526" cy="707886"/>
          </a:xfrm>
          <a:prstGeom prst="rect">
            <a:avLst/>
          </a:prstGeom>
          <a:noFill/>
        </p:spPr>
        <p:txBody>
          <a:bodyPr wrap="square" rtlCol="0">
            <a:spAutoFit/>
          </a:bodyPr>
          <a:lstStyle/>
          <a:p>
            <a:r>
              <a:rPr lang="en-US" sz="2000" dirty="0">
                <a:solidFill>
                  <a:schemeClr val="bg1"/>
                </a:solidFill>
                <a:latin typeface="Calibri Light" charset="0"/>
              </a:rPr>
              <a:t>A bedroom in the the remote fly in community of Kitchenuhmaykoosib Inninuwug First Nation (2017).</a:t>
            </a:r>
          </a:p>
          <a:p>
            <a:endParaRPr lang="en-GB" sz="2000" dirty="0">
              <a:solidFill>
                <a:schemeClr val="bg1"/>
              </a:solidFill>
            </a:endParaRPr>
          </a:p>
        </p:txBody>
      </p:sp>
    </p:spTree>
    <p:extLst>
      <p:ext uri="{BB962C8B-B14F-4D97-AF65-F5344CB8AC3E}">
        <p14:creationId xmlns:p14="http://schemas.microsoft.com/office/powerpoint/2010/main" val="302782913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43"/>
          <p:cNvSpPr txBox="1">
            <a:spLocks noChangeArrowheads="1"/>
          </p:cNvSpPr>
          <p:nvPr/>
        </p:nvSpPr>
        <p:spPr bwMode="auto">
          <a:xfrm>
            <a:off x="6057900" y="1390650"/>
            <a:ext cx="11760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rgbClr val="D20202"/>
                </a:solidFill>
                <a:latin typeface="Arial" panose="020B0604020202020204" pitchFamily="34" charset="0"/>
                <a:cs typeface="Arial" panose="020B0604020202020204" pitchFamily="34" charset="0"/>
              </a:rPr>
              <a:t>CLOSING THE GAP</a:t>
            </a:r>
          </a:p>
        </p:txBody>
      </p:sp>
      <p:sp>
        <p:nvSpPr>
          <p:cNvPr id="46" name="TextBox 45"/>
          <p:cNvSpPr txBox="1"/>
          <p:nvPr/>
        </p:nvSpPr>
        <p:spPr>
          <a:xfrm>
            <a:off x="1884118" y="11363325"/>
            <a:ext cx="3934315"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spc="600" dirty="0">
                <a:solidFill>
                  <a:schemeClr val="tx2"/>
                </a:solidFill>
                <a:latin typeface="Arial" panose="020B0604020202020204" pitchFamily="34" charset="0"/>
                <a:ea typeface="Montserrat Semi" charset="0"/>
                <a:cs typeface="Arial" panose="020B0604020202020204" pitchFamily="34" charset="0"/>
              </a:rPr>
              <a:t>DRINKING WATER</a:t>
            </a:r>
          </a:p>
        </p:txBody>
      </p:sp>
      <p:sp>
        <p:nvSpPr>
          <p:cNvPr id="51" name="TextBox 50"/>
          <p:cNvSpPr txBox="1"/>
          <p:nvPr/>
        </p:nvSpPr>
        <p:spPr>
          <a:xfrm>
            <a:off x="6702882" y="11363325"/>
            <a:ext cx="2666089"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spc="600" dirty="0">
                <a:solidFill>
                  <a:schemeClr val="tx2"/>
                </a:solidFill>
                <a:latin typeface="Arial" panose="020B0604020202020204" pitchFamily="34" charset="0"/>
                <a:ea typeface="Montserrat Semi" charset="0"/>
                <a:cs typeface="Arial" panose="020B0604020202020204" pitchFamily="34" charset="0"/>
              </a:rPr>
              <a:t>EDUCATION</a:t>
            </a:r>
          </a:p>
        </p:txBody>
      </p:sp>
      <p:sp>
        <p:nvSpPr>
          <p:cNvPr id="53" name="TextBox 52"/>
          <p:cNvSpPr txBox="1"/>
          <p:nvPr/>
        </p:nvSpPr>
        <p:spPr>
          <a:xfrm>
            <a:off x="10371747" y="11363325"/>
            <a:ext cx="3715120"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spc="600" dirty="0">
                <a:solidFill>
                  <a:schemeClr val="tx2"/>
                </a:solidFill>
                <a:latin typeface="Arial" panose="020B0604020202020204" pitchFamily="34" charset="0"/>
                <a:ea typeface="Montserrat Semi" charset="0"/>
                <a:cs typeface="Arial" panose="020B0604020202020204" pitchFamily="34" charset="0"/>
              </a:rPr>
              <a:t>CHILD WELFARE</a:t>
            </a:r>
          </a:p>
        </p:txBody>
      </p:sp>
      <p:sp>
        <p:nvSpPr>
          <p:cNvPr id="55" name="TextBox 54"/>
          <p:cNvSpPr txBox="1"/>
          <p:nvPr/>
        </p:nvSpPr>
        <p:spPr>
          <a:xfrm>
            <a:off x="15483392" y="11363325"/>
            <a:ext cx="1872244"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spc="600" dirty="0">
                <a:solidFill>
                  <a:schemeClr val="tx2"/>
                </a:solidFill>
                <a:latin typeface="Arial" panose="020B0604020202020204" pitchFamily="34" charset="0"/>
                <a:ea typeface="Montserrat Semi" charset="0"/>
                <a:cs typeface="Arial" panose="020B0604020202020204" pitchFamily="34" charset="0"/>
              </a:rPr>
              <a:t>HEALTH</a:t>
            </a:r>
          </a:p>
        </p:txBody>
      </p:sp>
      <p:sp>
        <p:nvSpPr>
          <p:cNvPr id="57" name="TextBox 56"/>
          <p:cNvSpPr txBox="1"/>
          <p:nvPr/>
        </p:nvSpPr>
        <p:spPr>
          <a:xfrm>
            <a:off x="19518369" y="11363325"/>
            <a:ext cx="2158889"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spc="600" dirty="0">
                <a:solidFill>
                  <a:schemeClr val="tx2"/>
                </a:solidFill>
                <a:latin typeface="Arial" panose="020B0604020202020204" pitchFamily="34" charset="0"/>
                <a:ea typeface="Montserrat Semi" charset="0"/>
                <a:cs typeface="Arial" panose="020B0604020202020204" pitchFamily="34" charset="0"/>
              </a:rPr>
              <a:t>HOUSING</a:t>
            </a:r>
          </a:p>
        </p:txBody>
      </p:sp>
      <p:pic>
        <p:nvPicPr>
          <p:cNvPr id="11" name="Picture Placeholder 10" descr="StockSnap_R03OF7GWTB.jpg"/>
          <p:cNvPicPr>
            <a:picLocks noGrp="1" noChangeAspect="1"/>
          </p:cNvPicPr>
          <p:nvPr>
            <p:ph type="pic" sz="quarter" idx="27"/>
          </p:nvPr>
        </p:nvPicPr>
        <p:blipFill rotWithShape="1">
          <a:blip r:embed="rId3" cstate="print">
            <a:extLst>
              <a:ext uri="{28A0092B-C50C-407E-A947-70E740481C1C}">
                <a14:useLocalDpi xmlns:a14="http://schemas.microsoft.com/office/drawing/2010/main"/>
              </a:ext>
            </a:extLst>
          </a:blip>
          <a:srcRect/>
          <a:stretch/>
        </p:blipFill>
        <p:spPr>
          <a:xfrm>
            <a:off x="14463713" y="3295650"/>
            <a:ext cx="3879850" cy="7308850"/>
          </a:xfrm>
        </p:spPr>
      </p:pic>
      <p:pic>
        <p:nvPicPr>
          <p:cNvPr id="13" name="Picture Placeholder 12" descr="StockSnap_XCSRI35JGB.jpg"/>
          <p:cNvPicPr>
            <a:picLocks noGrp="1" noChangeAspect="1"/>
          </p:cNvPicPr>
          <p:nvPr>
            <p:ph type="pic" sz="quarter" idx="28"/>
          </p:nvPr>
        </p:nvPicPr>
        <p:blipFill rotWithShape="1">
          <a:blip r:embed="rId4" cstate="print">
            <a:extLst>
              <a:ext uri="{28A0092B-C50C-407E-A947-70E740481C1C}">
                <a14:useLocalDpi xmlns:a14="http://schemas.microsoft.com/office/drawing/2010/main"/>
              </a:ext>
            </a:extLst>
          </a:blip>
          <a:srcRect/>
          <a:stretch/>
        </p:blipFill>
        <p:spPr>
          <a:xfrm>
            <a:off x="18648363" y="3295650"/>
            <a:ext cx="3879850" cy="7308850"/>
          </a:xfrm>
        </p:spPr>
      </p:pic>
      <p:pic>
        <p:nvPicPr>
          <p:cNvPr id="8" name="Picture Placeholder 7" descr="father-holding-baby-girl_4460x4460.jpg"/>
          <p:cNvPicPr>
            <a:picLocks noGrp="1" noChangeAspect="1"/>
          </p:cNvPicPr>
          <p:nvPr>
            <p:ph type="pic" sz="quarter" idx="26"/>
          </p:nvPr>
        </p:nvPicPr>
        <p:blipFill rotWithShape="1">
          <a:blip r:embed="rId5" cstate="print">
            <a:extLst>
              <a:ext uri="{28A0092B-C50C-407E-A947-70E740481C1C}">
                <a14:useLocalDpi xmlns:a14="http://schemas.microsoft.com/office/drawing/2010/main"/>
              </a:ext>
            </a:extLst>
          </a:blip>
          <a:srcRect/>
          <a:stretch/>
        </p:blipFill>
        <p:spPr>
          <a:xfrm>
            <a:off x="10280650" y="3295650"/>
            <a:ext cx="3878263" cy="7308850"/>
          </a:xfrm>
        </p:spPr>
      </p:pic>
      <p:pic>
        <p:nvPicPr>
          <p:cNvPr id="4" name="Picture Placeholder 3" descr="filling-water-bottle_4460x4460.jpg"/>
          <p:cNvPicPr>
            <a:picLocks noGrp="1" noChangeAspect="1"/>
          </p:cNvPicPr>
          <p:nvPr>
            <p:ph type="pic" sz="quarter" idx="24"/>
          </p:nvPr>
        </p:nvPicPr>
        <p:blipFill rotWithShape="1">
          <a:blip r:embed="rId6" cstate="print">
            <a:extLst>
              <a:ext uri="{28A0092B-C50C-407E-A947-70E740481C1C}">
                <a14:useLocalDpi xmlns:a14="http://schemas.microsoft.com/office/drawing/2010/main"/>
              </a:ext>
            </a:extLst>
          </a:blip>
          <a:srcRect/>
          <a:stretch/>
        </p:blipFill>
        <p:spPr>
          <a:xfrm>
            <a:off x="1911350" y="3295650"/>
            <a:ext cx="3879850" cy="7308850"/>
          </a:xfrm>
        </p:spPr>
      </p:pic>
      <p:pic>
        <p:nvPicPr>
          <p:cNvPr id="7" name="Picture Placeholder 6" descr="StockSnap_PXRK3Z59YR.jpg"/>
          <p:cNvPicPr>
            <a:picLocks noGrp="1" noChangeAspect="1"/>
          </p:cNvPicPr>
          <p:nvPr>
            <p:ph type="pic" sz="quarter" idx="25"/>
          </p:nvPr>
        </p:nvPicPr>
        <p:blipFill rotWithShape="1">
          <a:blip r:embed="rId7" cstate="print">
            <a:extLst>
              <a:ext uri="{28A0092B-C50C-407E-A947-70E740481C1C}">
                <a14:useLocalDpi xmlns:a14="http://schemas.microsoft.com/office/drawing/2010/main"/>
              </a:ext>
            </a:extLst>
          </a:blip>
          <a:srcRect/>
          <a:stretch/>
        </p:blipFill>
        <p:spPr>
          <a:xfrm>
            <a:off x="6096000" y="3295650"/>
            <a:ext cx="3879850" cy="7308850"/>
          </a:xfrm>
        </p:spPr>
      </p:pic>
    </p:spTree>
    <p:extLst>
      <p:ext uri="{BB962C8B-B14F-4D97-AF65-F5344CB8AC3E}">
        <p14:creationId xmlns:p14="http://schemas.microsoft.com/office/powerpoint/2010/main" val="184882522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9"/>
          <p:cNvSpPr txBox="1">
            <a:spLocks noChangeArrowheads="1"/>
          </p:cNvSpPr>
          <p:nvPr/>
        </p:nvSpPr>
        <p:spPr bwMode="auto">
          <a:xfrm>
            <a:off x="12920663" y="1847850"/>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chemeClr val="tx2"/>
                </a:solidFill>
                <a:latin typeface="Arial" panose="020B0604020202020204" pitchFamily="34" charset="0"/>
                <a:cs typeface="Arial" panose="020B0604020202020204" pitchFamily="34" charset="0"/>
              </a:rPr>
              <a:t>CANADA IS </a:t>
            </a:r>
            <a:r>
              <a:rPr lang="en-US" sz="6600" dirty="0">
                <a:solidFill>
                  <a:srgbClr val="D20202"/>
                </a:solidFill>
                <a:latin typeface="Arial" panose="020B0604020202020204" pitchFamily="34" charset="0"/>
                <a:cs typeface="Arial" panose="020B0604020202020204" pitchFamily="34" charset="0"/>
              </a:rPr>
              <a:t>#2</a:t>
            </a:r>
          </a:p>
        </p:txBody>
      </p:sp>
      <p:sp>
        <p:nvSpPr>
          <p:cNvPr id="12" name="TextBox 11"/>
          <p:cNvSpPr txBox="1"/>
          <p:nvPr/>
        </p:nvSpPr>
        <p:spPr>
          <a:xfrm>
            <a:off x="14009688" y="3310115"/>
            <a:ext cx="8547100" cy="1951432"/>
          </a:xfrm>
          <a:prstGeom prst="rect">
            <a:avLst/>
          </a:prstGeom>
          <a:noFill/>
        </p:spPr>
        <p:txBody>
          <a:bodyPr>
            <a:spAutoFit/>
          </a:bodyPr>
          <a:lstStyle/>
          <a:p>
            <a:pPr defTabSz="1828434" eaLnBrk="1" fontAlgn="auto" hangingPunct="1">
              <a:lnSpc>
                <a:spcPct val="150000"/>
              </a:lnSpc>
              <a:spcBef>
                <a:spcPts val="0"/>
              </a:spcBef>
              <a:spcAft>
                <a:spcPts val="0"/>
              </a:spcAft>
              <a:defRPr/>
            </a:pPr>
            <a:r>
              <a:rPr lang="en-US" sz="2800" spc="300" dirty="0">
                <a:latin typeface="Arial" panose="020B0604020202020204" pitchFamily="34" charset="0"/>
                <a:ea typeface="Montserrat Light" charset="0"/>
                <a:cs typeface="Arial" panose="020B0604020202020204" pitchFamily="34" charset="0"/>
              </a:rPr>
              <a:t>For the second year in a row Canada has been named the 2nd best country in the world, and 1</a:t>
            </a:r>
            <a:r>
              <a:rPr lang="en-US" sz="2800" spc="300" baseline="30000" dirty="0">
                <a:latin typeface="Arial" panose="020B0604020202020204" pitchFamily="34" charset="0"/>
                <a:ea typeface="Montserrat Light" charset="0"/>
                <a:cs typeface="Arial" panose="020B0604020202020204" pitchFamily="34" charset="0"/>
              </a:rPr>
              <a:t>st</a:t>
            </a:r>
            <a:r>
              <a:rPr lang="en-US" sz="2800" spc="300" dirty="0">
                <a:latin typeface="Arial" panose="020B0604020202020204" pitchFamily="34" charset="0"/>
                <a:ea typeface="Montserrat Light" charset="0"/>
                <a:cs typeface="Arial" panose="020B0604020202020204" pitchFamily="34" charset="0"/>
              </a:rPr>
              <a:t> in Quality of Life.</a:t>
            </a:r>
          </a:p>
        </p:txBody>
      </p:sp>
      <p:sp>
        <p:nvSpPr>
          <p:cNvPr id="24579" name="TextBox 17"/>
          <p:cNvSpPr txBox="1">
            <a:spLocks noChangeArrowheads="1"/>
          </p:cNvSpPr>
          <p:nvPr/>
        </p:nvSpPr>
        <p:spPr bwMode="auto">
          <a:xfrm>
            <a:off x="777875" y="8767763"/>
            <a:ext cx="10723563"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chemeClr val="tx2"/>
                </a:solidFill>
                <a:latin typeface="Arial" panose="020B0604020202020204" pitchFamily="34" charset="0"/>
                <a:cs typeface="Arial" panose="020B0604020202020204" pitchFamily="34" charset="0"/>
              </a:rPr>
              <a:t>FIRST NATIONS </a:t>
            </a:r>
            <a:r>
              <a:rPr lang="en-US" sz="6600" dirty="0">
                <a:solidFill>
                  <a:srgbClr val="D20202"/>
                </a:solidFill>
                <a:latin typeface="Arial" panose="020B0604020202020204" pitchFamily="34" charset="0"/>
                <a:cs typeface="Arial" panose="020B0604020202020204" pitchFamily="34" charset="0"/>
              </a:rPr>
              <a:t>#63</a:t>
            </a:r>
            <a:endParaRPr lang="en-US" sz="9600" dirty="0">
              <a:solidFill>
                <a:srgbClr val="D20202"/>
              </a:solidFill>
              <a:latin typeface="Arial" panose="020B0604020202020204" pitchFamily="34" charset="0"/>
              <a:cs typeface="Arial" panose="020B0604020202020204" pitchFamily="34" charset="0"/>
            </a:endParaRPr>
          </a:p>
        </p:txBody>
      </p:sp>
      <p:sp>
        <p:nvSpPr>
          <p:cNvPr id="17" name="TextBox 16"/>
          <p:cNvSpPr txBox="1"/>
          <p:nvPr/>
        </p:nvSpPr>
        <p:spPr>
          <a:xfrm>
            <a:off x="1866900" y="10261006"/>
            <a:ext cx="8547100" cy="1951432"/>
          </a:xfrm>
          <a:prstGeom prst="rect">
            <a:avLst/>
          </a:prstGeom>
          <a:noFill/>
        </p:spPr>
        <p:txBody>
          <a:bodyPr>
            <a:spAutoFit/>
          </a:bodyPr>
          <a:lstStyle/>
          <a:p>
            <a:pPr defTabSz="1828434" eaLnBrk="1" fontAlgn="auto" hangingPunct="1">
              <a:lnSpc>
                <a:spcPct val="150000"/>
              </a:lnSpc>
              <a:spcBef>
                <a:spcPts val="0"/>
              </a:spcBef>
              <a:spcAft>
                <a:spcPts val="0"/>
              </a:spcAft>
              <a:defRPr/>
            </a:pPr>
            <a:r>
              <a:rPr lang="en-US" sz="2800" spc="300" dirty="0">
                <a:latin typeface="Arial" panose="020B0604020202020204" pitchFamily="34" charset="0"/>
                <a:ea typeface="Montserrat Light" charset="0"/>
                <a:cs typeface="Arial" panose="020B0604020202020204" pitchFamily="34" charset="0"/>
              </a:rPr>
              <a:t>In comparison First Nations reserves rank 63</a:t>
            </a:r>
            <a:r>
              <a:rPr lang="en-US" sz="2800" spc="300" baseline="30000" dirty="0">
                <a:latin typeface="Arial" panose="020B0604020202020204" pitchFamily="34" charset="0"/>
                <a:ea typeface="Montserrat Light" charset="0"/>
                <a:cs typeface="Arial" panose="020B0604020202020204" pitchFamily="34" charset="0"/>
              </a:rPr>
              <a:t>rd</a:t>
            </a:r>
            <a:r>
              <a:rPr lang="en-US" sz="2800" spc="300" dirty="0">
                <a:latin typeface="Arial" panose="020B0604020202020204" pitchFamily="34" charset="0"/>
                <a:ea typeface="Montserrat Light" charset="0"/>
                <a:cs typeface="Arial" panose="020B0604020202020204" pitchFamily="34" charset="0"/>
              </a:rPr>
              <a:t> and lower, due to poor living conditions.  </a:t>
            </a:r>
          </a:p>
        </p:txBody>
      </p:sp>
      <p:pic>
        <p:nvPicPr>
          <p:cNvPr id="7" name="Picture Placeholder 6" descr="toronto-1812178_1920.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3" name="Picture Placeholder 2" descr="11445920.jpg"/>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p:pic>
      <p:sp>
        <p:nvSpPr>
          <p:cNvPr id="8" name="Rectangle 7"/>
          <p:cNvSpPr/>
          <p:nvPr/>
        </p:nvSpPr>
        <p:spPr>
          <a:xfrm>
            <a:off x="12442841" y="13107752"/>
            <a:ext cx="12188825" cy="400110"/>
          </a:xfrm>
          <a:prstGeom prst="rect">
            <a:avLst/>
          </a:prstGeom>
        </p:spPr>
        <p:txBody>
          <a:bodyPr>
            <a:spAutoFit/>
          </a:bodyPr>
          <a:lstStyle/>
          <a:p>
            <a:r>
              <a:rPr lang="en-CA" sz="2000" dirty="0">
                <a:solidFill>
                  <a:srgbClr val="FFFFFF"/>
                </a:solidFill>
                <a:latin typeface="Arial" panose="020B0604020202020204" pitchFamily="34" charset="0"/>
                <a:cs typeface="Arial" panose="020B0604020202020204" pitchFamily="34" charset="0"/>
              </a:rPr>
              <a:t>Indigenous children play in a water- filled ditch in the First Nations reserve in Attawapiskat, Ont. (2016) </a:t>
            </a:r>
          </a:p>
        </p:txBody>
      </p:sp>
      <p:sp>
        <p:nvSpPr>
          <p:cNvPr id="9" name="TextBox 8"/>
          <p:cNvSpPr txBox="1"/>
          <p:nvPr/>
        </p:nvSpPr>
        <p:spPr>
          <a:xfrm>
            <a:off x="231032" y="246945"/>
            <a:ext cx="5985315" cy="400110"/>
          </a:xfrm>
          <a:prstGeom prst="rect">
            <a:avLst/>
          </a:prstGeom>
          <a:noFill/>
        </p:spPr>
        <p:txBody>
          <a:bodyPr wrap="square" rtlCol="0">
            <a:spAutoFit/>
          </a:bodyPr>
          <a:lstStyle/>
          <a:p>
            <a:r>
              <a:rPr lang="en-US" sz="2000" dirty="0">
                <a:solidFill>
                  <a:srgbClr val="FFFFFF"/>
                </a:solidFill>
                <a:latin typeface="Arial" panose="020B0604020202020204" pitchFamily="34" charset="0"/>
                <a:cs typeface="Arial" panose="020B0604020202020204" pitchFamily="34" charset="0"/>
              </a:rPr>
              <a:t>Toronto,</a:t>
            </a:r>
            <a:r>
              <a:rPr lang="en-CA" sz="2000" dirty="0">
                <a:solidFill>
                  <a:srgbClr val="FFFFFF"/>
                </a:solidFill>
                <a:latin typeface="Arial" panose="020B0604020202020204" pitchFamily="34" charset="0"/>
                <a:cs typeface="Arial" panose="020B0604020202020204" pitchFamily="34" charset="0"/>
              </a:rPr>
              <a:t> </a:t>
            </a:r>
            <a:r>
              <a:rPr lang="en-US" sz="2000" dirty="0">
                <a:solidFill>
                  <a:srgbClr val="FFFFFF"/>
                </a:solidFill>
                <a:latin typeface="Arial" panose="020B0604020202020204" pitchFamily="34" charset="0"/>
                <a:cs typeface="Arial" panose="020B0604020202020204" pitchFamily="34" charset="0"/>
              </a:rPr>
              <a:t>ON</a:t>
            </a:r>
            <a:r>
              <a:rPr lang="en-CA" sz="2000" dirty="0">
                <a:solidFill>
                  <a:srgbClr val="FFFFFF"/>
                </a:solidFill>
                <a:latin typeface="Arial" panose="020B0604020202020204" pitchFamily="34" charset="0"/>
                <a:cs typeface="Arial" panose="020B0604020202020204" pitchFamily="34" charset="0"/>
              </a:rPr>
              <a:t> </a:t>
            </a:r>
            <a:endParaRPr lang="en-GB" sz="20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07193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A6F137E-8399-6F49-8AF3-20C637470E5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16" name="Rectangle 15"/>
          <p:cNvSpPr/>
          <p:nvPr/>
        </p:nvSpPr>
        <p:spPr>
          <a:xfrm>
            <a:off x="0" y="-1"/>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25603" name="TextBox 9"/>
          <p:cNvSpPr txBox="1">
            <a:spLocks noChangeArrowheads="1"/>
          </p:cNvSpPr>
          <p:nvPr/>
        </p:nvSpPr>
        <p:spPr bwMode="auto">
          <a:xfrm>
            <a:off x="1965325" y="8686800"/>
            <a:ext cx="19848346" cy="36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ENDING COLONIALISM &amp; FORCED ASSIMILATION</a:t>
            </a:r>
          </a:p>
        </p:txBody>
      </p:sp>
      <p:sp>
        <p:nvSpPr>
          <p:cNvPr id="11" name="TextBox 10"/>
          <p:cNvSpPr txBox="1"/>
          <p:nvPr/>
        </p:nvSpPr>
        <p:spPr>
          <a:xfrm>
            <a:off x="2146300" y="8226425"/>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RESTITUTION IN CANADA</a:t>
            </a:r>
          </a:p>
        </p:txBody>
      </p:sp>
      <p:sp>
        <p:nvSpPr>
          <p:cNvPr id="12" name="Rectangle 11"/>
          <p:cNvSpPr/>
          <p:nvPr/>
        </p:nvSpPr>
        <p:spPr>
          <a:xfrm>
            <a:off x="2146300" y="4370388"/>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latin typeface="Montserrat" charset="0"/>
              <a:ea typeface="ＭＳ Ｐゴシック" charset="0"/>
            </a:endParaRPr>
          </a:p>
        </p:txBody>
      </p:sp>
      <p:sp>
        <p:nvSpPr>
          <p:cNvPr id="25606" name="TextBox 12"/>
          <p:cNvSpPr txBox="1">
            <a:spLocks noChangeArrowheads="1"/>
          </p:cNvSpPr>
          <p:nvPr/>
        </p:nvSpPr>
        <p:spPr bwMode="auto">
          <a:xfrm>
            <a:off x="2287588" y="4918075"/>
            <a:ext cx="3062287"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Arial" panose="020B0604020202020204" pitchFamily="34" charset="0"/>
                <a:cs typeface="Arial" panose="020B0604020202020204" pitchFamily="34" charset="0"/>
              </a:rPr>
              <a:t>6</a:t>
            </a:r>
            <a:endParaRPr lang="en-US" sz="28700" b="1" dirty="0">
              <a:solidFill>
                <a:srgbClr val="D20202"/>
              </a:solidFill>
              <a:latin typeface="Arial" panose="020B0604020202020204" pitchFamily="34" charset="0"/>
              <a:cs typeface="Arial" panose="020B0604020202020204" pitchFamily="34" charset="0"/>
            </a:endParaRPr>
          </a:p>
        </p:txBody>
      </p:sp>
      <p:sp>
        <p:nvSpPr>
          <p:cNvPr id="8" name="TextBox 7"/>
          <p:cNvSpPr txBox="1"/>
          <p:nvPr/>
        </p:nvSpPr>
        <p:spPr>
          <a:xfrm>
            <a:off x="222264" y="222250"/>
            <a:ext cx="8858827" cy="400110"/>
          </a:xfrm>
          <a:prstGeom prst="rect">
            <a:avLst/>
          </a:prstGeom>
          <a:noFill/>
        </p:spPr>
        <p:txBody>
          <a:bodyPr wrap="square" rtlCol="0">
            <a:spAutoFit/>
          </a:bodyPr>
          <a:lstStyle/>
          <a:p>
            <a:r>
              <a:rPr lang="en-US" sz="2000" dirty="0">
                <a:solidFill>
                  <a:srgbClr val="FFFFFF"/>
                </a:solidFill>
                <a:latin typeface="Arial" panose="020B0604020202020204" pitchFamily="34" charset="0"/>
                <a:cs typeface="Arial" panose="020B0604020202020204" pitchFamily="34" charset="0"/>
              </a:rPr>
              <a:t>Dancers in regalia at the First Nation University </a:t>
            </a:r>
            <a:r>
              <a:rPr lang="en-US" sz="2000" dirty="0" err="1">
                <a:solidFill>
                  <a:srgbClr val="FFFFFF"/>
                </a:solidFill>
                <a:latin typeface="Arial" panose="020B0604020202020204" pitchFamily="34" charset="0"/>
                <a:cs typeface="Arial" panose="020B0604020202020204" pitchFamily="34" charset="0"/>
              </a:rPr>
              <a:t>Pow</a:t>
            </a:r>
            <a:r>
              <a:rPr lang="en-US" sz="2000" dirty="0">
                <a:solidFill>
                  <a:srgbClr val="FFFFFF"/>
                </a:solidFill>
                <a:latin typeface="Arial" panose="020B0604020202020204" pitchFamily="34" charset="0"/>
                <a:cs typeface="Arial" panose="020B0604020202020204" pitchFamily="34" charset="0"/>
              </a:rPr>
              <a:t> Wow (2017)</a:t>
            </a:r>
          </a:p>
        </p:txBody>
      </p:sp>
    </p:spTree>
    <p:extLst>
      <p:ext uri="{BB962C8B-B14F-4D97-AF65-F5344CB8AC3E}">
        <p14:creationId xmlns:p14="http://schemas.microsoft.com/office/powerpoint/2010/main" val="317457566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1"/>
          <p:cNvSpPr txBox="1">
            <a:spLocks noChangeArrowheads="1"/>
          </p:cNvSpPr>
          <p:nvPr/>
        </p:nvSpPr>
        <p:spPr bwMode="auto">
          <a:xfrm>
            <a:off x="4376738" y="2843213"/>
            <a:ext cx="15700375" cy="7170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ja-JP" altLang="en-US" sz="11500" dirty="0">
                <a:solidFill>
                  <a:schemeClr val="tx2"/>
                </a:solidFill>
                <a:latin typeface="Arial" panose="020B0604020202020204" pitchFamily="34" charset="0"/>
                <a:cs typeface="Arial" panose="020B0604020202020204" pitchFamily="34" charset="0"/>
              </a:rPr>
              <a:t>“</a:t>
            </a:r>
            <a:r>
              <a:rPr lang="en-US" altLang="ja-JP" sz="11500" dirty="0">
                <a:solidFill>
                  <a:schemeClr val="tx2"/>
                </a:solidFill>
                <a:latin typeface="Arial" panose="020B0604020202020204" pitchFamily="34" charset="0"/>
                <a:cs typeface="Arial" panose="020B0604020202020204" pitchFamily="34" charset="0"/>
              </a:rPr>
              <a:t>Canadians need to understand that Aboriginal peoples are nations.</a:t>
            </a:r>
            <a:r>
              <a:rPr lang="ja-JP" altLang="en-US" sz="11500" dirty="0">
                <a:solidFill>
                  <a:schemeClr val="tx2"/>
                </a:solidFill>
                <a:latin typeface="Arial" panose="020B0604020202020204" pitchFamily="34" charset="0"/>
                <a:cs typeface="Arial" panose="020B0604020202020204" pitchFamily="34" charset="0"/>
              </a:rPr>
              <a:t>”</a:t>
            </a:r>
            <a:endParaRPr lang="en-US" sz="23900" dirty="0">
              <a:solidFill>
                <a:schemeClr val="tx2"/>
              </a:solidFill>
              <a:latin typeface="Arial" panose="020B0604020202020204" pitchFamily="34" charset="0"/>
              <a:cs typeface="Arial" panose="020B0604020202020204" pitchFamily="34" charset="0"/>
            </a:endParaRPr>
          </a:p>
        </p:txBody>
      </p:sp>
      <p:sp>
        <p:nvSpPr>
          <p:cNvPr id="27650" name="TextBox 2"/>
          <p:cNvSpPr txBox="1">
            <a:spLocks noChangeArrowheads="1"/>
          </p:cNvSpPr>
          <p:nvPr/>
        </p:nvSpPr>
        <p:spPr bwMode="auto">
          <a:xfrm>
            <a:off x="8382000" y="10287000"/>
            <a:ext cx="76898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3200" dirty="0">
                <a:solidFill>
                  <a:srgbClr val="D20202"/>
                </a:solidFill>
                <a:latin typeface="Arial" panose="020B0604020202020204" pitchFamily="34" charset="0"/>
                <a:cs typeface="Arial" panose="020B0604020202020204" pitchFamily="34" charset="0"/>
              </a:rPr>
              <a:t>-Royal Commission on Aboriginal People</a:t>
            </a:r>
            <a:endParaRPr lang="en-US" sz="4800" dirty="0">
              <a:solidFill>
                <a:srgbClr val="D2020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9043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0727FDE-5899-9945-B620-3F442B7C0A1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 r="13"/>
          <a:stretch>
            <a:fillRect/>
          </a:stretch>
        </p:blipFill>
        <p:spPr/>
      </p:pic>
      <p:sp>
        <p:nvSpPr>
          <p:cNvPr id="4" name="Rectangle 3"/>
          <p:cNvSpPr/>
          <p:nvPr/>
        </p:nvSpPr>
        <p:spPr>
          <a:xfrm>
            <a:off x="0" y="2799477"/>
            <a:ext cx="24377650" cy="7128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28675" name="TextBox 4"/>
          <p:cNvSpPr txBox="1">
            <a:spLocks noChangeArrowheads="1"/>
          </p:cNvSpPr>
          <p:nvPr/>
        </p:nvSpPr>
        <p:spPr bwMode="auto">
          <a:xfrm>
            <a:off x="2601913" y="4153756"/>
            <a:ext cx="19267487" cy="4161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lnSpc>
                <a:spcPct val="150000"/>
              </a:lnSpc>
            </a:pPr>
            <a:r>
              <a:rPr lang="en-US" sz="3000" dirty="0">
                <a:latin typeface="Arial" panose="020B0604020202020204" pitchFamily="34" charset="0"/>
                <a:cs typeface="Arial" panose="020B0604020202020204" pitchFamily="34" charset="0"/>
              </a:rPr>
              <a:t>“That is, they are political and cultural groups with values and </a:t>
            </a:r>
            <a:r>
              <a:rPr lang="en-US" sz="3000" dirty="0" err="1">
                <a:latin typeface="Arial" panose="020B0604020202020204" pitchFamily="34" charset="0"/>
                <a:cs typeface="Arial" panose="020B0604020202020204" pitchFamily="34" charset="0"/>
              </a:rPr>
              <a:t>lifeways</a:t>
            </a:r>
            <a:r>
              <a:rPr lang="en-US" sz="3000" dirty="0">
                <a:latin typeface="Arial" panose="020B0604020202020204" pitchFamily="34" charset="0"/>
                <a:cs typeface="Arial" panose="020B0604020202020204" pitchFamily="34" charset="0"/>
              </a:rPr>
              <a:t> distinct from those of other Canadians. They lived as nations for thousands of years before the arrival of Europeans. As nations, they forged trade and military alliances among themselves and with the new arrivals. To this day, Aboriginal people's sense of confidence and well-being as individuals remains tied to the strength of their nations. </a:t>
            </a:r>
            <a:r>
              <a:rPr lang="en-US" sz="3000" dirty="0">
                <a:solidFill>
                  <a:srgbClr val="D20202"/>
                </a:solidFill>
                <a:latin typeface="Arial" panose="020B0604020202020204" pitchFamily="34" charset="0"/>
                <a:cs typeface="Arial" panose="020B0604020202020204" pitchFamily="34" charset="0"/>
              </a:rPr>
              <a:t>Only as members of restored nations can they reach their potential in the twenty-first century.”</a:t>
            </a:r>
            <a:endParaRPr lang="en-CA" altLang="ja-JP" sz="3000" dirty="0">
              <a:solidFill>
                <a:srgbClr val="D20202"/>
              </a:solidFill>
              <a:latin typeface="Arial" panose="020B0604020202020204" pitchFamily="34" charset="0"/>
              <a:cs typeface="Arial" panose="020B0604020202020204" pitchFamily="34" charset="0"/>
            </a:endParaRPr>
          </a:p>
          <a:p>
            <a:pPr eaLnBrk="1" hangingPunct="1">
              <a:lnSpc>
                <a:spcPct val="150000"/>
              </a:lnSpc>
            </a:pPr>
            <a:endParaRPr lang="en-US" sz="3000" dirty="0">
              <a:solidFill>
                <a:srgbClr val="D20202"/>
              </a:solidFill>
              <a:latin typeface="Arial" panose="020B0604020202020204" pitchFamily="34" charset="0"/>
              <a:cs typeface="Arial" panose="020B0604020202020204" pitchFamily="34" charset="0"/>
            </a:endParaRPr>
          </a:p>
        </p:txBody>
      </p:sp>
      <p:sp>
        <p:nvSpPr>
          <p:cNvPr id="8" name="TextBox 2"/>
          <p:cNvSpPr txBox="1">
            <a:spLocks noChangeArrowheads="1"/>
          </p:cNvSpPr>
          <p:nvPr/>
        </p:nvSpPr>
        <p:spPr bwMode="auto">
          <a:xfrm>
            <a:off x="14979763" y="8693748"/>
            <a:ext cx="76898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3200" dirty="0">
                <a:solidFill>
                  <a:srgbClr val="7F7F7F"/>
                </a:solidFill>
                <a:latin typeface="Arial" panose="020B0604020202020204" pitchFamily="34" charset="0"/>
                <a:cs typeface="Arial" panose="020B0604020202020204" pitchFamily="34" charset="0"/>
              </a:rPr>
              <a:t>-Royal Commission on Aboriginal People</a:t>
            </a:r>
            <a:endParaRPr lang="en-US" sz="4800"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253277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7649" cy="13712428"/>
          </a:xfrm>
          <a:prstGeom prst="rect">
            <a:avLst/>
          </a:prstGeom>
        </p:spPr>
      </p:pic>
      <p:sp>
        <p:nvSpPr>
          <p:cNvPr id="5" name="Rectangle 4"/>
          <p:cNvSpPr/>
          <p:nvPr/>
        </p:nvSpPr>
        <p:spPr>
          <a:xfrm>
            <a:off x="0" y="3572"/>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sz="4800">
              <a:solidFill>
                <a:srgbClr val="FFFFFF"/>
              </a:solidFill>
              <a:latin typeface="Montserrat Light" charset="0"/>
              <a:ea typeface="ＭＳ Ｐゴシック" charset="0"/>
            </a:endParaRPr>
          </a:p>
        </p:txBody>
      </p:sp>
      <p:sp>
        <p:nvSpPr>
          <p:cNvPr id="6" name="TextBox 5"/>
          <p:cNvSpPr txBox="1"/>
          <p:nvPr/>
        </p:nvSpPr>
        <p:spPr>
          <a:xfrm>
            <a:off x="466029" y="3247041"/>
            <a:ext cx="11017968" cy="7171194"/>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FULL </a:t>
            </a:r>
          </a:p>
          <a:p>
            <a:pPr eaLnBrk="1" hangingPunct="1"/>
            <a:r>
              <a:rPr lang="en-US" sz="11500" b="1" dirty="0">
                <a:solidFill>
                  <a:schemeClr val="bg1"/>
                </a:solidFill>
                <a:latin typeface="Arial" panose="020B0604020202020204" pitchFamily="34" charset="0"/>
                <a:cs typeface="Arial" panose="020B0604020202020204" pitchFamily="34" charset="0"/>
              </a:rPr>
              <a:t>RESTITUTION ULTIMATELY MEANS:</a:t>
            </a:r>
          </a:p>
        </p:txBody>
      </p:sp>
      <p:sp>
        <p:nvSpPr>
          <p:cNvPr id="8" name="TextBox 8"/>
          <p:cNvSpPr txBox="1">
            <a:spLocks noChangeArrowheads="1"/>
          </p:cNvSpPr>
          <p:nvPr/>
        </p:nvSpPr>
        <p:spPr bwMode="auto">
          <a:xfrm>
            <a:off x="466028" y="10511898"/>
            <a:ext cx="9704494" cy="1723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lnSpc>
                <a:spcPct val="150000"/>
              </a:lnSpc>
            </a:pPr>
            <a:r>
              <a:rPr lang="en-US" sz="2400" dirty="0">
                <a:solidFill>
                  <a:schemeClr val="bg1"/>
                </a:solidFill>
                <a:latin typeface="Arial" panose="020B0604020202020204" pitchFamily="34" charset="0"/>
                <a:cs typeface="Arial" panose="020B0604020202020204" pitchFamily="34" charset="0"/>
              </a:rPr>
              <a:t>Respecting that Indigenous People have the right to self-determination. They too are Nations on this land.</a:t>
            </a:r>
          </a:p>
          <a:p>
            <a:pPr eaLnBrk="1" hangingPunct="1">
              <a:lnSpc>
                <a:spcPct val="150000"/>
              </a:lnSpc>
            </a:pPr>
            <a:endParaRPr lang="en-US" sz="2400" dirty="0">
              <a:solidFill>
                <a:schemeClr val="bg1"/>
              </a:solidFill>
              <a:latin typeface="Arial" panose="020B0604020202020204" pitchFamily="34" charset="0"/>
              <a:cs typeface="Arial" panose="020B0604020202020204" pitchFamily="34" charset="0"/>
            </a:endParaRPr>
          </a:p>
        </p:txBody>
      </p:sp>
      <p:pic>
        <p:nvPicPr>
          <p:cNvPr id="9" name="Picture 8"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401421" y="12680040"/>
            <a:ext cx="5976229" cy="911788"/>
          </a:xfrm>
          <a:prstGeom prst="rect">
            <a:avLst/>
          </a:prstGeom>
        </p:spPr>
      </p:pic>
    </p:spTree>
    <p:extLst>
      <p:ext uri="{BB962C8B-B14F-4D97-AF65-F5344CB8AC3E}">
        <p14:creationId xmlns:p14="http://schemas.microsoft.com/office/powerpoint/2010/main" val="303808040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115338" y="0"/>
            <a:ext cx="3260725"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8194" name="TextBox 16"/>
          <p:cNvSpPr txBox="1">
            <a:spLocks noChangeArrowheads="1"/>
          </p:cNvSpPr>
          <p:nvPr/>
        </p:nvSpPr>
        <p:spPr bwMode="auto">
          <a:xfrm>
            <a:off x="1517650" y="1822606"/>
            <a:ext cx="8053388" cy="9248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4800" dirty="0">
                <a:solidFill>
                  <a:srgbClr val="D20202"/>
                </a:solidFill>
                <a:latin typeface="Arial" panose="020B0604020202020204" pitchFamily="34" charset="0"/>
                <a:cs typeface="Arial" panose="020B0604020202020204" pitchFamily="34" charset="0"/>
              </a:rPr>
              <a:t>“After some 500 years of a relationship that has swung from partnership to domination, from mutual respect and co-operation to paternalism and attempted assimilation, Canada must now work out fair and lasting terms of coexistence with Aboriginal people.”</a:t>
            </a:r>
          </a:p>
          <a:p>
            <a:pPr eaLnBrk="1" hangingPunct="1"/>
            <a:endParaRPr lang="en-US" sz="11500" dirty="0">
              <a:solidFill>
                <a:schemeClr val="tx2"/>
              </a:solidFill>
              <a:latin typeface="Arial" panose="020B0604020202020204" pitchFamily="34" charset="0"/>
              <a:cs typeface="Arial" panose="020B0604020202020204" pitchFamily="34" charset="0"/>
            </a:endParaRPr>
          </a:p>
        </p:txBody>
      </p:sp>
      <p:sp>
        <p:nvSpPr>
          <p:cNvPr id="8195" name="TextBox 18"/>
          <p:cNvSpPr txBox="1">
            <a:spLocks noChangeArrowheads="1"/>
          </p:cNvSpPr>
          <p:nvPr/>
        </p:nvSpPr>
        <p:spPr bwMode="auto">
          <a:xfrm>
            <a:off x="4046998" y="10459005"/>
            <a:ext cx="6267450" cy="877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lnSpc>
                <a:spcPct val="150000"/>
              </a:lnSpc>
            </a:pPr>
            <a:r>
              <a:rPr lang="en-US" sz="2000" i="1" dirty="0">
                <a:latin typeface="Arial" panose="020B0604020202020204" pitchFamily="34" charset="0"/>
                <a:cs typeface="Arial" panose="020B0604020202020204" pitchFamily="34" charset="0"/>
              </a:rPr>
              <a:t>- Royal Commission on Aboriginal  People, 1996</a:t>
            </a:r>
          </a:p>
          <a:p>
            <a:pPr eaLnBrk="1" hangingPunct="1">
              <a:lnSpc>
                <a:spcPct val="150000"/>
              </a:lnSpc>
            </a:pPr>
            <a:endParaRPr lang="en-US" sz="1600" dirty="0">
              <a:latin typeface="Arial" panose="020B0604020202020204" pitchFamily="34" charset="0"/>
              <a:cs typeface="Arial" panose="020B0604020202020204" pitchFamily="34" charset="0"/>
            </a:endParaRPr>
          </a:p>
        </p:txBody>
      </p:sp>
      <p:pic>
        <p:nvPicPr>
          <p:cNvPr id="3" name="Picture Placeholder 2" descr="7d7951a1-b287-498f-982e-94b9ddf2a185_thumbnail_600_600.jpg"/>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a:xfrm>
            <a:off x="11056938" y="0"/>
            <a:ext cx="11276012" cy="13716000"/>
          </a:xfrm>
        </p:spPr>
      </p:pic>
      <p:sp>
        <p:nvSpPr>
          <p:cNvPr id="6" name="TextBox 5"/>
          <p:cNvSpPr txBox="1"/>
          <p:nvPr/>
        </p:nvSpPr>
        <p:spPr>
          <a:xfrm>
            <a:off x="16932076" y="13164710"/>
            <a:ext cx="6803065" cy="400110"/>
          </a:xfrm>
          <a:prstGeom prst="rect">
            <a:avLst/>
          </a:prstGeom>
          <a:noFill/>
        </p:spPr>
        <p:txBody>
          <a:bodyPr wrap="square" rtlCol="0">
            <a:spAutoFit/>
          </a:bodyPr>
          <a:lstStyle/>
          <a:p>
            <a:r>
              <a:rPr lang="en-US" sz="2000" dirty="0">
                <a:solidFill>
                  <a:srgbClr val="FFFFFF"/>
                </a:solidFill>
                <a:latin typeface="Calibri Light" charset="0"/>
              </a:rPr>
              <a:t>Indigenous Peoples receiving treaty money ( 1930)</a:t>
            </a:r>
            <a:endParaRPr lang="en-GB" sz="2000" dirty="0">
              <a:solidFill>
                <a:srgbClr val="FFFFFF"/>
              </a:solidFill>
            </a:endParaRPr>
          </a:p>
        </p:txBody>
      </p:sp>
    </p:spTree>
    <p:extLst>
      <p:ext uri="{BB962C8B-B14F-4D97-AF65-F5344CB8AC3E}">
        <p14:creationId xmlns:p14="http://schemas.microsoft.com/office/powerpoint/2010/main" val="23312242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E87F372-6952-9E48-B324-F922228BA1D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3" name="Rectangle 2"/>
          <p:cNvSpPr/>
          <p:nvPr/>
        </p:nvSpPr>
        <p:spPr>
          <a:xfrm>
            <a:off x="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grpSp>
        <p:nvGrpSpPr>
          <p:cNvPr id="9219" name="Group 8"/>
          <p:cNvGrpSpPr>
            <a:grpSpLocks/>
          </p:cNvGrpSpPr>
          <p:nvPr/>
        </p:nvGrpSpPr>
        <p:grpSpPr bwMode="auto">
          <a:xfrm>
            <a:off x="6005513" y="6919695"/>
            <a:ext cx="12258687" cy="646331"/>
            <a:chOff x="2705292" y="4309397"/>
            <a:chExt cx="12259135" cy="646635"/>
          </a:xfrm>
        </p:grpSpPr>
        <p:sp>
          <p:nvSpPr>
            <p:cNvPr id="9228" name="TextBox 10"/>
            <p:cNvSpPr txBox="1">
              <a:spLocks noChangeArrowheads="1"/>
            </p:cNvSpPr>
            <p:nvPr/>
          </p:nvSpPr>
          <p:spPr bwMode="auto">
            <a:xfrm>
              <a:off x="3530772" y="4309397"/>
              <a:ext cx="11433655" cy="646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a:solidFill>
                    <a:schemeClr val="bg1"/>
                  </a:solidFill>
                  <a:latin typeface="Arial" panose="020B0604020202020204" pitchFamily="34" charset="0"/>
                  <a:cs typeface="Arial" panose="020B0604020202020204" pitchFamily="34" charset="0"/>
                </a:rPr>
                <a:t>‘</a:t>
              </a:r>
              <a:r>
                <a:rPr lang="en-US" altLang="ja-JP">
                  <a:solidFill>
                    <a:schemeClr val="bg1"/>
                  </a:solidFill>
                  <a:latin typeface="Arial" panose="020B0604020202020204" pitchFamily="34" charset="0"/>
                  <a:cs typeface="Arial" panose="020B0604020202020204" pitchFamily="34" charset="0"/>
                </a:rPr>
                <a:t>Making good of or giving an equivalent for some injury</a:t>
              </a:r>
              <a:r>
                <a:rPr lang="en-US">
                  <a:solidFill>
                    <a:schemeClr val="bg1"/>
                  </a:solidFill>
                  <a:latin typeface="Arial" panose="020B0604020202020204" pitchFamily="34" charset="0"/>
                  <a:cs typeface="Arial" panose="020B0604020202020204" pitchFamily="34" charset="0"/>
                </a:rPr>
                <a:t>’</a:t>
              </a:r>
            </a:p>
          </p:txBody>
        </p:sp>
        <p:sp>
          <p:nvSpPr>
            <p:cNvPr id="12" name="Shape 2906"/>
            <p:cNvSpPr/>
            <p:nvPr/>
          </p:nvSpPr>
          <p:spPr>
            <a:xfrm>
              <a:off x="2705292" y="4322103"/>
              <a:ext cx="558820" cy="55906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solidFill>
                  <a:schemeClr val="bg1"/>
                </a:solidFill>
                <a:effectLst>
                  <a:outerShdw blurRad="38100" dist="12700" dir="5400000" rotWithShape="0">
                    <a:srgbClr val="000000">
                      <a:alpha val="50000"/>
                    </a:srgbClr>
                  </a:outerShdw>
                </a:effectLst>
                <a:latin typeface="Arial" panose="020B0604020202020204" pitchFamily="34" charset="0"/>
                <a:ea typeface="Gill Sans"/>
                <a:cs typeface="Arial" panose="020B0604020202020204" pitchFamily="34" charset="0"/>
                <a:sym typeface="Gill Sans"/>
              </a:endParaRPr>
            </a:p>
          </p:txBody>
        </p:sp>
      </p:grpSp>
      <p:sp>
        <p:nvSpPr>
          <p:cNvPr id="9220" name="TextBox 13"/>
          <p:cNvSpPr txBox="1">
            <a:spLocks noChangeArrowheads="1"/>
          </p:cNvSpPr>
          <p:nvPr/>
        </p:nvSpPr>
        <p:spPr bwMode="auto">
          <a:xfrm>
            <a:off x="4972050" y="1390650"/>
            <a:ext cx="1443355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chemeClr val="bg1"/>
                </a:solidFill>
                <a:latin typeface="Arial" panose="020B0604020202020204" pitchFamily="34" charset="0"/>
                <a:cs typeface="Arial" panose="020B0604020202020204" pitchFamily="34" charset="0"/>
              </a:rPr>
              <a:t>WHAT IS RESTITUTION?</a:t>
            </a:r>
          </a:p>
        </p:txBody>
      </p:sp>
      <p:grpSp>
        <p:nvGrpSpPr>
          <p:cNvPr id="9221" name="Group 8"/>
          <p:cNvGrpSpPr>
            <a:grpSpLocks/>
          </p:cNvGrpSpPr>
          <p:nvPr/>
        </p:nvGrpSpPr>
        <p:grpSpPr bwMode="auto">
          <a:xfrm>
            <a:off x="7918450" y="8548469"/>
            <a:ext cx="13644629" cy="1200329"/>
            <a:chOff x="2705292" y="4309397"/>
            <a:chExt cx="13644360" cy="1200669"/>
          </a:xfrm>
        </p:grpSpPr>
        <p:sp>
          <p:nvSpPr>
            <p:cNvPr id="9226" name="TextBox 10"/>
            <p:cNvSpPr txBox="1">
              <a:spLocks noChangeArrowheads="1"/>
            </p:cNvSpPr>
            <p:nvPr/>
          </p:nvSpPr>
          <p:spPr bwMode="auto">
            <a:xfrm>
              <a:off x="3530771" y="4309397"/>
              <a:ext cx="12818881" cy="1200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dirty="0">
                  <a:solidFill>
                    <a:schemeClr val="bg1"/>
                  </a:solidFill>
                  <a:latin typeface="Arial" panose="020B0604020202020204" pitchFamily="34" charset="0"/>
                  <a:cs typeface="Arial" panose="020B0604020202020204" pitchFamily="34" charset="0"/>
                </a:rPr>
                <a:t>‘A legal action serving to cause restoration of a previous state’</a:t>
              </a:r>
            </a:p>
            <a:p>
              <a:pPr eaLnBrk="1" hangingPunct="1"/>
              <a:endParaRPr lang="en-US" dirty="0">
                <a:solidFill>
                  <a:schemeClr val="bg1"/>
                </a:solidFill>
                <a:latin typeface="Arial" panose="020B0604020202020204" pitchFamily="34" charset="0"/>
                <a:cs typeface="Arial" panose="020B0604020202020204" pitchFamily="34" charset="0"/>
              </a:endParaRPr>
            </a:p>
          </p:txBody>
        </p:sp>
        <p:sp>
          <p:nvSpPr>
            <p:cNvPr id="17" name="Shape 2906"/>
            <p:cNvSpPr/>
            <p:nvPr/>
          </p:nvSpPr>
          <p:spPr>
            <a:xfrm>
              <a:off x="2705292" y="4322101"/>
              <a:ext cx="558789" cy="55895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solidFill>
                  <a:schemeClr val="bg1"/>
                </a:solidFill>
                <a:effectLst>
                  <a:outerShdw blurRad="38100" dist="12700" dir="5400000" rotWithShape="0">
                    <a:srgbClr val="000000">
                      <a:alpha val="50000"/>
                    </a:srgbClr>
                  </a:outerShdw>
                </a:effectLst>
                <a:latin typeface="Arial" panose="020B0604020202020204" pitchFamily="34" charset="0"/>
                <a:ea typeface="Gill Sans"/>
                <a:cs typeface="Arial" panose="020B0604020202020204" pitchFamily="34" charset="0"/>
                <a:sym typeface="Gill Sans"/>
              </a:endParaRPr>
            </a:p>
          </p:txBody>
        </p:sp>
      </p:grpSp>
      <p:sp>
        <p:nvSpPr>
          <p:cNvPr id="18" name="TextBox 17"/>
          <p:cNvSpPr txBox="1"/>
          <p:nvPr/>
        </p:nvSpPr>
        <p:spPr>
          <a:xfrm>
            <a:off x="17918756" y="9896475"/>
            <a:ext cx="9615488" cy="461665"/>
          </a:xfrm>
          <a:prstGeom prst="rect">
            <a:avLst/>
          </a:prstGeom>
          <a:noFill/>
        </p:spPr>
        <p:txBody>
          <a:bodyPr>
            <a:spAutoFit/>
          </a:bodyPr>
          <a:lstStyle/>
          <a:p>
            <a:pPr defTabSz="1828434" eaLnBrk="1" fontAlgn="auto" hangingPunct="1">
              <a:spcBef>
                <a:spcPts val="0"/>
              </a:spcBef>
              <a:spcAft>
                <a:spcPts val="0"/>
              </a:spcAft>
              <a:defRPr/>
            </a:pPr>
            <a:r>
              <a:rPr lang="en-US" sz="2400" b="1" spc="300" dirty="0">
                <a:solidFill>
                  <a:srgbClr val="D20202"/>
                </a:solidFill>
                <a:latin typeface="+mn-lt"/>
                <a:ea typeface="Montserrat" charset="0"/>
                <a:cs typeface="Source Sans Pro"/>
              </a:rPr>
              <a:t>-Webster’s  Dictionary</a:t>
            </a:r>
          </a:p>
        </p:txBody>
      </p:sp>
      <p:grpSp>
        <p:nvGrpSpPr>
          <p:cNvPr id="9223" name="Group 8"/>
          <p:cNvGrpSpPr>
            <a:grpSpLocks/>
          </p:cNvGrpSpPr>
          <p:nvPr/>
        </p:nvGrpSpPr>
        <p:grpSpPr bwMode="auto">
          <a:xfrm>
            <a:off x="3705225" y="5260757"/>
            <a:ext cx="14558963" cy="646331"/>
            <a:chOff x="2705292" y="4309397"/>
            <a:chExt cx="14558327" cy="646636"/>
          </a:xfrm>
        </p:grpSpPr>
        <p:sp>
          <p:nvSpPr>
            <p:cNvPr id="9224" name="TextBox 10"/>
            <p:cNvSpPr txBox="1">
              <a:spLocks noChangeArrowheads="1"/>
            </p:cNvSpPr>
            <p:nvPr/>
          </p:nvSpPr>
          <p:spPr bwMode="auto">
            <a:xfrm>
              <a:off x="3530772" y="4309397"/>
              <a:ext cx="13732847" cy="646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dirty="0">
                  <a:solidFill>
                    <a:schemeClr val="bg1"/>
                  </a:solidFill>
                  <a:latin typeface="Arial" panose="020B0604020202020204" pitchFamily="34" charset="0"/>
                  <a:cs typeface="Arial" panose="020B0604020202020204" pitchFamily="34" charset="0"/>
                </a:rPr>
                <a:t>‘The act of returning something that was lost or stolen to its owner’</a:t>
              </a:r>
            </a:p>
          </p:txBody>
        </p:sp>
        <p:sp>
          <p:nvSpPr>
            <p:cNvPr id="22" name="Shape 2906"/>
            <p:cNvSpPr/>
            <p:nvPr/>
          </p:nvSpPr>
          <p:spPr>
            <a:xfrm>
              <a:off x="2705292" y="4322103"/>
              <a:ext cx="558776" cy="5590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solidFill>
                  <a:schemeClr val="bg1"/>
                </a:solidFill>
                <a:effectLst>
                  <a:outerShdw blurRad="38100" dist="12700" dir="5400000" rotWithShape="0">
                    <a:srgbClr val="000000">
                      <a:alpha val="50000"/>
                    </a:srgbClr>
                  </a:outerShdw>
                </a:effectLst>
                <a:latin typeface="Arial" panose="020B0604020202020204" pitchFamily="34" charset="0"/>
                <a:ea typeface="Gill Sans"/>
                <a:cs typeface="Arial" panose="020B0604020202020204" pitchFamily="34" charset="0"/>
                <a:sym typeface="Gill Sans"/>
              </a:endParaRPr>
            </a:p>
          </p:txBody>
        </p:sp>
      </p:grpSp>
      <p:sp>
        <p:nvSpPr>
          <p:cNvPr id="15" name="TextBox 14"/>
          <p:cNvSpPr txBox="1"/>
          <p:nvPr/>
        </p:nvSpPr>
        <p:spPr>
          <a:xfrm>
            <a:off x="150395" y="13081000"/>
            <a:ext cx="12827835" cy="400110"/>
          </a:xfrm>
          <a:prstGeom prst="rect">
            <a:avLst/>
          </a:prstGeom>
          <a:noFill/>
        </p:spPr>
        <p:txBody>
          <a:bodyPr wrap="square" rtlCol="0">
            <a:spAutoFit/>
          </a:bodyPr>
          <a:lstStyle/>
          <a:p>
            <a:r>
              <a:rPr lang="en-US" sz="2000" dirty="0">
                <a:solidFill>
                  <a:srgbClr val="FFFFFF"/>
                </a:solidFill>
              </a:rPr>
              <a:t>Treaty No. 5, Saskatchewan, North-West Territory. Plan showing addition to the Grand Rapids Reserve.</a:t>
            </a:r>
            <a:endParaRPr lang="en-GB" sz="2000" dirty="0">
              <a:solidFill>
                <a:srgbClr val="FFFFFF"/>
              </a:solidFill>
            </a:endParaRPr>
          </a:p>
        </p:txBody>
      </p:sp>
    </p:spTree>
    <p:extLst>
      <p:ext uri="{BB962C8B-B14F-4D97-AF65-F5344CB8AC3E}">
        <p14:creationId xmlns:p14="http://schemas.microsoft.com/office/powerpoint/2010/main" val="229317018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87749" y="4200396"/>
            <a:ext cx="7324725" cy="5016758"/>
          </a:xfrm>
          <a:prstGeom prst="rect">
            <a:avLst/>
          </a:prstGeom>
          <a:noFill/>
        </p:spPr>
        <p:txBody>
          <a:bodyPr>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8000" b="1" dirty="0">
                <a:solidFill>
                  <a:srgbClr val="D20202"/>
                </a:solidFill>
                <a:latin typeface="Arial" panose="020B0604020202020204" pitchFamily="34" charset="0"/>
                <a:cs typeface="Arial" panose="020B0604020202020204" pitchFamily="34" charset="0"/>
              </a:rPr>
              <a:t>RESTITUTION IS ABOUT MAKING IT RIGHT</a:t>
            </a:r>
          </a:p>
        </p:txBody>
      </p:sp>
      <p:sp>
        <p:nvSpPr>
          <p:cNvPr id="5" name="TextBox 14"/>
          <p:cNvSpPr txBox="1">
            <a:spLocks noChangeArrowheads="1"/>
          </p:cNvSpPr>
          <p:nvPr/>
        </p:nvSpPr>
        <p:spPr bwMode="auto">
          <a:xfrm>
            <a:off x="15687748" y="9217154"/>
            <a:ext cx="7808773"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lnSpc>
                <a:spcPct val="150000"/>
              </a:lnSpc>
            </a:pPr>
            <a:r>
              <a:rPr lang="en-US" sz="2400" dirty="0">
                <a:latin typeface="Arial" panose="020B0604020202020204" pitchFamily="34" charset="0"/>
                <a:cs typeface="Arial" panose="020B0604020202020204" pitchFamily="34" charset="0"/>
              </a:rPr>
              <a:t>ACTING ON RECONCILIATION THROUGH ACTION</a:t>
            </a:r>
          </a:p>
          <a:p>
            <a:pPr eaLnBrk="1" hangingPunct="1">
              <a:lnSpc>
                <a:spcPct val="150000"/>
              </a:lnSpc>
            </a:pPr>
            <a:endParaRPr lang="en-US" sz="2400" dirty="0">
              <a:latin typeface="+mn-lt"/>
              <a:cs typeface="Source Sans Pro"/>
            </a:endParaRPr>
          </a:p>
        </p:txBody>
      </p:sp>
      <p:pic>
        <p:nvPicPr>
          <p:cNvPr id="9" name="Picture Placeholder 8" descr="13770536_10154454700554614_8763522402785777407_n.jpg"/>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p:pic>
      <p:pic>
        <p:nvPicPr>
          <p:cNvPr id="10" name="Picture Placeholder 9" descr="2016_06_17_SACRED_WALK_043.JPG"/>
          <p:cNvPicPr>
            <a:picLocks noGrp="1" noChangeAspect="1"/>
          </p:cNvPicPr>
          <p:nvPr>
            <p:ph type="pic" sz="quarter" idx="19"/>
          </p:nvPr>
        </p:nvPicPr>
        <p:blipFill>
          <a:blip r:embed="rId4" cstate="print">
            <a:extLst>
              <a:ext uri="{28A0092B-C50C-407E-A947-70E740481C1C}">
                <a14:useLocalDpi xmlns:a14="http://schemas.microsoft.com/office/drawing/2010/main"/>
              </a:ext>
            </a:extLst>
          </a:blip>
          <a:srcRect/>
          <a:stretch>
            <a:fillRect/>
          </a:stretch>
        </p:blipFill>
        <p:spPr/>
      </p:pic>
      <p:pic>
        <p:nvPicPr>
          <p:cNvPr id="11" name="Picture Placeholder 10" descr="05521462.jpg"/>
          <p:cNvPicPr>
            <a:picLocks noGrp="1" noChangeAspect="1"/>
          </p:cNvPicPr>
          <p:nvPr>
            <p:ph type="pic" sz="quarter" idx="17"/>
          </p:nvPr>
        </p:nvPicPr>
        <p:blipFill rotWithShape="1">
          <a:blip r:embed="rId5" cstate="print">
            <a:extLst>
              <a:ext uri="{28A0092B-C50C-407E-A947-70E740481C1C}">
                <a14:useLocalDpi xmlns:a14="http://schemas.microsoft.com/office/drawing/2010/main"/>
              </a:ext>
            </a:extLst>
          </a:blip>
          <a:srcRect t="-106"/>
          <a:stretch/>
        </p:blipFill>
        <p:spPr>
          <a:xfrm flipH="1">
            <a:off x="1128473" y="1688124"/>
            <a:ext cx="6093171" cy="10339754"/>
          </a:xfrm>
        </p:spPr>
      </p:pic>
    </p:spTree>
    <p:extLst>
      <p:ext uri="{BB962C8B-B14F-4D97-AF65-F5344CB8AC3E}">
        <p14:creationId xmlns:p14="http://schemas.microsoft.com/office/powerpoint/2010/main" val="95356429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1.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24377650" cy="13716000"/>
          </a:xfrm>
        </p:spPr>
      </p:pic>
      <p:sp>
        <p:nvSpPr>
          <p:cNvPr id="16" name="Rectangle 15"/>
          <p:cNvSpPr/>
          <p:nvPr/>
        </p:nvSpPr>
        <p:spPr>
          <a:xfrm>
            <a:off x="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1267" name="TextBox 9"/>
          <p:cNvSpPr txBox="1">
            <a:spLocks noChangeArrowheads="1"/>
          </p:cNvSpPr>
          <p:nvPr/>
        </p:nvSpPr>
        <p:spPr bwMode="auto">
          <a:xfrm>
            <a:off x="1965325" y="8686800"/>
            <a:ext cx="14598650" cy="363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RESOVLING THE LAND ISSUE</a:t>
            </a:r>
          </a:p>
        </p:txBody>
      </p:sp>
      <p:sp>
        <p:nvSpPr>
          <p:cNvPr id="11" name="TextBox 10"/>
          <p:cNvSpPr txBox="1"/>
          <p:nvPr/>
        </p:nvSpPr>
        <p:spPr>
          <a:xfrm>
            <a:off x="2146300" y="8226425"/>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RESTITUTION IN CANADA</a:t>
            </a:r>
          </a:p>
        </p:txBody>
      </p:sp>
      <p:sp>
        <p:nvSpPr>
          <p:cNvPr id="12" name="Rectangle 11"/>
          <p:cNvSpPr/>
          <p:nvPr/>
        </p:nvSpPr>
        <p:spPr>
          <a:xfrm>
            <a:off x="2146300" y="4370388"/>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ln>
                <a:solidFill>
                  <a:srgbClr val="DB9E23"/>
                </a:solidFill>
              </a:ln>
              <a:solidFill>
                <a:srgbClr val="D20202"/>
              </a:solidFill>
              <a:latin typeface="Montserrat" charset="0"/>
              <a:ea typeface="ＭＳ Ｐゴシック" charset="0"/>
            </a:endParaRPr>
          </a:p>
        </p:txBody>
      </p:sp>
      <p:sp>
        <p:nvSpPr>
          <p:cNvPr id="11270" name="TextBox 12"/>
          <p:cNvSpPr txBox="1">
            <a:spLocks noChangeArrowheads="1"/>
          </p:cNvSpPr>
          <p:nvPr/>
        </p:nvSpPr>
        <p:spPr bwMode="auto">
          <a:xfrm>
            <a:off x="2287588" y="4918075"/>
            <a:ext cx="3062287"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Montserrat" charset="0"/>
                <a:cs typeface="Montserrat" charset="0"/>
              </a:rPr>
              <a:t>1</a:t>
            </a:r>
            <a:endParaRPr lang="en-US" sz="28700" b="1" dirty="0">
              <a:solidFill>
                <a:srgbClr val="D20202"/>
              </a:solidFill>
              <a:latin typeface="Montserrat" charset="0"/>
              <a:cs typeface="Montserrat" charset="0"/>
            </a:endParaRPr>
          </a:p>
        </p:txBody>
      </p:sp>
      <p:sp>
        <p:nvSpPr>
          <p:cNvPr id="8" name="TextBox 7"/>
          <p:cNvSpPr txBox="1"/>
          <p:nvPr/>
        </p:nvSpPr>
        <p:spPr>
          <a:xfrm>
            <a:off x="16598393" y="13100696"/>
            <a:ext cx="8001521" cy="400110"/>
          </a:xfrm>
          <a:prstGeom prst="rect">
            <a:avLst/>
          </a:prstGeom>
          <a:noFill/>
        </p:spPr>
        <p:txBody>
          <a:bodyPr wrap="square" rtlCol="0">
            <a:spAutoFit/>
          </a:bodyPr>
          <a:lstStyle/>
          <a:p>
            <a:r>
              <a:rPr lang="en-US" sz="2000" dirty="0">
                <a:solidFill>
                  <a:srgbClr val="FFFFFF"/>
                </a:solidFill>
                <a:latin typeface="Calibri Light" charset="0"/>
              </a:rPr>
              <a:t>Treaty No.9 Commission, Commissioners land and Long Lake, ON.( 1906)</a:t>
            </a:r>
            <a:endParaRPr lang="en-GB" sz="2000" dirty="0">
              <a:solidFill>
                <a:srgbClr val="FFFFFF"/>
              </a:solidFill>
            </a:endParaRPr>
          </a:p>
        </p:txBody>
      </p:sp>
    </p:spTree>
    <p:extLst>
      <p:ext uri="{BB962C8B-B14F-4D97-AF65-F5344CB8AC3E}">
        <p14:creationId xmlns:p14="http://schemas.microsoft.com/office/powerpoint/2010/main" val="90756221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89"/>
          <p:cNvSpPr txBox="1">
            <a:spLocks noChangeArrowheads="1"/>
          </p:cNvSpPr>
          <p:nvPr/>
        </p:nvSpPr>
        <p:spPr bwMode="auto">
          <a:xfrm>
            <a:off x="5667375" y="5900352"/>
            <a:ext cx="20002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6600">
                <a:solidFill>
                  <a:schemeClr val="tx2"/>
                </a:solidFill>
                <a:latin typeface="Arial" panose="020B0604020202020204" pitchFamily="34" charset="0"/>
                <a:cs typeface="Arial" panose="020B0604020202020204" pitchFamily="34" charset="0"/>
              </a:rPr>
              <a:t>99%</a:t>
            </a:r>
            <a:endParaRPr lang="en-US" sz="9600">
              <a:solidFill>
                <a:schemeClr val="tx2"/>
              </a:solidFill>
              <a:latin typeface="Arial" panose="020B0604020202020204" pitchFamily="34" charset="0"/>
              <a:cs typeface="Arial" panose="020B0604020202020204" pitchFamily="34" charset="0"/>
            </a:endParaRPr>
          </a:p>
        </p:txBody>
      </p:sp>
      <p:grpSp>
        <p:nvGrpSpPr>
          <p:cNvPr id="13315" name="Group 2"/>
          <p:cNvGrpSpPr>
            <a:grpSpLocks/>
          </p:cNvGrpSpPr>
          <p:nvPr/>
        </p:nvGrpSpPr>
        <p:grpSpPr bwMode="auto">
          <a:xfrm>
            <a:off x="3802063" y="4681152"/>
            <a:ext cx="4340225" cy="3573462"/>
            <a:chOff x="3817288" y="5690652"/>
            <a:chExt cx="3407089" cy="2804192"/>
          </a:xfrm>
        </p:grpSpPr>
        <p:sp>
          <p:nvSpPr>
            <p:cNvPr id="91" name="Oval 90"/>
            <p:cNvSpPr/>
            <p:nvPr/>
          </p:nvSpPr>
          <p:spPr>
            <a:xfrm>
              <a:off x="3817288" y="6928932"/>
              <a:ext cx="1362087" cy="13628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DB9E23"/>
                </a:solidFill>
                <a:latin typeface="Montserrat" charset="0"/>
                <a:ea typeface="ＭＳ Ｐゴシック" charset="0"/>
              </a:endParaRPr>
            </a:p>
          </p:txBody>
        </p:sp>
        <p:sp>
          <p:nvSpPr>
            <p:cNvPr id="92" name="Oval 91"/>
            <p:cNvSpPr/>
            <p:nvPr/>
          </p:nvSpPr>
          <p:spPr>
            <a:xfrm>
              <a:off x="4420445" y="5690652"/>
              <a:ext cx="2803932" cy="2804192"/>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grpSp>
      <p:sp>
        <p:nvSpPr>
          <p:cNvPr id="13316" name="TextBox 101"/>
          <p:cNvSpPr txBox="1">
            <a:spLocks noChangeArrowheads="1"/>
          </p:cNvSpPr>
          <p:nvPr/>
        </p:nvSpPr>
        <p:spPr bwMode="auto">
          <a:xfrm>
            <a:off x="4306888" y="6759189"/>
            <a:ext cx="990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a:solidFill>
                  <a:schemeClr val="bg1"/>
                </a:solidFill>
                <a:latin typeface="Arial" panose="020B0604020202020204" pitchFamily="34" charset="0"/>
                <a:cs typeface="Arial" panose="020B0604020202020204" pitchFamily="34" charset="0"/>
              </a:rPr>
              <a:t>1%</a:t>
            </a:r>
            <a:endParaRPr lang="en-US" sz="5400">
              <a:solidFill>
                <a:schemeClr val="bg1"/>
              </a:solidFill>
              <a:latin typeface="Arial" panose="020B0604020202020204" pitchFamily="34" charset="0"/>
              <a:cs typeface="Arial" panose="020B0604020202020204" pitchFamily="34" charset="0"/>
            </a:endParaRPr>
          </a:p>
        </p:txBody>
      </p:sp>
      <p:sp>
        <p:nvSpPr>
          <p:cNvPr id="103" name="TextBox 102"/>
          <p:cNvSpPr txBox="1"/>
          <p:nvPr/>
        </p:nvSpPr>
        <p:spPr>
          <a:xfrm>
            <a:off x="2071688" y="8781664"/>
            <a:ext cx="8574087" cy="2277547"/>
          </a:xfrm>
          <a:prstGeom prst="rect">
            <a:avLst/>
          </a:prstGeom>
          <a:noFill/>
        </p:spPr>
        <p:txBody>
          <a:bodyPr>
            <a:spAutoFit/>
          </a:bodyPr>
          <a:lstStyle/>
          <a:p>
            <a:pPr defTabSz="1828434" eaLnBrk="1" fontAlgn="auto" hangingPunct="1">
              <a:lnSpc>
                <a:spcPct val="150000"/>
              </a:lnSpc>
              <a:spcBef>
                <a:spcPts val="0"/>
              </a:spcBef>
              <a:spcAft>
                <a:spcPts val="0"/>
              </a:spcAft>
              <a:defRPr/>
            </a:pPr>
            <a:r>
              <a:rPr lang="en-US" sz="2400" spc="300" dirty="0">
                <a:latin typeface="Arial" panose="020B0604020202020204" pitchFamily="34" charset="0"/>
                <a:ea typeface="Montserrat Light" charset="0"/>
                <a:cs typeface="Arial" panose="020B0604020202020204" pitchFamily="34" charset="0"/>
              </a:rPr>
              <a:t>Treaties were created with the intention to share the land equitably. Canada now controls nearly 99% of the land while  Indigenous people own less than 1%.</a:t>
            </a:r>
          </a:p>
        </p:txBody>
      </p:sp>
      <p:sp>
        <p:nvSpPr>
          <p:cNvPr id="13318" name="TextBox 103"/>
          <p:cNvSpPr txBox="1">
            <a:spLocks noChangeArrowheads="1"/>
          </p:cNvSpPr>
          <p:nvPr/>
        </p:nvSpPr>
        <p:spPr bwMode="auto">
          <a:xfrm>
            <a:off x="4306888" y="1390650"/>
            <a:ext cx="15700375"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D20202"/>
                </a:solidFill>
                <a:latin typeface="Arial" panose="020B0604020202020204" pitchFamily="34" charset="0"/>
                <a:cs typeface="Arial" panose="020B0604020202020204" pitchFamily="34" charset="0"/>
              </a:rPr>
              <a:t>CANADA’S MAP NOW</a:t>
            </a:r>
            <a:endParaRPr lang="en-US" sz="9600" dirty="0">
              <a:solidFill>
                <a:srgbClr val="D20202"/>
              </a:solidFill>
              <a:latin typeface="Arial" panose="020B0604020202020204" pitchFamily="34" charset="0"/>
              <a:cs typeface="Arial" panose="020B0604020202020204" pitchFamily="34" charset="0"/>
            </a:endParaRPr>
          </a:p>
        </p:txBody>
      </p:sp>
      <p:sp>
        <p:nvSpPr>
          <p:cNvPr id="105" name="TextBox 104"/>
          <p:cNvSpPr txBox="1"/>
          <p:nvPr/>
        </p:nvSpPr>
        <p:spPr>
          <a:xfrm>
            <a:off x="9023350" y="930275"/>
            <a:ext cx="6267450" cy="338138"/>
          </a:xfrm>
          <a:prstGeom prst="rect">
            <a:avLst/>
          </a:prstGeom>
          <a:noFill/>
        </p:spPr>
        <p:txBody>
          <a:bodyPr>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RESTITUITION</a:t>
            </a:r>
          </a:p>
        </p:txBody>
      </p:sp>
      <p:sp>
        <p:nvSpPr>
          <p:cNvPr id="106" name="TextBox 105"/>
          <p:cNvSpPr txBox="1"/>
          <p:nvPr/>
        </p:nvSpPr>
        <p:spPr>
          <a:xfrm>
            <a:off x="4865688" y="2619375"/>
            <a:ext cx="14658975" cy="484188"/>
          </a:xfrm>
          <a:prstGeom prst="rect">
            <a:avLst/>
          </a:prstGeom>
          <a:noFill/>
        </p:spPr>
        <p:txBody>
          <a:bodyPr>
            <a:spAutoFit/>
          </a:bodyPr>
          <a:lstStyle/>
          <a:p>
            <a:pPr algn="ctr" defTabSz="1828434" eaLnBrk="1" fontAlgn="auto" hangingPunct="1">
              <a:lnSpc>
                <a:spcPct val="150000"/>
              </a:lnSpc>
              <a:spcBef>
                <a:spcPts val="0"/>
              </a:spcBef>
              <a:spcAft>
                <a:spcPts val="0"/>
              </a:spcAft>
              <a:defRPr/>
            </a:pPr>
            <a:r>
              <a:rPr lang="en-US" sz="1800" spc="300" dirty="0">
                <a:latin typeface="Montserrat Light" charset="0"/>
                <a:ea typeface="Montserrat Light" charset="0"/>
                <a:cs typeface="Montserrat Light" charset="0"/>
              </a:rPr>
              <a:t>.</a:t>
            </a:r>
          </a:p>
        </p:txBody>
      </p:sp>
      <p:sp>
        <p:nvSpPr>
          <p:cNvPr id="90" name="TextBox 89"/>
          <p:cNvSpPr txBox="1"/>
          <p:nvPr/>
        </p:nvSpPr>
        <p:spPr>
          <a:xfrm>
            <a:off x="14771757" y="12276121"/>
            <a:ext cx="8289060" cy="658835"/>
          </a:xfrm>
          <a:prstGeom prst="rect">
            <a:avLst/>
          </a:prstGeom>
          <a:noFill/>
        </p:spPr>
        <p:txBody>
          <a:bodyPr wrap="square">
            <a:spAutoFit/>
          </a:bodyPr>
          <a:lstStyle/>
          <a:p>
            <a:pPr defTabSz="1828434" eaLnBrk="1" fontAlgn="auto" hangingPunct="1">
              <a:lnSpc>
                <a:spcPct val="150000"/>
              </a:lnSpc>
              <a:spcBef>
                <a:spcPts val="0"/>
              </a:spcBef>
              <a:spcAft>
                <a:spcPts val="0"/>
              </a:spcAft>
              <a:defRPr/>
            </a:pPr>
            <a:r>
              <a:rPr lang="en-US" sz="2800" b="1" spc="300" dirty="0">
                <a:solidFill>
                  <a:srgbClr val="C60007"/>
                </a:solidFill>
                <a:latin typeface="Arial" panose="020B0604020202020204" pitchFamily="34" charset="0"/>
                <a:ea typeface="Montserrat Light" charset="0"/>
                <a:cs typeface="Arial" panose="020B0604020202020204" pitchFamily="34" charset="0"/>
              </a:rPr>
              <a:t>What would a fair map look like?</a:t>
            </a:r>
          </a:p>
        </p:txBody>
      </p:sp>
      <p:pic>
        <p:nvPicPr>
          <p:cNvPr id="2" name="Picture 1" descr="Canada_map.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17240" y="2505095"/>
            <a:ext cx="13604461" cy="10203346"/>
          </a:xfrm>
          <a:prstGeom prst="rect">
            <a:avLst/>
          </a:prstGeom>
        </p:spPr>
      </p:pic>
    </p:spTree>
    <p:extLst>
      <p:ext uri="{BB962C8B-B14F-4D97-AF65-F5344CB8AC3E}">
        <p14:creationId xmlns:p14="http://schemas.microsoft.com/office/powerpoint/2010/main" val="52122298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016_06_17_SACRED_WALK_030.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2" y="5628"/>
            <a:ext cx="4057780" cy="13736637"/>
          </a:xfrm>
          <a:prstGeom prst="rect">
            <a:avLst/>
          </a:prstGeom>
        </p:spPr>
      </p:pic>
      <p:sp>
        <p:nvSpPr>
          <p:cNvPr id="18" name="Rectangle 17"/>
          <p:cNvSpPr/>
          <p:nvPr/>
        </p:nvSpPr>
        <p:spPr>
          <a:xfrm>
            <a:off x="13685838" y="0"/>
            <a:ext cx="45719" cy="1371600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39" name="TextBox 38"/>
          <p:cNvSpPr txBox="1"/>
          <p:nvPr/>
        </p:nvSpPr>
        <p:spPr>
          <a:xfrm>
            <a:off x="4682399" y="8051800"/>
            <a:ext cx="8032750" cy="4252446"/>
          </a:xfrm>
          <a:prstGeom prst="rect">
            <a:avLst/>
          </a:prstGeom>
          <a:noFill/>
        </p:spPr>
        <p:txBody>
          <a:bodyPr>
            <a:spAutoFit/>
          </a:bodyPr>
          <a:lstStyle/>
          <a:p>
            <a:pPr algn="ctr" defTabSz="1828434" eaLnBrk="1" fontAlgn="auto" hangingPunct="1">
              <a:lnSpc>
                <a:spcPts val="3600"/>
              </a:lnSpc>
              <a:spcBef>
                <a:spcPts val="0"/>
              </a:spcBef>
              <a:spcAft>
                <a:spcPts val="0"/>
              </a:spcAft>
              <a:defRPr/>
            </a:pPr>
            <a:r>
              <a:rPr lang="en-US" sz="3200" spc="300" dirty="0">
                <a:solidFill>
                  <a:srgbClr val="D20202"/>
                </a:solidFill>
                <a:latin typeface="Arial" panose="020B0604020202020204" pitchFamily="34" charset="0"/>
                <a:ea typeface="Montserrat Light" charset="0"/>
                <a:cs typeface="Arial" panose="020B0604020202020204" pitchFamily="34" charset="0"/>
              </a:rPr>
              <a:t>“We have a large problem in Canada: we’re still colonized. And restitution has to be made for that. The beginnings of restitutions is, of course, having indigenous people negotiating with Canada for a fair and equitable sharing of the country.”</a:t>
            </a:r>
          </a:p>
          <a:p>
            <a:pPr algn="ctr" defTabSz="1828434" eaLnBrk="1" fontAlgn="auto" hangingPunct="1">
              <a:lnSpc>
                <a:spcPts val="3600"/>
              </a:lnSpc>
              <a:spcBef>
                <a:spcPts val="0"/>
              </a:spcBef>
              <a:spcAft>
                <a:spcPts val="0"/>
              </a:spcAft>
              <a:defRPr/>
            </a:pPr>
            <a:endParaRPr lang="en-US" sz="3200" spc="300" dirty="0">
              <a:latin typeface="Arial" panose="020B0604020202020204" pitchFamily="34" charset="0"/>
              <a:ea typeface="Montserrat Light" charset="0"/>
              <a:cs typeface="Arial" panose="020B0604020202020204" pitchFamily="34" charset="0"/>
            </a:endParaRPr>
          </a:p>
        </p:txBody>
      </p:sp>
      <p:sp>
        <p:nvSpPr>
          <p:cNvPr id="14346" name="TextBox 39"/>
          <p:cNvSpPr txBox="1">
            <a:spLocks noChangeArrowheads="1"/>
          </p:cNvSpPr>
          <p:nvPr/>
        </p:nvSpPr>
        <p:spPr bwMode="auto">
          <a:xfrm>
            <a:off x="6344365" y="6362700"/>
            <a:ext cx="473104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3200" dirty="0">
                <a:solidFill>
                  <a:schemeClr val="tx2"/>
                </a:solidFill>
                <a:latin typeface="Arial" panose="020B0604020202020204" pitchFamily="34" charset="0"/>
                <a:cs typeface="Arial" panose="020B0604020202020204" pitchFamily="34" charset="0"/>
              </a:rPr>
              <a:t>Lee </a:t>
            </a:r>
            <a:r>
              <a:rPr lang="en-US" sz="3200" dirty="0" err="1">
                <a:solidFill>
                  <a:schemeClr val="tx2"/>
                </a:solidFill>
                <a:latin typeface="Arial" panose="020B0604020202020204" pitchFamily="34" charset="0"/>
                <a:cs typeface="Arial" panose="020B0604020202020204" pitchFamily="34" charset="0"/>
              </a:rPr>
              <a:t>Maracle</a:t>
            </a:r>
            <a:endParaRPr lang="en-US" sz="3200" dirty="0">
              <a:solidFill>
                <a:schemeClr val="tx2"/>
              </a:solidFill>
              <a:latin typeface="Arial" panose="020B0604020202020204" pitchFamily="34" charset="0"/>
              <a:cs typeface="Arial" panose="020B0604020202020204" pitchFamily="34" charset="0"/>
            </a:endParaRPr>
          </a:p>
          <a:p>
            <a:pPr algn="ctr" eaLnBrk="1" hangingPunct="1"/>
            <a:r>
              <a:rPr lang="en-US" sz="3200" dirty="0">
                <a:solidFill>
                  <a:schemeClr val="tx2"/>
                </a:solidFill>
                <a:latin typeface="Arial" panose="020B0604020202020204" pitchFamily="34" charset="0"/>
                <a:cs typeface="Arial" panose="020B0604020202020204" pitchFamily="34" charset="0"/>
              </a:rPr>
              <a:t>INDIGENOUS  WRITER</a:t>
            </a:r>
          </a:p>
        </p:txBody>
      </p:sp>
      <p:pic>
        <p:nvPicPr>
          <p:cNvPr id="4" name="Picture Placeholder 3" descr="download.jpeg"/>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a:stretch/>
        </p:blipFill>
        <p:spPr>
          <a:xfrm>
            <a:off x="7230336" y="2995613"/>
            <a:ext cx="3008313" cy="3008312"/>
          </a:xfrm>
        </p:spPr>
      </p:pic>
      <p:sp>
        <p:nvSpPr>
          <p:cNvPr id="27" name="Rectangle 26"/>
          <p:cNvSpPr/>
          <p:nvPr/>
        </p:nvSpPr>
        <p:spPr>
          <a:xfrm>
            <a:off x="-2" y="0"/>
            <a:ext cx="4057779" cy="13762903"/>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pic>
        <p:nvPicPr>
          <p:cNvPr id="2" name="Picture 1" descr="2016_06_17_SACRED_WALK_030.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13731556" y="-20638"/>
            <a:ext cx="10646093" cy="13736637"/>
          </a:xfrm>
          <a:prstGeom prst="rect">
            <a:avLst/>
          </a:prstGeom>
        </p:spPr>
      </p:pic>
      <p:sp>
        <p:nvSpPr>
          <p:cNvPr id="17" name="Rectangle 16"/>
          <p:cNvSpPr/>
          <p:nvPr/>
        </p:nvSpPr>
        <p:spPr>
          <a:xfrm>
            <a:off x="13685838" y="-20639"/>
            <a:ext cx="10691812" cy="13762903"/>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sp>
        <p:nvSpPr>
          <p:cNvPr id="10" name="Rectangle 9"/>
          <p:cNvSpPr/>
          <p:nvPr/>
        </p:nvSpPr>
        <p:spPr>
          <a:xfrm>
            <a:off x="17786015" y="13125252"/>
            <a:ext cx="6979997" cy="400110"/>
          </a:xfrm>
          <a:prstGeom prst="rect">
            <a:avLst/>
          </a:prstGeom>
        </p:spPr>
        <p:txBody>
          <a:bodyPr wrap="square">
            <a:spAutoFit/>
          </a:bodyPr>
          <a:lstStyle/>
          <a:p>
            <a:pPr defTabSz="912813">
              <a:spcBef>
                <a:spcPct val="30000"/>
              </a:spcBef>
              <a:defRPr/>
            </a:pPr>
            <a:r>
              <a:rPr lang="en-US" sz="2000" dirty="0">
                <a:solidFill>
                  <a:srgbClr val="FFFFFF"/>
                </a:solidFill>
              </a:rPr>
              <a:t>A group of </a:t>
            </a:r>
            <a:r>
              <a:rPr lang="en-US" sz="2000" dirty="0" err="1">
                <a:solidFill>
                  <a:srgbClr val="FFFFFF"/>
                </a:solidFill>
              </a:rPr>
              <a:t>Indigeous</a:t>
            </a:r>
            <a:r>
              <a:rPr lang="en-US" sz="2000" dirty="0">
                <a:solidFill>
                  <a:srgbClr val="FFFFFF"/>
                </a:solidFill>
              </a:rPr>
              <a:t> Women form a drum circle (2015)</a:t>
            </a:r>
          </a:p>
        </p:txBody>
      </p:sp>
    </p:spTree>
    <p:extLst>
      <p:ext uri="{BB962C8B-B14F-4D97-AF65-F5344CB8AC3E}">
        <p14:creationId xmlns:p14="http://schemas.microsoft.com/office/powerpoint/2010/main" val="2081680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residential-school-1940-rtr4yj9r2.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24377650" cy="13994812"/>
          </a:xfrm>
        </p:spPr>
      </p:pic>
      <p:sp>
        <p:nvSpPr>
          <p:cNvPr id="16" name="Rectangle 15"/>
          <p:cNvSpPr/>
          <p:nvPr/>
        </p:nvSpPr>
        <p:spPr>
          <a:xfrm>
            <a:off x="0" y="0"/>
            <a:ext cx="24377650" cy="13994812"/>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5363" name="TextBox 9"/>
          <p:cNvSpPr txBox="1">
            <a:spLocks noChangeArrowheads="1"/>
          </p:cNvSpPr>
          <p:nvPr/>
        </p:nvSpPr>
        <p:spPr bwMode="auto">
          <a:xfrm>
            <a:off x="1965325" y="8686800"/>
            <a:ext cx="21048663" cy="363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a:solidFill>
                  <a:schemeClr val="bg1"/>
                </a:solidFill>
                <a:latin typeface="Arial" panose="020B0604020202020204" pitchFamily="34" charset="0"/>
                <a:cs typeface="Arial" panose="020B0604020202020204" pitchFamily="34" charset="0"/>
              </a:rPr>
              <a:t>REPARING THE DAMAGE OF RESIDENTIAL SCHOOLS</a:t>
            </a:r>
          </a:p>
        </p:txBody>
      </p:sp>
      <p:sp>
        <p:nvSpPr>
          <p:cNvPr id="11" name="TextBox 10"/>
          <p:cNvSpPr txBox="1"/>
          <p:nvPr/>
        </p:nvSpPr>
        <p:spPr>
          <a:xfrm>
            <a:off x="2146300" y="8226425"/>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RESTITUTION IN CANADA</a:t>
            </a:r>
          </a:p>
        </p:txBody>
      </p:sp>
      <p:sp>
        <p:nvSpPr>
          <p:cNvPr id="12" name="Rectangle 11"/>
          <p:cNvSpPr/>
          <p:nvPr/>
        </p:nvSpPr>
        <p:spPr>
          <a:xfrm>
            <a:off x="2146300" y="4370388"/>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latin typeface="Montserrat" charset="0"/>
              <a:ea typeface="ＭＳ Ｐゴシック" charset="0"/>
            </a:endParaRPr>
          </a:p>
        </p:txBody>
      </p:sp>
      <p:sp>
        <p:nvSpPr>
          <p:cNvPr id="15366" name="TextBox 12"/>
          <p:cNvSpPr txBox="1">
            <a:spLocks noChangeArrowheads="1"/>
          </p:cNvSpPr>
          <p:nvPr/>
        </p:nvSpPr>
        <p:spPr bwMode="auto">
          <a:xfrm>
            <a:off x="2287588" y="4918075"/>
            <a:ext cx="3062287"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Arial" panose="020B0604020202020204" pitchFamily="34" charset="0"/>
                <a:cs typeface="Arial" panose="020B0604020202020204" pitchFamily="34" charset="0"/>
              </a:rPr>
              <a:t>2</a:t>
            </a:r>
            <a:endParaRPr lang="en-US" sz="28700" b="1" dirty="0">
              <a:solidFill>
                <a:srgbClr val="D20202"/>
              </a:solidFill>
              <a:latin typeface="Arial" panose="020B0604020202020204" pitchFamily="34" charset="0"/>
              <a:cs typeface="Arial" panose="020B0604020202020204" pitchFamily="34" charset="0"/>
            </a:endParaRPr>
          </a:p>
        </p:txBody>
      </p:sp>
      <p:sp>
        <p:nvSpPr>
          <p:cNvPr id="8" name="TextBox 7"/>
          <p:cNvSpPr txBox="1"/>
          <p:nvPr/>
        </p:nvSpPr>
        <p:spPr>
          <a:xfrm>
            <a:off x="11295799" y="13352195"/>
            <a:ext cx="12931029" cy="707886"/>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A group of female students and a nun pose in a classroom at Cross Lake Indian Residential School in Cross Lake, Man.(1940)</a:t>
            </a:r>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98080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08761611.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6" name="Rectangle 15"/>
          <p:cNvSpPr/>
          <p:nvPr/>
        </p:nvSpPr>
        <p:spPr>
          <a:xfrm>
            <a:off x="1" y="0"/>
            <a:ext cx="24377649"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7411" name="TextBox 9"/>
          <p:cNvSpPr txBox="1">
            <a:spLocks noChangeArrowheads="1"/>
          </p:cNvSpPr>
          <p:nvPr/>
        </p:nvSpPr>
        <p:spPr bwMode="auto">
          <a:xfrm>
            <a:off x="2146300" y="738188"/>
            <a:ext cx="14598650" cy="363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ACTING ON THE 94 CALLS TO ACTION</a:t>
            </a:r>
          </a:p>
        </p:txBody>
      </p:sp>
      <p:sp>
        <p:nvSpPr>
          <p:cNvPr id="11" name="TextBox 10"/>
          <p:cNvSpPr txBox="1"/>
          <p:nvPr/>
        </p:nvSpPr>
        <p:spPr>
          <a:xfrm>
            <a:off x="2321719" y="400050"/>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RESTITUTION IN CANADA</a:t>
            </a:r>
          </a:p>
        </p:txBody>
      </p:sp>
      <p:sp>
        <p:nvSpPr>
          <p:cNvPr id="12" name="Rectangle 11"/>
          <p:cNvSpPr/>
          <p:nvPr/>
        </p:nvSpPr>
        <p:spPr>
          <a:xfrm>
            <a:off x="2146300" y="4918075"/>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DB9E23"/>
              </a:solidFill>
              <a:latin typeface="Montserrat" charset="0"/>
              <a:ea typeface="ＭＳ Ｐゴシック" charset="0"/>
            </a:endParaRPr>
          </a:p>
        </p:txBody>
      </p:sp>
      <p:sp>
        <p:nvSpPr>
          <p:cNvPr id="17414" name="TextBox 12"/>
          <p:cNvSpPr txBox="1">
            <a:spLocks noChangeArrowheads="1"/>
          </p:cNvSpPr>
          <p:nvPr/>
        </p:nvSpPr>
        <p:spPr bwMode="auto">
          <a:xfrm>
            <a:off x="2287588" y="5465762"/>
            <a:ext cx="3062287"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Arial" panose="020B0604020202020204" pitchFamily="34" charset="0"/>
                <a:cs typeface="Arial" panose="020B0604020202020204" pitchFamily="34" charset="0"/>
              </a:rPr>
              <a:t>3</a:t>
            </a:r>
            <a:endParaRPr lang="en-US" sz="28700" b="1" dirty="0">
              <a:solidFill>
                <a:srgbClr val="D20202"/>
              </a:solidFill>
              <a:latin typeface="Arial" panose="020B0604020202020204" pitchFamily="34" charset="0"/>
              <a:cs typeface="Arial" panose="020B0604020202020204" pitchFamily="34" charset="0"/>
            </a:endParaRPr>
          </a:p>
        </p:txBody>
      </p:sp>
      <p:sp>
        <p:nvSpPr>
          <p:cNvPr id="8" name="TextBox 7"/>
          <p:cNvSpPr txBox="1"/>
          <p:nvPr/>
        </p:nvSpPr>
        <p:spPr>
          <a:xfrm>
            <a:off x="192335" y="13150086"/>
            <a:ext cx="16796844" cy="400110"/>
          </a:xfrm>
          <a:prstGeom prst="rect">
            <a:avLst/>
          </a:prstGeom>
          <a:noFill/>
        </p:spPr>
        <p:txBody>
          <a:bodyPr wrap="square" rtlCol="0">
            <a:spAutoFit/>
          </a:bodyPr>
          <a:lstStyle/>
          <a:p>
            <a:r>
              <a:rPr lang="fr-CA" sz="2000" dirty="0">
                <a:solidFill>
                  <a:schemeClr val="bg1"/>
                </a:solidFill>
                <a:latin typeface="Calibri Light"/>
              </a:rPr>
              <a:t>Commission chairman Justice Murray Sinclair (centre) and </a:t>
            </a:r>
            <a:r>
              <a:rPr lang="fr-CA" sz="2000" dirty="0" err="1">
                <a:solidFill>
                  <a:schemeClr val="bg1"/>
                </a:solidFill>
                <a:latin typeface="Calibri Light"/>
              </a:rPr>
              <a:t>fellow</a:t>
            </a:r>
            <a:r>
              <a:rPr lang="fr-CA" sz="2000" dirty="0">
                <a:solidFill>
                  <a:schemeClr val="bg1"/>
                </a:solidFill>
                <a:latin typeface="Calibri Light"/>
              </a:rPr>
              <a:t> </a:t>
            </a:r>
            <a:r>
              <a:rPr lang="fr-CA" sz="2000" dirty="0" err="1">
                <a:solidFill>
                  <a:schemeClr val="bg1"/>
                </a:solidFill>
                <a:latin typeface="Calibri Light"/>
              </a:rPr>
              <a:t>commissioners</a:t>
            </a:r>
            <a:r>
              <a:rPr lang="fr-CA" sz="2000" dirty="0">
                <a:solidFill>
                  <a:schemeClr val="bg1"/>
                </a:solidFill>
                <a:latin typeface="Calibri Light"/>
              </a:rPr>
              <a:t> </a:t>
            </a:r>
            <a:r>
              <a:rPr lang="fr-CA" sz="2000" dirty="0" err="1">
                <a:solidFill>
                  <a:schemeClr val="bg1"/>
                </a:solidFill>
                <a:latin typeface="Calibri Light"/>
              </a:rPr>
              <a:t>discuss</a:t>
            </a:r>
            <a:r>
              <a:rPr lang="fr-CA" sz="2000" dirty="0">
                <a:solidFill>
                  <a:schemeClr val="bg1"/>
                </a:solidFill>
                <a:latin typeface="Calibri Light"/>
              </a:rPr>
              <a:t> the </a:t>
            </a:r>
            <a:r>
              <a:rPr lang="fr-CA" sz="2000" dirty="0" err="1">
                <a:solidFill>
                  <a:schemeClr val="bg1"/>
                </a:solidFill>
                <a:latin typeface="Calibri Light"/>
              </a:rPr>
              <a:t>TRC’s</a:t>
            </a:r>
            <a:r>
              <a:rPr lang="fr-CA" sz="2000" dirty="0">
                <a:solidFill>
                  <a:schemeClr val="bg1"/>
                </a:solidFill>
                <a:latin typeface="Calibri Light"/>
              </a:rPr>
              <a:t> report on </a:t>
            </a:r>
            <a:r>
              <a:rPr lang="fr-CA" sz="2000" dirty="0" err="1">
                <a:solidFill>
                  <a:schemeClr val="bg1"/>
                </a:solidFill>
                <a:latin typeface="Calibri Light"/>
              </a:rPr>
              <a:t>Canada’s</a:t>
            </a:r>
            <a:r>
              <a:rPr lang="fr-CA" sz="2000" dirty="0">
                <a:solidFill>
                  <a:schemeClr val="bg1"/>
                </a:solidFill>
                <a:latin typeface="Calibri Light"/>
              </a:rPr>
              <a:t> </a:t>
            </a:r>
            <a:r>
              <a:rPr lang="fr-CA" sz="2000" dirty="0" err="1">
                <a:solidFill>
                  <a:schemeClr val="bg1"/>
                </a:solidFill>
                <a:latin typeface="Calibri Light"/>
              </a:rPr>
              <a:t>residential</a:t>
            </a:r>
            <a:r>
              <a:rPr lang="fr-CA" sz="2000" dirty="0">
                <a:solidFill>
                  <a:schemeClr val="bg1"/>
                </a:solidFill>
                <a:latin typeface="Calibri Light"/>
              </a:rPr>
              <a:t> </a:t>
            </a:r>
            <a:r>
              <a:rPr lang="fr-CA" sz="2000" dirty="0" err="1">
                <a:solidFill>
                  <a:schemeClr val="bg1"/>
                </a:solidFill>
                <a:latin typeface="Calibri Light"/>
              </a:rPr>
              <a:t>school</a:t>
            </a:r>
            <a:r>
              <a:rPr lang="fr-CA" sz="2000" dirty="0">
                <a:solidFill>
                  <a:schemeClr val="bg1"/>
                </a:solidFill>
                <a:latin typeface="Calibri Light"/>
              </a:rPr>
              <a:t> system (2015)</a:t>
            </a:r>
            <a:endParaRPr lang="en-GB" sz="2000" dirty="0">
              <a:solidFill>
                <a:schemeClr val="bg1"/>
              </a:solidFill>
            </a:endParaRPr>
          </a:p>
        </p:txBody>
      </p:sp>
    </p:spTree>
    <p:extLst>
      <p:ext uri="{BB962C8B-B14F-4D97-AF65-F5344CB8AC3E}">
        <p14:creationId xmlns:p14="http://schemas.microsoft.com/office/powerpoint/2010/main" val="2792566854"/>
      </p:ext>
    </p:extLst>
  </p:cSld>
  <p:clrMapOvr>
    <a:masterClrMapping/>
  </p:clrMapOvr>
  <p:transition/>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34153</TotalTime>
  <Words>1042</Words>
  <Application>Microsoft Office PowerPoint</Application>
  <PresentationFormat>Custom</PresentationFormat>
  <Paragraphs>101</Paragraphs>
  <Slides>17</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ＭＳ Ｐゴシック</vt:lpstr>
      <vt:lpstr>Arial</vt:lpstr>
      <vt:lpstr>Calibri</vt:lpstr>
      <vt:lpstr>Calibri Light</vt:lpstr>
      <vt:lpstr>Gill Sans</vt:lpstr>
      <vt:lpstr>Lato Light</vt:lpstr>
      <vt:lpstr>Montserrat</vt:lpstr>
      <vt:lpstr>Montserrat Hairline</vt:lpstr>
      <vt:lpstr>Montserrat Light</vt:lpstr>
      <vt:lpstr>Montserrat Semi</vt:lpstr>
      <vt:lpstr>Source Sans Pro</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Slidepro Co.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 PowerPoint Template</dc:title>
  <dc:subject/>
  <dc:creator>Slidepro Design</dc:creator>
  <cp:keywords/>
  <dc:description/>
  <cp:lastModifiedBy>Powers, Gary  (ASD-N)</cp:lastModifiedBy>
  <cp:revision>6489</cp:revision>
  <dcterms:created xsi:type="dcterms:W3CDTF">2014-11-12T21:47:38Z</dcterms:created>
  <dcterms:modified xsi:type="dcterms:W3CDTF">2018-12-09T23:59:08Z</dcterms:modified>
  <cp:category/>
</cp:coreProperties>
</file>