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75" r:id="rId2"/>
    <p:sldId id="2398" r:id="rId3"/>
    <p:sldId id="2423" r:id="rId4"/>
    <p:sldId id="2464" r:id="rId5"/>
    <p:sldId id="2319" r:id="rId6"/>
    <p:sldId id="2585" r:id="rId7"/>
    <p:sldId id="2586" r:id="rId8"/>
    <p:sldId id="2601" r:id="rId9"/>
    <p:sldId id="2588" r:id="rId10"/>
    <p:sldId id="2473" r:id="rId11"/>
    <p:sldId id="2587" r:id="rId12"/>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1pPr>
    <a:lvl2pPr marL="912813" indent="-4556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2pPr>
    <a:lvl3pPr marL="1827213" indent="-9128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3pPr>
    <a:lvl4pPr marL="2741613" indent="-13700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4pPr>
    <a:lvl5pPr marL="3656013" indent="-18272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5pPr>
    <a:lvl6pPr marL="2286000" algn="l" defTabSz="457200" rtl="0" eaLnBrk="1" latinLnBrk="0" hangingPunct="1">
      <a:defRPr sz="3600" kern="1200">
        <a:solidFill>
          <a:schemeClr val="tx1"/>
        </a:solidFill>
        <a:latin typeface="Lato Light" charset="0"/>
        <a:ea typeface="ＭＳ Ｐゴシック" charset="0"/>
        <a:cs typeface="ＭＳ Ｐゴシック" charset="0"/>
      </a:defRPr>
    </a:lvl6pPr>
    <a:lvl7pPr marL="2743200" algn="l" defTabSz="457200" rtl="0" eaLnBrk="1" latinLnBrk="0" hangingPunct="1">
      <a:defRPr sz="3600" kern="1200">
        <a:solidFill>
          <a:schemeClr val="tx1"/>
        </a:solidFill>
        <a:latin typeface="Lato Light" charset="0"/>
        <a:ea typeface="ＭＳ Ｐゴシック" charset="0"/>
        <a:cs typeface="ＭＳ Ｐゴシック" charset="0"/>
      </a:defRPr>
    </a:lvl7pPr>
    <a:lvl8pPr marL="3200400" algn="l" defTabSz="457200" rtl="0" eaLnBrk="1" latinLnBrk="0" hangingPunct="1">
      <a:defRPr sz="3600" kern="1200">
        <a:solidFill>
          <a:schemeClr val="tx1"/>
        </a:solidFill>
        <a:latin typeface="Lato Light" charset="0"/>
        <a:ea typeface="ＭＳ Ｐゴシック" charset="0"/>
        <a:cs typeface="ＭＳ Ｐゴシック" charset="0"/>
      </a:defRPr>
    </a:lvl8pPr>
    <a:lvl9pPr marL="3657600" algn="l" defTabSz="457200" rtl="0" eaLnBrk="1" latinLnBrk="0" hangingPunct="1">
      <a:defRPr sz="3600" kern="1200">
        <a:solidFill>
          <a:schemeClr val="tx1"/>
        </a:solidFill>
        <a:latin typeface="Lato Ligh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320">
          <p15:clr>
            <a:srgbClr val="A4A3A4"/>
          </p15:clr>
        </p15:guide>
        <p15:guide id="2" pos="7654">
          <p15:clr>
            <a:srgbClr val="A4A3A4"/>
          </p15:clr>
        </p15:guide>
        <p15:guide id="3" pos="1427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9218"/>
    <a:srgbClr val="92B624"/>
    <a:srgbClr val="27AB58"/>
    <a:srgbClr val="4FC257"/>
    <a:srgbClr val="3D9442"/>
    <a:srgbClr val="DB9E23"/>
    <a:srgbClr val="000000"/>
    <a:srgbClr val="EFF0F4"/>
    <a:srgbClr val="B8BBC1"/>
    <a:srgbClr val="AA8A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94541" autoAdjust="0"/>
  </p:normalViewPr>
  <p:slideViewPr>
    <p:cSldViewPr snapToGrid="0" snapToObjects="1">
      <p:cViewPr varScale="1">
        <p:scale>
          <a:sx n="35" d="100"/>
          <a:sy n="35" d="100"/>
        </p:scale>
        <p:origin x="486" y="24"/>
      </p:cViewPr>
      <p:guideLst>
        <p:guide orient="horz" pos="4320"/>
        <p:guide pos="7654"/>
        <p:guide pos="14278"/>
      </p:guideLst>
    </p:cSldViewPr>
  </p:slideViewPr>
  <p:notesTextViewPr>
    <p:cViewPr>
      <p:scale>
        <a:sx n="50" d="100"/>
        <a:sy n="50" d="100"/>
      </p:scale>
      <p:origin x="0" y="0"/>
    </p:cViewPr>
  </p:notesTextViewPr>
  <p:sorterViewPr>
    <p:cViewPr>
      <p:scale>
        <a:sx n="50" d="100"/>
        <a:sy n="50" d="100"/>
      </p:scale>
      <p:origin x="0" y="0"/>
    </p:cViewPr>
  </p:sorterViewPr>
  <p:notesViewPr>
    <p:cSldViewPr snapToGrid="0" snapToObjects="1">
      <p:cViewPr>
        <p:scale>
          <a:sx n="95" d="100"/>
          <a:sy n="95" d="100"/>
        </p:scale>
        <p:origin x="-1944" y="3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cs typeface="+mn-cs"/>
              </a:defRPr>
            </a:lvl1pPr>
          </a:lstStyle>
          <a:p>
            <a:pPr>
              <a:defRPr/>
            </a:pPr>
            <a:fld id="{B8F6E964-5EDA-7148-938C-6620029E41C3}" type="datetimeFigureOut">
              <a:rPr lang="en-US"/>
              <a:pPr>
                <a:defRPr/>
              </a:pPr>
              <a:t>12/9/2018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cs typeface="+mn-cs"/>
              </a:defRPr>
            </a:lvl1pPr>
          </a:lstStyle>
          <a:p>
            <a:pPr>
              <a:defRPr/>
            </a:pPr>
            <a:fld id="{26316199-B88E-AC45-8A61-C723375160BE}" type="slidenum">
              <a:rPr lang="en-US"/>
              <a:pPr>
                <a:defRPr/>
              </a:pPr>
              <a:t>‹#›</a:t>
            </a:fld>
            <a:endParaRPr lang="en-US"/>
          </a:p>
        </p:txBody>
      </p:sp>
    </p:spTree>
    <p:extLst>
      <p:ext uri="{BB962C8B-B14F-4D97-AF65-F5344CB8AC3E}">
        <p14:creationId xmlns:p14="http://schemas.microsoft.com/office/powerpoint/2010/main" val="411500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Light" charset="0"/>
                <a:cs typeface="+mn-cs"/>
              </a:defRPr>
            </a:lvl1pPr>
          </a:lstStyle>
          <a:p>
            <a:pPr>
              <a:defRPr/>
            </a:pPr>
            <a:fld id="{D903F6A5-33B8-0C47-ADDF-29D96E4C392E}" type="datetimeFigureOut">
              <a:rPr lang="en-US"/>
              <a:pPr>
                <a:defRPr/>
              </a:pPr>
              <a:t>12/9/2018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Light" charset="0"/>
                <a:cs typeface="+mn-cs"/>
              </a:defRPr>
            </a:lvl1pPr>
          </a:lstStyle>
          <a:p>
            <a:pPr>
              <a:defRPr/>
            </a:pPr>
            <a:fld id="{4D4119B5-1AB8-F042-9585-F7A68D89806B}" type="slidenum">
              <a:rPr lang="en-US"/>
              <a:pPr>
                <a:defRPr/>
              </a:pPr>
              <a:t>‹#›</a:t>
            </a:fld>
            <a:endParaRPr lang="en-US"/>
          </a:p>
        </p:txBody>
      </p:sp>
    </p:spTree>
    <p:extLst>
      <p:ext uri="{BB962C8B-B14F-4D97-AF65-F5344CB8AC3E}">
        <p14:creationId xmlns:p14="http://schemas.microsoft.com/office/powerpoint/2010/main" val="3768867432"/>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2400" kern="1200">
        <a:solidFill>
          <a:schemeClr val="tx1"/>
        </a:solidFill>
        <a:latin typeface="Calibri Light"/>
        <a:ea typeface="ＭＳ Ｐゴシック" charset="0"/>
        <a:cs typeface="ＭＳ Ｐゴシック" charset="0"/>
      </a:defRPr>
    </a:lvl1pPr>
    <a:lvl2pPr marL="9128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2pPr>
    <a:lvl3pPr marL="18272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3pPr>
    <a:lvl4pPr marL="27416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4pPr>
    <a:lvl5pPr marL="36560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D_zTuHuFs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oxdx.storenvy.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Calibri Light" charset="0"/>
              </a:rPr>
              <a:t>Photo: open source</a:t>
            </a:r>
          </a:p>
        </p:txBody>
      </p:sp>
      <p:sp>
        <p:nvSpPr>
          <p:cNvPr id="61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E115D9C3-B24C-9643-B45A-057CB68DBFBB}" type="slidenum">
              <a:rPr lang="en-US" sz="1200">
                <a:latin typeface="Calibri Light" charset="0"/>
              </a:rPr>
              <a:pPr/>
              <a:t>1</a:t>
            </a:fld>
            <a:endParaRPr lang="en-US" sz="1200">
              <a:latin typeface="Calibri Light"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2000" dirty="0">
                <a:latin typeface="Calibri Light" charset="0"/>
              </a:rPr>
              <a:t>Photo:</a:t>
            </a:r>
            <a:r>
              <a:rPr lang="en-US" sz="2000" baseline="0" dirty="0">
                <a:latin typeface="Calibri Light" charset="0"/>
              </a:rPr>
              <a:t> Youth Holding Wampum Treaty Belt (courtesy of Productions Cazabon)</a:t>
            </a:r>
            <a:endParaRPr lang="en-US" sz="2000" dirty="0">
              <a:latin typeface="Calibri Light" charset="0"/>
            </a:endParaRPr>
          </a:p>
        </p:txBody>
      </p:sp>
      <p:sp>
        <p:nvSpPr>
          <p:cNvPr id="122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A8D7ACF8-C26B-634B-B8C7-74E43DC4A4AE}" type="slidenum">
              <a:rPr lang="en-US" sz="1200">
                <a:latin typeface="Calibri Light" charset="0"/>
              </a:rPr>
              <a:pPr/>
              <a:t>10</a:t>
            </a:fld>
            <a:endParaRPr lang="en-US" sz="1200">
              <a:latin typeface="Calibri Light"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CA" dirty="0">
                <a:solidFill>
                  <a:srgbClr val="000000"/>
                </a:solidFill>
              </a:rPr>
              <a:t>More info here:</a:t>
            </a:r>
            <a:r>
              <a:rPr lang="en-CA" baseline="0" dirty="0">
                <a:solidFill>
                  <a:srgbClr val="000000"/>
                </a:solidFill>
              </a:rPr>
              <a:t> </a:t>
            </a:r>
            <a:r>
              <a:rPr lang="en-CA" b="1" dirty="0">
                <a:solidFill>
                  <a:srgbClr val="000000"/>
                </a:solidFill>
              </a:rPr>
              <a:t>http://</a:t>
            </a:r>
            <a:r>
              <a:rPr lang="en-CA" b="1" dirty="0" err="1">
                <a:solidFill>
                  <a:srgbClr val="000000"/>
                </a:solidFill>
              </a:rPr>
              <a:t>www.fncaringsociety.com</a:t>
            </a:r>
            <a:r>
              <a:rPr lang="en-CA" b="1" dirty="0">
                <a:solidFill>
                  <a:srgbClr val="000000"/>
                </a:solidFill>
              </a:rPr>
              <a:t>/7-free-ways-make-difference</a:t>
            </a:r>
          </a:p>
          <a:p>
            <a:r>
              <a:rPr lang="en-US" dirty="0"/>
              <a:t>Photo: </a:t>
            </a:r>
            <a:r>
              <a:rPr lang="fr-CA" sz="2400" b="0" i="0" u="none" strike="noStrike" kern="1200" baseline="0" dirty="0">
                <a:solidFill>
                  <a:schemeClr val="tx1"/>
                </a:solidFill>
                <a:latin typeface="Calibri Light"/>
                <a:ea typeface="ＭＳ Ｐゴシック" charset="0"/>
                <a:cs typeface="ＭＳ Ｐゴシック" charset="0"/>
              </a:rPr>
              <a:t>Native </a:t>
            </a:r>
            <a:r>
              <a:rPr lang="fr-CA" sz="2400" b="0" i="0" u="none" strike="noStrike" kern="1200" baseline="0" dirty="0" err="1">
                <a:solidFill>
                  <a:schemeClr val="tx1"/>
                </a:solidFill>
                <a:latin typeface="Calibri Light"/>
                <a:ea typeface="ＭＳ Ｐゴシック" charset="0"/>
                <a:cs typeface="ＭＳ Ｐゴシック" charset="0"/>
              </a:rPr>
              <a:t>dancers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rally</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during</a:t>
            </a:r>
            <a:r>
              <a:rPr lang="fr-CA" sz="2400" b="0" i="0" u="none" strike="noStrike" kern="1200" baseline="0" dirty="0">
                <a:solidFill>
                  <a:schemeClr val="tx1"/>
                </a:solidFill>
                <a:latin typeface="Calibri Light"/>
                <a:ea typeface="ＭＳ Ｐゴシック" charset="0"/>
                <a:cs typeface="ＭＳ Ｐゴシック" charset="0"/>
              </a:rPr>
              <a:t> an '</a:t>
            </a:r>
            <a:r>
              <a:rPr lang="fr-CA" sz="2400" b="0" i="0" u="none" strike="noStrike" kern="1200" baseline="0" dirty="0" err="1">
                <a:solidFill>
                  <a:schemeClr val="tx1"/>
                </a:solidFill>
                <a:latin typeface="Calibri Light"/>
                <a:ea typeface="ＭＳ Ｐゴシック" charset="0"/>
                <a:cs typeface="ＭＳ Ｐゴシック" charset="0"/>
              </a:rPr>
              <a:t>Idle</a:t>
            </a:r>
            <a:r>
              <a:rPr lang="fr-CA" sz="2400" b="0" i="0" u="none" strike="noStrike" kern="1200" baseline="0" dirty="0">
                <a:solidFill>
                  <a:schemeClr val="tx1"/>
                </a:solidFill>
                <a:latin typeface="Calibri Light"/>
                <a:ea typeface="ＭＳ Ｐゴシック" charset="0"/>
                <a:cs typeface="ＭＳ Ｐゴシック" charset="0"/>
              </a:rPr>
              <a:t> No More' </a:t>
            </a:r>
            <a:r>
              <a:rPr lang="fr-CA" sz="2400" b="0" i="0" u="none" strike="noStrike" kern="1200" baseline="0" dirty="0" err="1">
                <a:solidFill>
                  <a:schemeClr val="tx1"/>
                </a:solidFill>
                <a:latin typeface="Calibri Light"/>
                <a:ea typeface="ＭＳ Ｐゴシック" charset="0"/>
                <a:cs typeface="ＭＳ Ｐゴシック" charset="0"/>
              </a:rPr>
              <a:t>gathering</a:t>
            </a:r>
            <a:r>
              <a:rPr lang="fr-CA" sz="2400" b="0" i="0" u="none" strike="noStrike" kern="1200" baseline="0" dirty="0">
                <a:solidFill>
                  <a:schemeClr val="tx1"/>
                </a:solidFill>
                <a:latin typeface="Calibri Light"/>
                <a:ea typeface="ＭＳ Ｐゴシック" charset="0"/>
                <a:cs typeface="ＭＳ Ｐゴシック" charset="0"/>
              </a:rPr>
              <a:t> on </a:t>
            </a:r>
            <a:r>
              <a:rPr lang="fr-CA" sz="2400" b="0" i="0" u="none" strike="noStrike" kern="1200" baseline="0" dirty="0" err="1">
                <a:solidFill>
                  <a:schemeClr val="tx1"/>
                </a:solidFill>
                <a:latin typeface="Calibri Light"/>
                <a:ea typeface="ＭＳ Ｐゴシック" charset="0"/>
                <a:cs typeface="ＭＳ Ｐゴシック" charset="0"/>
              </a:rPr>
              <a:t>Parliament</a:t>
            </a:r>
            <a:r>
              <a:rPr lang="fr-CA" sz="2400" b="0" i="0" u="none" strike="noStrike" kern="1200" baseline="0" dirty="0">
                <a:solidFill>
                  <a:schemeClr val="tx1"/>
                </a:solidFill>
                <a:latin typeface="Calibri Light"/>
                <a:ea typeface="ＭＳ Ｐゴシック" charset="0"/>
                <a:cs typeface="ＭＳ Ｐゴシック" charset="0"/>
              </a:rPr>
              <a:t> Hill in Ottawa on </a:t>
            </a:r>
            <a:r>
              <a:rPr lang="fr-CA" sz="2400" b="0" i="0" u="none" strike="noStrike" kern="1200" baseline="0" dirty="0" err="1">
                <a:solidFill>
                  <a:schemeClr val="tx1"/>
                </a:solidFill>
                <a:latin typeface="Calibri Light"/>
                <a:ea typeface="ＭＳ Ｐゴシック" charset="0"/>
                <a:cs typeface="ＭＳ Ｐゴシック" charset="0"/>
              </a:rPr>
              <a:t>Monday</a:t>
            </a:r>
            <a:r>
              <a:rPr lang="fr-CA" sz="2400" b="0" i="0" u="none" strike="noStrike" kern="1200" baseline="0" dirty="0">
                <a:solidFill>
                  <a:schemeClr val="tx1"/>
                </a:solidFill>
                <a:latin typeface="Calibri Light"/>
                <a:ea typeface="ＭＳ Ｐゴシック" charset="0"/>
                <a:cs typeface="ＭＳ Ｐゴシック" charset="0"/>
              </a:rPr>
              <a:t>, Jan. 28, 2013. THE CANADIAN PRESS/Sean Kilpatrick</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11</a:t>
            </a:fld>
            <a:endParaRPr lang="en-US"/>
          </a:p>
        </p:txBody>
      </p:sp>
    </p:spTree>
    <p:extLst>
      <p:ext uri="{BB962C8B-B14F-4D97-AF65-F5344CB8AC3E}">
        <p14:creationId xmlns:p14="http://schemas.microsoft.com/office/powerpoint/2010/main" val="4004102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6 Thinking Hats of Historical Thinking</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a:t>
            </a:fld>
            <a:endParaRPr lang="en-US"/>
          </a:p>
        </p:txBody>
      </p:sp>
    </p:spTree>
    <p:extLst>
      <p:ext uri="{BB962C8B-B14F-4D97-AF65-F5344CB8AC3E}">
        <p14:creationId xmlns:p14="http://schemas.microsoft.com/office/powerpoint/2010/main" val="253785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2000" baseline="0" dirty="0"/>
              <a:t>Background photo: </a:t>
            </a:r>
            <a:r>
              <a:rPr lang="en-US" sz="2400" kern="1200" dirty="0">
                <a:solidFill>
                  <a:schemeClr val="tx1"/>
                </a:solidFill>
                <a:effectLst/>
                <a:latin typeface="Calibri Light"/>
                <a:ea typeface="ＭＳ Ｐゴシック" charset="0"/>
                <a:cs typeface="ＭＳ Ｐゴシック" charset="0"/>
              </a:rPr>
              <a:t>Students and staff assemble for a group photo in front of the </a:t>
            </a:r>
            <a:r>
              <a:rPr lang="en-US" sz="2400" kern="1200" dirty="0" err="1">
                <a:solidFill>
                  <a:schemeClr val="tx1"/>
                </a:solidFill>
                <a:effectLst/>
                <a:latin typeface="Calibri Light"/>
                <a:ea typeface="ＭＳ Ｐゴシック" charset="0"/>
                <a:cs typeface="ＭＳ Ｐゴシック" charset="0"/>
              </a:rPr>
              <a:t>Kamploops</a:t>
            </a:r>
            <a:r>
              <a:rPr lang="en-US" sz="2400" kern="1200" dirty="0">
                <a:solidFill>
                  <a:schemeClr val="tx1"/>
                </a:solidFill>
                <a:effectLst/>
                <a:latin typeface="Calibri Light"/>
                <a:ea typeface="ＭＳ Ｐゴシック" charset="0"/>
                <a:cs typeface="ＭＳ Ｐゴシック" charset="0"/>
              </a:rPr>
              <a:t> Residential school, British Columbia, 1934. (</a:t>
            </a:r>
            <a:r>
              <a:rPr lang="en-US" sz="2400" kern="1200" dirty="0" err="1">
                <a:solidFill>
                  <a:schemeClr val="tx1"/>
                </a:solidFill>
                <a:effectLst/>
                <a:latin typeface="Calibri Light"/>
                <a:ea typeface="ＭＳ Ｐゴシック" charset="0"/>
                <a:cs typeface="ＭＳ Ｐゴシック" charset="0"/>
              </a:rPr>
              <a:t>Deschâtelets</a:t>
            </a:r>
            <a:r>
              <a:rPr lang="en-US" sz="2400" kern="1200" dirty="0">
                <a:solidFill>
                  <a:schemeClr val="tx1"/>
                </a:solidFill>
                <a:effectLst/>
                <a:latin typeface="Calibri Light"/>
                <a:ea typeface="ＭＳ Ｐゴシック" charset="0"/>
                <a:cs typeface="ＭＳ Ｐゴシック" charset="0"/>
              </a:rPr>
              <a:t> Archives)</a:t>
            </a:r>
            <a:endParaRPr lang="en-CA" sz="2400" kern="1200" dirty="0">
              <a:solidFill>
                <a:schemeClr val="tx1"/>
              </a:solidFill>
              <a:effectLst/>
              <a:latin typeface="Calibri Light"/>
              <a:ea typeface="ＭＳ Ｐゴシック" charset="0"/>
              <a:cs typeface="ＭＳ Ｐゴシック" charset="0"/>
            </a:endParaRPr>
          </a:p>
          <a:p>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a:t>
            </a:fld>
            <a:endParaRPr lang="en-US"/>
          </a:p>
        </p:txBody>
      </p:sp>
    </p:spTree>
    <p:extLst>
      <p:ext uri="{BB962C8B-B14F-4D97-AF65-F5344CB8AC3E}">
        <p14:creationId xmlns:p14="http://schemas.microsoft.com/office/powerpoint/2010/main" val="2487235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sz="2000" dirty="0">
                <a:latin typeface="Georgia" charset="0"/>
              </a:rPr>
              <a:t>Photo: (courtesy Productions</a:t>
            </a:r>
            <a:r>
              <a:rPr lang="en-US" sz="2000" baseline="0" dirty="0">
                <a:latin typeface="Georgia" charset="0"/>
              </a:rPr>
              <a:t> Cazabon)</a:t>
            </a:r>
          </a:p>
          <a:p>
            <a:r>
              <a:rPr lang="en-US" sz="2000" baseline="0" dirty="0">
                <a:latin typeface="Georgia" charset="0"/>
              </a:rPr>
              <a:t>1. KI youth with Premier Kathleen Wynne</a:t>
            </a:r>
          </a:p>
          <a:p>
            <a:r>
              <a:rPr lang="en-US" sz="2000" baseline="0" dirty="0">
                <a:latin typeface="Georgia" charset="0"/>
              </a:rPr>
              <a:t>2. The Community of KI gather with Reconciliation Trip Volunteers for a group photo</a:t>
            </a:r>
            <a:endParaRPr lang="en-US" sz="2000" dirty="0">
              <a:latin typeface="Georgia" charset="0"/>
            </a:endParaRPr>
          </a:p>
          <a:p>
            <a:endParaRPr lang="en-US" sz="2000" dirty="0">
              <a:latin typeface="Calibri Light" charset="0"/>
            </a:endParaRP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baseline="0" dirty="0">
                <a:solidFill>
                  <a:schemeClr val="tx1"/>
                </a:solidFill>
                <a:latin typeface="Calibri Light"/>
                <a:ea typeface="ＭＳ Ｐゴシック" charset="0"/>
                <a:cs typeface="ＭＳ Ｐゴシック" charset="0"/>
              </a:rPr>
              <a:t>photo: </a:t>
            </a:r>
            <a:r>
              <a:rPr lang="en-CA" sz="2400" kern="1200" dirty="0" err="1">
                <a:solidFill>
                  <a:schemeClr val="tx1"/>
                </a:solidFill>
                <a:effectLst/>
                <a:latin typeface="Calibri Light"/>
                <a:ea typeface="ＭＳ Ｐゴシック" charset="0"/>
                <a:cs typeface="ＭＳ Ｐゴシック" charset="0"/>
              </a:rPr>
              <a:t>Shannen</a:t>
            </a:r>
            <a:r>
              <a:rPr lang="en-CA" sz="2400" kern="1200" dirty="0">
                <a:solidFill>
                  <a:schemeClr val="tx1"/>
                </a:solidFill>
                <a:effectLst/>
                <a:latin typeface="Calibri Light"/>
                <a:ea typeface="ＭＳ Ｐゴシック" charset="0"/>
                <a:cs typeface="ＭＳ Ｐゴシック" charset="0"/>
              </a:rPr>
              <a:t> </a:t>
            </a:r>
            <a:r>
              <a:rPr lang="en-CA" sz="2400" kern="1200" dirty="0" err="1">
                <a:solidFill>
                  <a:schemeClr val="tx1"/>
                </a:solidFill>
                <a:effectLst/>
                <a:latin typeface="Calibri Light"/>
                <a:ea typeface="ＭＳ Ｐゴシック" charset="0"/>
                <a:cs typeface="ＭＳ Ｐゴシック" charset="0"/>
              </a:rPr>
              <a:t>Koostachin</a:t>
            </a:r>
            <a:r>
              <a:rPr lang="en-CA" sz="2400" kern="1200" dirty="0">
                <a:solidFill>
                  <a:schemeClr val="tx1"/>
                </a:solidFill>
                <a:effectLst/>
                <a:latin typeface="Calibri Light"/>
                <a:ea typeface="ＭＳ Ｐゴシック" charset="0"/>
                <a:cs typeface="ＭＳ Ｐゴシック" charset="0"/>
              </a:rPr>
              <a:t> is seen above dancing at a </a:t>
            </a:r>
            <a:r>
              <a:rPr lang="en-CA" sz="2400" kern="1200" dirty="0" err="1">
                <a:solidFill>
                  <a:schemeClr val="tx1"/>
                </a:solidFill>
                <a:effectLst/>
                <a:latin typeface="Calibri Light"/>
                <a:ea typeface="ＭＳ Ｐゴシック" charset="0"/>
                <a:cs typeface="ＭＳ Ｐゴシック" charset="0"/>
              </a:rPr>
              <a:t>Timiskaming</a:t>
            </a:r>
            <a:r>
              <a:rPr lang="en-CA" sz="2400" kern="1200" dirty="0">
                <a:solidFill>
                  <a:schemeClr val="tx1"/>
                </a:solidFill>
                <a:effectLst/>
                <a:latin typeface="Calibri Light"/>
                <a:ea typeface="ＭＳ Ｐゴシック" charset="0"/>
                <a:cs typeface="ＭＳ Ｐゴシック" charset="0"/>
              </a:rPr>
              <a:t> District Secondary powwow. </a:t>
            </a:r>
            <a:r>
              <a:rPr lang="fr-CA" sz="2400" u="none" kern="1200" baseline="0" dirty="0">
                <a:solidFill>
                  <a:schemeClr val="tx1"/>
                </a:solidFill>
                <a:latin typeface="Calibri Light"/>
                <a:ea typeface="ＭＳ Ｐゴシック" charset="0"/>
                <a:cs typeface="ＭＳ Ｐゴシック" charset="0"/>
              </a:rPr>
              <a:t>(CP/HO- Charlie Angus, MP, Timmins - James </a:t>
            </a:r>
            <a:r>
              <a:rPr lang="fr-CA" sz="2400" u="none" kern="1200" baseline="0" dirty="0" err="1">
                <a:solidFill>
                  <a:schemeClr val="tx1"/>
                </a:solidFill>
                <a:latin typeface="Calibri Light"/>
                <a:ea typeface="ＭＳ Ｐゴシック" charset="0"/>
                <a:cs typeface="ＭＳ Ｐゴシック" charset="0"/>
              </a:rPr>
              <a:t>Bay</a:t>
            </a:r>
            <a:r>
              <a:rPr lang="fr-CA" sz="2400" u="none" kern="1200" baseline="0" dirty="0">
                <a:solidFill>
                  <a:schemeClr val="tx1"/>
                </a:solidFill>
                <a:latin typeface="Calibri Light"/>
                <a:ea typeface="ＭＳ Ｐゴシック" charset="0"/>
                <a:cs typeface="ＭＳ Ｐゴシック" charset="0"/>
              </a:rPr>
              <a:t>)</a:t>
            </a:r>
            <a:endParaRPr lang="en-CA" sz="2400" kern="1200" dirty="0">
              <a:solidFill>
                <a:schemeClr val="tx1"/>
              </a:solidFill>
              <a:effectLst/>
              <a:latin typeface="Calibri Light"/>
              <a:ea typeface="ＭＳ Ｐゴシック" charset="0"/>
              <a:cs typeface="ＭＳ Ｐゴシック" charset="0"/>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5</a:t>
            </a:fld>
            <a:endParaRPr lang="en-US"/>
          </a:p>
        </p:txBody>
      </p:sp>
    </p:spTree>
    <p:extLst>
      <p:ext uri="{BB962C8B-B14F-4D97-AF65-F5344CB8AC3E}">
        <p14:creationId xmlns:p14="http://schemas.microsoft.com/office/powerpoint/2010/main" val="1094379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THE TED TALK About </a:t>
            </a:r>
            <a:r>
              <a:rPr lang="en-US" dirty="0" err="1"/>
              <a:t>Shannen’s</a:t>
            </a:r>
            <a:r>
              <a:rPr lang="en-US" dirty="0"/>
              <a:t> dream: https://</a:t>
            </a:r>
            <a:r>
              <a:rPr lang="en-US" dirty="0" err="1"/>
              <a:t>www.youtube.com</a:t>
            </a:r>
            <a:r>
              <a:rPr lang="en-US" dirty="0"/>
              <a:t>/</a:t>
            </a:r>
            <a:r>
              <a:rPr lang="en-US" dirty="0" err="1"/>
              <a:t>watch?v</a:t>
            </a:r>
            <a:r>
              <a:rPr lang="en-US" dirty="0"/>
              <a:t>=e4BFRSIcUi0&amp;t=159s</a:t>
            </a:r>
          </a:p>
          <a:p>
            <a:endParaRPr lang="en-US" dirty="0"/>
          </a:p>
          <a:p>
            <a:r>
              <a:rPr lang="en-US" dirty="0"/>
              <a:t>Photo: </a:t>
            </a:r>
            <a:r>
              <a:rPr lang="fr-CA" sz="2400" b="0" i="0" u="none" strike="noStrike" kern="1200" baseline="0" dirty="0">
                <a:solidFill>
                  <a:schemeClr val="tx1"/>
                </a:solidFill>
                <a:latin typeface="Calibri Light"/>
                <a:ea typeface="ＭＳ Ｐゴシック" charset="0"/>
                <a:cs typeface="ＭＳ Ｐゴシック" charset="0"/>
              </a:rPr>
              <a:t>Chelsea Edwards, </a:t>
            </a:r>
            <a:r>
              <a:rPr lang="fr-CA" sz="2400" b="0" i="0" u="none" strike="noStrike" kern="1200" baseline="0" dirty="0" err="1">
                <a:solidFill>
                  <a:schemeClr val="tx1"/>
                </a:solidFill>
                <a:latin typeface="Calibri Light"/>
                <a:ea typeface="ＭＳ Ｐゴシック" charset="0"/>
                <a:cs typeface="ＭＳ Ｐゴシック" charset="0"/>
              </a:rPr>
              <a:t>friend</a:t>
            </a:r>
            <a:r>
              <a:rPr lang="fr-CA" sz="2400" b="0" i="0" u="none" strike="noStrike" kern="1200" baseline="0" dirty="0">
                <a:solidFill>
                  <a:schemeClr val="tx1"/>
                </a:solidFill>
                <a:latin typeface="Calibri Light"/>
                <a:ea typeface="ＭＳ Ｐゴシック" charset="0"/>
                <a:cs typeface="ＭＳ Ｐゴシック" charset="0"/>
              </a:rPr>
              <a:t> of the </a:t>
            </a:r>
            <a:r>
              <a:rPr lang="fr-CA" sz="2400" b="0" i="0" u="none" strike="noStrike" kern="1200" baseline="0" dirty="0" err="1">
                <a:solidFill>
                  <a:schemeClr val="tx1"/>
                </a:solidFill>
                <a:latin typeface="Calibri Light"/>
                <a:ea typeface="ＭＳ Ｐゴシック" charset="0"/>
                <a:cs typeface="ＭＳ Ｐゴシック" charset="0"/>
              </a:rPr>
              <a:t>late</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Shannen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Koostachin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left</a:t>
            </a:r>
            <a:r>
              <a:rPr lang="fr-CA" sz="2400" b="0" i="0" u="none" strike="noStrike" kern="1200" baseline="0" dirty="0">
                <a:solidFill>
                  <a:schemeClr val="tx1"/>
                </a:solidFill>
                <a:latin typeface="Calibri Light"/>
                <a:ea typeface="ＭＳ Ｐゴシック" charset="0"/>
                <a:cs typeface="ＭＳ Ｐゴシック" charset="0"/>
              </a:rPr>
              <a:t>, and </a:t>
            </a:r>
            <a:r>
              <a:rPr lang="fr-CA" sz="2400" b="0" i="0" u="none" strike="noStrike" kern="1200" baseline="0" dirty="0" err="1">
                <a:solidFill>
                  <a:schemeClr val="tx1"/>
                </a:solidFill>
                <a:latin typeface="Calibri Light"/>
                <a:ea typeface="ＭＳ Ｐゴシック" charset="0"/>
                <a:cs typeface="ＭＳ Ｐゴシック" charset="0"/>
              </a:rPr>
              <a:t>Shannen’s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father</a:t>
            </a:r>
            <a:r>
              <a:rPr lang="fr-CA" sz="2400" b="0" i="0" u="none" strike="noStrike" kern="1200" baseline="0" dirty="0">
                <a:solidFill>
                  <a:schemeClr val="tx1"/>
                </a:solidFill>
                <a:latin typeface="Calibri Light"/>
                <a:ea typeface="ＭＳ Ｐゴシック" charset="0"/>
                <a:cs typeface="ＭＳ Ｐゴシック" charset="0"/>
              </a:rPr>
              <a:t> Andrew </a:t>
            </a:r>
            <a:r>
              <a:rPr lang="fr-CA" sz="2400" b="0" i="0" u="none" strike="noStrike" kern="1200" baseline="0" dirty="0" err="1">
                <a:solidFill>
                  <a:schemeClr val="tx1"/>
                </a:solidFill>
                <a:latin typeface="Calibri Light"/>
                <a:ea typeface="ＭＳ Ｐゴシック" charset="0"/>
                <a:cs typeface="ＭＳ Ｐゴシック" charset="0"/>
              </a:rPr>
              <a:t>take</a:t>
            </a:r>
            <a:r>
              <a:rPr lang="fr-CA" sz="2400" b="0" i="0" u="none" strike="noStrike" kern="1200" baseline="0" dirty="0">
                <a:solidFill>
                  <a:schemeClr val="tx1"/>
                </a:solidFill>
                <a:latin typeface="Calibri Light"/>
                <a:ea typeface="ＭＳ Ｐゴシック" charset="0"/>
                <a:cs typeface="ＭＳ Ｐゴシック" charset="0"/>
              </a:rPr>
              <a:t> part in a </a:t>
            </a:r>
            <a:r>
              <a:rPr lang="fr-CA" sz="2400" b="0" i="0" u="none" strike="noStrike" kern="1200" baseline="0" dirty="0" err="1">
                <a:solidFill>
                  <a:schemeClr val="tx1"/>
                </a:solidFill>
                <a:latin typeface="Calibri Light"/>
                <a:ea typeface="ＭＳ Ｐゴシック" charset="0"/>
                <a:cs typeface="ＭＳ Ｐゴシック" charset="0"/>
              </a:rPr>
              <a:t>press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conference</a:t>
            </a:r>
            <a:r>
              <a:rPr lang="fr-CA" sz="2400" b="0" i="0" u="none" strike="noStrike" kern="1200" baseline="0" dirty="0">
                <a:solidFill>
                  <a:schemeClr val="tx1"/>
                </a:solidFill>
                <a:latin typeface="Calibri Light"/>
                <a:ea typeface="ＭＳ Ｐゴシック" charset="0"/>
                <a:cs typeface="ＭＳ Ｐゴシック" charset="0"/>
              </a:rPr>
              <a:t> on </a:t>
            </a:r>
            <a:r>
              <a:rPr lang="fr-CA" sz="2400" b="0" i="0" u="none" strike="noStrike" kern="1200" baseline="0" dirty="0" err="1">
                <a:solidFill>
                  <a:schemeClr val="tx1"/>
                </a:solidFill>
                <a:latin typeface="Calibri Light"/>
                <a:ea typeface="ＭＳ Ｐゴシック" charset="0"/>
                <a:cs typeface="ＭＳ Ｐゴシック" charset="0"/>
              </a:rPr>
              <a:t>Parliament</a:t>
            </a:r>
            <a:r>
              <a:rPr lang="fr-CA" sz="2400" b="0" i="0" u="none" strike="noStrike" kern="1200" baseline="0" dirty="0">
                <a:solidFill>
                  <a:schemeClr val="tx1"/>
                </a:solidFill>
                <a:latin typeface="Calibri Light"/>
                <a:ea typeface="ＭＳ Ｐゴシック" charset="0"/>
                <a:cs typeface="ＭＳ Ｐゴシック" charset="0"/>
              </a:rPr>
              <a:t> Hill in Ottawa on </a:t>
            </a:r>
            <a:r>
              <a:rPr lang="fr-CA" sz="2400" b="0" i="0" u="none" strike="noStrike" kern="1200" baseline="0" dirty="0" err="1">
                <a:solidFill>
                  <a:schemeClr val="tx1"/>
                </a:solidFill>
                <a:latin typeface="Calibri Light"/>
                <a:ea typeface="ＭＳ Ｐゴシック" charset="0"/>
                <a:cs typeface="ＭＳ Ｐゴシック" charset="0"/>
              </a:rPr>
              <a:t>Monday</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February</a:t>
            </a:r>
            <a:r>
              <a:rPr lang="fr-CA" sz="2400" b="0" i="0" u="none" strike="noStrike" kern="1200" baseline="0" dirty="0">
                <a:solidFill>
                  <a:schemeClr val="tx1"/>
                </a:solidFill>
                <a:latin typeface="Calibri Light"/>
                <a:ea typeface="ＭＳ Ｐゴシック" charset="0"/>
                <a:cs typeface="ＭＳ Ｐゴシック" charset="0"/>
              </a:rPr>
              <a:t> 27, 2012., </a:t>
            </a:r>
            <a:r>
              <a:rPr lang="fr-CA" sz="2400" b="0" i="0" u="none" strike="noStrike" kern="1200" baseline="0" dirty="0" err="1">
                <a:solidFill>
                  <a:schemeClr val="tx1"/>
                </a:solidFill>
                <a:latin typeface="Calibri Light"/>
                <a:ea typeface="ＭＳ Ｐゴシック" charset="0"/>
                <a:cs typeface="ＭＳ Ｐゴシック" charset="0"/>
              </a:rPr>
              <a:t>regarding</a:t>
            </a:r>
            <a:r>
              <a:rPr lang="fr-CA" sz="2400" b="0" i="0" u="none" strike="noStrike" kern="1200" baseline="0" dirty="0">
                <a:solidFill>
                  <a:schemeClr val="tx1"/>
                </a:solidFill>
                <a:latin typeface="Calibri Light"/>
                <a:ea typeface="ＭＳ Ｐゴシック" charset="0"/>
                <a:cs typeface="ＭＳ Ｐゴシック" charset="0"/>
              </a:rPr>
              <a:t> the New </a:t>
            </a:r>
            <a:r>
              <a:rPr lang="fr-CA" sz="2400" b="0" i="0" u="none" strike="noStrike" kern="1200" baseline="0" dirty="0" err="1">
                <a:solidFill>
                  <a:schemeClr val="tx1"/>
                </a:solidFill>
                <a:latin typeface="Calibri Light"/>
                <a:ea typeface="ＭＳ Ｐゴシック" charset="0"/>
                <a:cs typeface="ＭＳ Ｐゴシック" charset="0"/>
              </a:rPr>
              <a:t>Democratic</a:t>
            </a:r>
            <a:r>
              <a:rPr lang="fr-CA" sz="2400" b="0" i="0" u="none" strike="noStrike" kern="1200" baseline="0" dirty="0">
                <a:solidFill>
                  <a:schemeClr val="tx1"/>
                </a:solidFill>
                <a:latin typeface="Calibri Light"/>
                <a:ea typeface="ＭＳ Ｐゴシック" charset="0"/>
                <a:cs typeface="ＭＳ Ｐゴシック" charset="0"/>
              </a:rPr>
              <a:t> Party motion "</a:t>
            </a:r>
            <a:r>
              <a:rPr lang="fr-CA" sz="2400" b="0" i="0" u="none" strike="noStrike" kern="1200" baseline="0" dirty="0" err="1">
                <a:solidFill>
                  <a:schemeClr val="tx1"/>
                </a:solidFill>
                <a:latin typeface="Calibri Light"/>
                <a:ea typeface="ＭＳ Ｐゴシック" charset="0"/>
                <a:cs typeface="ＭＳ Ｐゴシック" charset="0"/>
              </a:rPr>
              <a:t>Shannen's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Dream</a:t>
            </a:r>
            <a:r>
              <a:rPr lang="fr-CA" sz="2400" b="0" i="0" u="none" strike="noStrike" kern="1200" baseline="0" dirty="0">
                <a:solidFill>
                  <a:schemeClr val="tx1"/>
                </a:solidFill>
                <a:latin typeface="Calibri Light"/>
                <a:ea typeface="ＭＳ Ｐゴシック" charset="0"/>
                <a:cs typeface="ＭＳ Ｐゴシック" charset="0"/>
              </a:rPr>
              <a:t>." THE CANADIAN PRESS/Sean Kilpatrick</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6</a:t>
            </a:fld>
            <a:endParaRPr lang="en-US"/>
          </a:p>
        </p:txBody>
      </p:sp>
    </p:spTree>
    <p:extLst>
      <p:ext uri="{BB962C8B-B14F-4D97-AF65-F5344CB8AC3E}">
        <p14:creationId xmlns:p14="http://schemas.microsoft.com/office/powerpoint/2010/main" val="336954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CA" dirty="0">
                <a:solidFill>
                  <a:srgbClr val="000000"/>
                </a:solidFill>
              </a:rPr>
              <a:t>Watch them talk about their work: here</a:t>
            </a:r>
          </a:p>
          <a:p>
            <a:pPr>
              <a:buNone/>
            </a:pPr>
            <a:r>
              <a:rPr lang="en-CA" dirty="0">
                <a:solidFill>
                  <a:srgbClr val="000000"/>
                </a:solidFill>
                <a:hlinkClick r:id="rId3"/>
              </a:rPr>
              <a:t>https://www.youtube.com/watch?v=D_zTuHuFsTM</a:t>
            </a:r>
            <a:endParaRPr lang="en-US" dirty="0">
              <a:solidFill>
                <a:srgbClr val="000000"/>
              </a:solidFill>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CA" sz="2400" kern="1200" dirty="0">
                <a:solidFill>
                  <a:schemeClr val="tx1"/>
                </a:solidFill>
                <a:effectLst/>
                <a:latin typeface="Calibri Light"/>
                <a:ea typeface="ＭＳ Ｐゴシック" charset="0"/>
                <a:cs typeface="ＭＳ Ｐゴシック" charset="0"/>
              </a:rPr>
              <a:t>Pictured are Starr Trudeau and </a:t>
            </a:r>
            <a:r>
              <a:rPr lang="en-CA" sz="2400" kern="1200" dirty="0" err="1">
                <a:solidFill>
                  <a:schemeClr val="tx1"/>
                </a:solidFill>
                <a:effectLst/>
                <a:latin typeface="Calibri Light"/>
                <a:ea typeface="ＭＳ Ｐゴシック" charset="0"/>
                <a:cs typeface="ＭＳ Ｐゴシック" charset="0"/>
              </a:rPr>
              <a:t>TiCarra</a:t>
            </a:r>
            <a:r>
              <a:rPr lang="en-CA" sz="2400" kern="1200" dirty="0">
                <a:solidFill>
                  <a:schemeClr val="tx1"/>
                </a:solidFill>
                <a:effectLst/>
                <a:latin typeface="Calibri Light"/>
                <a:ea typeface="ＭＳ Ｐゴシック" charset="0"/>
                <a:cs typeface="ＭＳ Ｐゴシック" charset="0"/>
              </a:rPr>
              <a:t> </a:t>
            </a:r>
            <a:r>
              <a:rPr lang="en-CA" sz="2400" kern="1200" dirty="0" err="1">
                <a:solidFill>
                  <a:schemeClr val="tx1"/>
                </a:solidFill>
                <a:effectLst/>
                <a:latin typeface="Calibri Light"/>
                <a:ea typeface="ＭＳ Ｐゴシック" charset="0"/>
                <a:cs typeface="ＭＳ Ｐゴシック" charset="0"/>
              </a:rPr>
              <a:t>Paquet</a:t>
            </a:r>
            <a:r>
              <a:rPr lang="en-CA" sz="2400" kern="1200" dirty="0">
                <a:solidFill>
                  <a:schemeClr val="tx1"/>
                </a:solidFill>
                <a:effectLst/>
                <a:latin typeface="Calibri Light"/>
                <a:ea typeface="ＭＳ Ｐゴシック" charset="0"/>
                <a:cs typeface="ＭＳ Ｐゴシック" charset="0"/>
              </a:rPr>
              <a:t> who helped coordinate the discussion about residential schools for Marymount Academy. (Courtesy Sudbury Catholic Schools)</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7</a:t>
            </a:fld>
            <a:endParaRPr lang="en-US"/>
          </a:p>
        </p:txBody>
      </p:sp>
    </p:spTree>
    <p:extLst>
      <p:ext uri="{BB962C8B-B14F-4D97-AF65-F5344CB8AC3E}">
        <p14:creationId xmlns:p14="http://schemas.microsoft.com/office/powerpoint/2010/main" val="3347505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top:</a:t>
            </a:r>
            <a:r>
              <a:rPr lang="en-US" baseline="0" dirty="0"/>
              <a:t> OXDX Clothing ‘</a:t>
            </a:r>
            <a:r>
              <a:rPr lang="en-CA" sz="2400" kern="1200" dirty="0">
                <a:solidFill>
                  <a:schemeClr val="tx1"/>
                </a:solidFill>
                <a:effectLst/>
                <a:latin typeface="Calibri Light"/>
                <a:ea typeface="ＭＳ Ｐゴシック" charset="0"/>
                <a:cs typeface="ＭＳ Ｐゴシック" charset="0"/>
              </a:rPr>
              <a:t>Native Americans Discovered Columbus Women's Tank’ from: </a:t>
            </a:r>
            <a:r>
              <a:rPr lang="en-US" sz="2400" u="sng" kern="1200" dirty="0">
                <a:solidFill>
                  <a:schemeClr val="tx1"/>
                </a:solidFill>
                <a:effectLst/>
                <a:latin typeface="Calibri Light"/>
                <a:ea typeface="ＭＳ Ｐゴシック" charset="0"/>
                <a:cs typeface="ＭＳ Ｐゴシック" charset="0"/>
                <a:hlinkClick r:id="rId3"/>
              </a:rPr>
              <a:t>http://oxdx.storenvy.com/</a:t>
            </a:r>
            <a:endParaRPr lang="en-CA" sz="2400" kern="1200" dirty="0">
              <a:solidFill>
                <a:schemeClr val="tx1"/>
              </a:solidFill>
              <a:effectLst/>
              <a:latin typeface="Calibri Light"/>
              <a:ea typeface="ＭＳ Ｐゴシック" charset="0"/>
              <a:cs typeface="ＭＳ Ｐゴシック" charset="0"/>
            </a:endParaRPr>
          </a:p>
          <a:p>
            <a:r>
              <a:rPr lang="en-US" baseline="0" dirty="0"/>
              <a:t>Photo bottom: Jared </a:t>
            </a:r>
            <a:r>
              <a:rPr lang="en-US" baseline="0" dirty="0" err="1"/>
              <a:t>Yazzie</a:t>
            </a:r>
            <a:r>
              <a:rPr lang="en-US" baseline="0" dirty="0"/>
              <a:t> founder of OXDX Clothing (OXDX </a:t>
            </a:r>
            <a:r>
              <a:rPr lang="en-US" baseline="0" dirty="0" err="1"/>
              <a:t>Clothing.com</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8</a:t>
            </a:fld>
            <a:endParaRPr lang="en-US"/>
          </a:p>
        </p:txBody>
      </p:sp>
    </p:spTree>
    <p:extLst>
      <p:ext uri="{BB962C8B-B14F-4D97-AF65-F5344CB8AC3E}">
        <p14:creationId xmlns:p14="http://schemas.microsoft.com/office/powerpoint/2010/main" val="1233276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baseline="0" dirty="0">
                <a:solidFill>
                  <a:schemeClr val="tx1"/>
                </a:solidFill>
                <a:latin typeface="Calibri Light"/>
                <a:ea typeface="ＭＳ Ｐゴシック" charset="0"/>
                <a:cs typeface="ＭＳ Ｐゴシック" charset="0"/>
              </a:rPr>
              <a:t>Photos: Have a heart day 2015 (</a:t>
            </a:r>
            <a:r>
              <a:rPr lang="en-US" sz="2400" kern="1200" baseline="0" dirty="0" err="1">
                <a:solidFill>
                  <a:schemeClr val="tx1"/>
                </a:solidFill>
                <a:latin typeface="Calibri Light"/>
                <a:ea typeface="ＭＳ Ｐゴシック" charset="0"/>
                <a:cs typeface="ＭＳ Ｐゴシック" charset="0"/>
              </a:rPr>
              <a:t>coutesy</a:t>
            </a:r>
            <a:r>
              <a:rPr lang="en-US" sz="2400" kern="1200" baseline="0" dirty="0">
                <a:solidFill>
                  <a:schemeClr val="tx1"/>
                </a:solidFill>
                <a:latin typeface="Calibri Light"/>
                <a:ea typeface="ＭＳ Ｐゴシック" charset="0"/>
                <a:cs typeface="ＭＳ Ｐゴシック" charset="0"/>
              </a:rPr>
              <a:t> of </a:t>
            </a:r>
            <a:r>
              <a:rPr lang="fr-CA" sz="2400" u="none" kern="1200" baseline="0" dirty="0">
                <a:solidFill>
                  <a:schemeClr val="tx1"/>
                </a:solidFill>
                <a:latin typeface="Calibri Light"/>
                <a:ea typeface="ＭＳ Ｐゴシック" charset="0"/>
                <a:cs typeface="ＭＳ Ｐゴシック" charset="0"/>
              </a:rPr>
              <a:t>First Nations Child &amp; </a:t>
            </a:r>
            <a:r>
              <a:rPr lang="fr-CA" sz="2400" u="none" kern="1200" baseline="0" dirty="0" err="1">
                <a:solidFill>
                  <a:schemeClr val="tx1"/>
                </a:solidFill>
                <a:latin typeface="Calibri Light"/>
                <a:ea typeface="ＭＳ Ｐゴシック" charset="0"/>
                <a:cs typeface="ＭＳ Ｐゴシック" charset="0"/>
              </a:rPr>
              <a:t>Family</a:t>
            </a:r>
            <a:r>
              <a:rPr lang="fr-CA" sz="2400" u="none" kern="1200" baseline="0" dirty="0">
                <a:solidFill>
                  <a:schemeClr val="tx1"/>
                </a:solidFill>
                <a:latin typeface="Calibri Light"/>
                <a:ea typeface="ＭＳ Ｐゴシック" charset="0"/>
                <a:cs typeface="ＭＳ Ｐゴシック" charset="0"/>
              </a:rPr>
              <a:t> </a:t>
            </a:r>
            <a:r>
              <a:rPr lang="fr-CA" sz="2400" u="none" kern="1200" baseline="0" dirty="0" err="1">
                <a:solidFill>
                  <a:schemeClr val="tx1"/>
                </a:solidFill>
                <a:latin typeface="Calibri Light"/>
                <a:ea typeface="ＭＳ Ｐゴシック" charset="0"/>
                <a:cs typeface="ＭＳ Ｐゴシック" charset="0"/>
              </a:rPr>
              <a:t>Caring</a:t>
            </a:r>
            <a:r>
              <a:rPr lang="fr-CA" sz="2400" u="none" kern="1200" baseline="0" dirty="0">
                <a:solidFill>
                  <a:schemeClr val="tx1"/>
                </a:solidFill>
                <a:latin typeface="Calibri Light"/>
                <a:ea typeface="ＭＳ Ｐゴシック" charset="0"/>
                <a:cs typeface="ＭＳ Ｐゴシック" charset="0"/>
              </a:rPr>
              <a:t> Society of Canada)</a:t>
            </a:r>
            <a:endParaRPr lang="en-US" sz="2400" kern="1200" baseline="0" dirty="0">
              <a:solidFill>
                <a:schemeClr val="tx1"/>
              </a:solidFill>
              <a:latin typeface="Calibri Ligh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9</a:t>
            </a:fld>
            <a:endParaRPr lang="en-US"/>
          </a:p>
        </p:txBody>
      </p:sp>
    </p:spTree>
    <p:extLst>
      <p:ext uri="{BB962C8B-B14F-4D97-AF65-F5344CB8AC3E}">
        <p14:creationId xmlns:p14="http://schemas.microsoft.com/office/powerpoint/2010/main" val="1486876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8824284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4126445"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8"/>
          </p:nvPr>
        </p:nvSpPr>
        <p:spPr>
          <a:xfrm>
            <a:off x="9027879"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9"/>
          </p:nvPr>
        </p:nvSpPr>
        <p:spPr>
          <a:xfrm>
            <a:off x="13929312"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20"/>
          </p:nvPr>
        </p:nvSpPr>
        <p:spPr>
          <a:xfrm>
            <a:off x="18260331"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1"/>
          </p:nvPr>
        </p:nvSpPr>
        <p:spPr>
          <a:xfrm>
            <a:off x="4126445"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1" name="Picture Placeholder 6"/>
          <p:cNvSpPr>
            <a:spLocks noGrp="1"/>
          </p:cNvSpPr>
          <p:nvPr>
            <p:ph type="pic" sz="quarter" idx="22"/>
          </p:nvPr>
        </p:nvSpPr>
        <p:spPr>
          <a:xfrm>
            <a:off x="9027879"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2" name="Picture Placeholder 6"/>
          <p:cNvSpPr>
            <a:spLocks noGrp="1"/>
          </p:cNvSpPr>
          <p:nvPr>
            <p:ph type="pic" sz="quarter" idx="23"/>
          </p:nvPr>
        </p:nvSpPr>
        <p:spPr>
          <a:xfrm>
            <a:off x="13929312"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3" name="Picture Placeholder 6"/>
          <p:cNvSpPr>
            <a:spLocks noGrp="1"/>
          </p:cNvSpPr>
          <p:nvPr>
            <p:ph type="pic" sz="quarter" idx="24"/>
          </p:nvPr>
        </p:nvSpPr>
        <p:spPr>
          <a:xfrm>
            <a:off x="18260331"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10849821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0" y="4466492"/>
            <a:ext cx="11007969" cy="9249507"/>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850834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2249750"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5"/>
          </p:nvPr>
        </p:nvSpPr>
        <p:spPr>
          <a:xfrm>
            <a:off x="2249750"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6"/>
          </p:nvPr>
        </p:nvSpPr>
        <p:spPr>
          <a:xfrm>
            <a:off x="2249750"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17"/>
          </p:nvPr>
        </p:nvSpPr>
        <p:spPr>
          <a:xfrm>
            <a:off x="9509636"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6" name="Picture Placeholder 6"/>
          <p:cNvSpPr>
            <a:spLocks noGrp="1"/>
          </p:cNvSpPr>
          <p:nvPr>
            <p:ph type="pic" sz="quarter" idx="18"/>
          </p:nvPr>
        </p:nvSpPr>
        <p:spPr>
          <a:xfrm>
            <a:off x="9509636"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7" name="Picture Placeholder 6"/>
          <p:cNvSpPr>
            <a:spLocks noGrp="1"/>
          </p:cNvSpPr>
          <p:nvPr>
            <p:ph type="pic" sz="quarter" idx="19"/>
          </p:nvPr>
        </p:nvSpPr>
        <p:spPr>
          <a:xfrm>
            <a:off x="9509636"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8" name="Picture Placeholder 6"/>
          <p:cNvSpPr>
            <a:spLocks noGrp="1"/>
          </p:cNvSpPr>
          <p:nvPr>
            <p:ph type="pic" sz="quarter" idx="20"/>
          </p:nvPr>
        </p:nvSpPr>
        <p:spPr>
          <a:xfrm>
            <a:off x="16769522"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9" name="Picture Placeholder 6"/>
          <p:cNvSpPr>
            <a:spLocks noGrp="1"/>
          </p:cNvSpPr>
          <p:nvPr>
            <p:ph type="pic" sz="quarter" idx="21"/>
          </p:nvPr>
        </p:nvSpPr>
        <p:spPr>
          <a:xfrm>
            <a:off x="16769522"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2"/>
          </p:nvPr>
        </p:nvSpPr>
        <p:spPr>
          <a:xfrm>
            <a:off x="16769522"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27724921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2" y="1"/>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8" name="Picture Placeholder 2"/>
          <p:cNvSpPr>
            <a:spLocks noGrp="1"/>
          </p:cNvSpPr>
          <p:nvPr>
            <p:ph type="pic" sz="quarter" idx="14"/>
          </p:nvPr>
        </p:nvSpPr>
        <p:spPr>
          <a:xfrm>
            <a:off x="-2" y="6858000"/>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9" name="Picture Placeholder 2"/>
          <p:cNvSpPr>
            <a:spLocks noGrp="1"/>
          </p:cNvSpPr>
          <p:nvPr>
            <p:ph type="pic" sz="quarter" idx="15"/>
          </p:nvPr>
        </p:nvSpPr>
        <p:spPr>
          <a:xfrm>
            <a:off x="12188824" y="6858000"/>
            <a:ext cx="12188826"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7375949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4"/>
          </p:nvPr>
        </p:nvSpPr>
        <p:spPr>
          <a:xfrm>
            <a:off x="-2" y="8391658"/>
            <a:ext cx="11892732" cy="5324341"/>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5"/>
          </p:nvPr>
        </p:nvSpPr>
        <p:spPr>
          <a:xfrm>
            <a:off x="12579858" y="8391658"/>
            <a:ext cx="11797792" cy="5324342"/>
          </a:xfrm>
          <a:solidFill>
            <a:schemeClr val="bg1">
              <a:lumMod val="95000"/>
            </a:schemeClr>
          </a:solidFill>
        </p:spPr>
        <p:txBody>
          <a:bodyPr rtlCol="0">
            <a:normAutofit/>
          </a:bodyPr>
          <a:lstStyle>
            <a:lvl1pPr>
              <a:defRPr sz="2800"/>
            </a:lvl1pPr>
          </a:lstStyle>
          <a:p>
            <a:pPr lvl="0"/>
            <a:endParaRPr lang="en-US" noProof="0"/>
          </a:p>
        </p:txBody>
      </p:sp>
      <p:sp>
        <p:nvSpPr>
          <p:cNvPr id="16" name="Picture Placeholder 2"/>
          <p:cNvSpPr>
            <a:spLocks noGrp="1"/>
          </p:cNvSpPr>
          <p:nvPr>
            <p:ph type="pic" sz="quarter" idx="16"/>
          </p:nvPr>
        </p:nvSpPr>
        <p:spPr>
          <a:xfrm>
            <a:off x="8391657"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7"/>
          </p:nvPr>
        </p:nvSpPr>
        <p:spPr>
          <a:xfrm>
            <a:off x="16688376" y="1"/>
            <a:ext cx="7689274" cy="7689272"/>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752899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0"/>
            <a:ext cx="24377652" cy="13715999"/>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6"/>
          <p:cNvSpPr>
            <a:spLocks noGrp="1"/>
          </p:cNvSpPr>
          <p:nvPr>
            <p:ph type="pic" sz="quarter" idx="10"/>
          </p:nvPr>
        </p:nvSpPr>
        <p:spPr>
          <a:xfrm>
            <a:off x="10767066" y="3452063"/>
            <a:ext cx="3008376" cy="3008376"/>
          </a:xfrm>
          <a:prstGeom prst="ellipse">
            <a:avLst/>
          </a:prstGeom>
          <a:solidFill>
            <a:schemeClr val="bg1">
              <a:lumMod val="7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404034953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5"/>
          </p:nvPr>
        </p:nvSpPr>
        <p:spPr>
          <a:xfrm>
            <a:off x="518286" y="518286"/>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6"/>
          </p:nvPr>
        </p:nvSpPr>
        <p:spPr>
          <a:xfrm>
            <a:off x="518286" y="7015341"/>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7"/>
          </p:nvPr>
        </p:nvSpPr>
        <p:spPr>
          <a:xfrm>
            <a:off x="6452631" y="2498002"/>
            <a:ext cx="8707157" cy="597876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7637408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48"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8986052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2618913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610062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12181376"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20"/>
          </p:nvPr>
        </p:nvSpPr>
        <p:spPr>
          <a:xfrm>
            <a:off x="18281996" y="0"/>
            <a:ext cx="6088205"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974390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8758793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1128473" y="1688124"/>
            <a:ext cx="6093171" cy="10339754"/>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7564442" y="1688122"/>
            <a:ext cx="6093171" cy="5020362"/>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7564442" y="7029400"/>
            <a:ext cx="6088205" cy="500941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507225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3260036"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40819415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1057421"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1297017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105742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361192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791455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0"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4"/>
          </p:nvPr>
        </p:nvSpPr>
        <p:spPr>
          <a:xfrm>
            <a:off x="6077355" y="6149724"/>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5"/>
          </p:nvPr>
        </p:nvSpPr>
        <p:spPr>
          <a:xfrm>
            <a:off x="12189866"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6"/>
          </p:nvPr>
        </p:nvSpPr>
        <p:spPr>
          <a:xfrm>
            <a:off x="18295796" y="6149724"/>
            <a:ext cx="6099349" cy="540258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40097722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Placeholder-Image">
    <p:spTree>
      <p:nvGrpSpPr>
        <p:cNvPr id="1" name=""/>
        <p:cNvGrpSpPr/>
        <p:nvPr/>
      </p:nvGrpSpPr>
      <p:grpSpPr>
        <a:xfrm>
          <a:off x="0" y="0"/>
          <a:ext cx="0" cy="0"/>
          <a:chOff x="0" y="0"/>
          <a:chExt cx="0" cy="0"/>
        </a:xfrm>
      </p:grpSpPr>
      <p:sp>
        <p:nvSpPr>
          <p:cNvPr id="9" name="Picture Placeholder 2"/>
          <p:cNvSpPr>
            <a:spLocks noGrp="1"/>
          </p:cNvSpPr>
          <p:nvPr>
            <p:ph type="pic" sz="quarter" idx="15"/>
          </p:nvPr>
        </p:nvSpPr>
        <p:spPr>
          <a:xfrm>
            <a:off x="11795467" y="8428606"/>
            <a:ext cx="5408124" cy="4220594"/>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3"/>
          </p:nvPr>
        </p:nvSpPr>
        <p:spPr>
          <a:xfrm>
            <a:off x="2059021" y="4208012"/>
            <a:ext cx="9519561" cy="8441188"/>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6"/>
          </p:nvPr>
        </p:nvSpPr>
        <p:spPr>
          <a:xfrm>
            <a:off x="17203589" y="4208012"/>
            <a:ext cx="5408125" cy="422059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2025224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51689" y="2833960"/>
            <a:ext cx="9423139" cy="981524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966469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24377650" cy="96012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125101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3508632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rtlCol="0">
            <a:normAutofit/>
          </a:bodyPr>
          <a:lstStyle>
            <a:lvl1pPr>
              <a:defRPr sz="2800"/>
            </a:lvl1pPr>
          </a:lstStyle>
          <a:p>
            <a:pPr lvl="0"/>
            <a:endParaRPr lang="en-US" noProof="0"/>
          </a:p>
        </p:txBody>
      </p:sp>
      <p:sp>
        <p:nvSpPr>
          <p:cNvPr id="3" name="Picture Placeholder 2"/>
          <p:cNvSpPr>
            <a:spLocks noGrp="1"/>
          </p:cNvSpPr>
          <p:nvPr>
            <p:ph type="pic" sz="quarter" idx="10"/>
          </p:nvPr>
        </p:nvSpPr>
        <p:spPr>
          <a:xfrm>
            <a:off x="0" y="1"/>
            <a:ext cx="12188825"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308413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61158249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6096001"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24"/>
          </p:nvPr>
        </p:nvSpPr>
        <p:spPr>
          <a:xfrm>
            <a:off x="1911928"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2"/>
          <p:cNvSpPr>
            <a:spLocks noGrp="1"/>
          </p:cNvSpPr>
          <p:nvPr>
            <p:ph type="pic" sz="quarter" idx="26"/>
          </p:nvPr>
        </p:nvSpPr>
        <p:spPr>
          <a:xfrm>
            <a:off x="10280074"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27"/>
          </p:nvPr>
        </p:nvSpPr>
        <p:spPr>
          <a:xfrm>
            <a:off x="14464147"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28"/>
          </p:nvPr>
        </p:nvSpPr>
        <p:spPr>
          <a:xfrm>
            <a:off x="18648220" y="3295503"/>
            <a:ext cx="3879274" cy="6037416"/>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54929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4060850" cy="6858000"/>
          </a:xfrm>
        </p:spPr>
        <p:txBody>
          <a:bodyPr rtlCol="0">
            <a:normAutofit/>
          </a:bodyPr>
          <a:lstStyle>
            <a:lvl1pPr>
              <a:defRPr sz="1600"/>
            </a:lvl1pPr>
          </a:lstStyle>
          <a:p>
            <a:pPr lvl="0"/>
            <a:endParaRPr lang="en-US" noProof="0"/>
          </a:p>
        </p:txBody>
      </p:sp>
      <p:sp>
        <p:nvSpPr>
          <p:cNvPr id="16" name="Picture Placeholder 2"/>
          <p:cNvSpPr>
            <a:spLocks noGrp="1"/>
          </p:cNvSpPr>
          <p:nvPr>
            <p:ph type="pic" sz="quarter" idx="12"/>
          </p:nvPr>
        </p:nvSpPr>
        <p:spPr>
          <a:xfrm>
            <a:off x="4088889" y="0"/>
            <a:ext cx="4081412" cy="6858000"/>
          </a:xfrm>
        </p:spPr>
        <p:txBody>
          <a:bodyPr rtlCol="0">
            <a:normAutofit/>
          </a:bodyPr>
          <a:lstStyle>
            <a:lvl1pPr>
              <a:defRPr sz="1600"/>
            </a:lvl1pPr>
          </a:lstStyle>
          <a:p>
            <a:pPr lvl="0"/>
            <a:endParaRPr lang="en-US" noProof="0"/>
          </a:p>
        </p:txBody>
      </p:sp>
      <p:sp>
        <p:nvSpPr>
          <p:cNvPr id="19" name="Picture Placeholder 2"/>
          <p:cNvSpPr>
            <a:spLocks noGrp="1"/>
          </p:cNvSpPr>
          <p:nvPr>
            <p:ph type="pic" sz="quarter" idx="15"/>
          </p:nvPr>
        </p:nvSpPr>
        <p:spPr>
          <a:xfrm>
            <a:off x="8170301" y="0"/>
            <a:ext cx="4054581" cy="6858000"/>
          </a:xfrm>
        </p:spPr>
        <p:txBody>
          <a:bodyPr rtlCol="0">
            <a:normAutofit/>
          </a:bodyPr>
          <a:lstStyle>
            <a:lvl1pPr>
              <a:defRPr sz="1600"/>
            </a:lvl1pPr>
          </a:lstStyle>
          <a:p>
            <a:pPr lvl="0"/>
            <a:endParaRPr lang="en-US" noProof="0"/>
          </a:p>
        </p:txBody>
      </p:sp>
      <p:sp>
        <p:nvSpPr>
          <p:cNvPr id="21" name="Picture Placeholder 2"/>
          <p:cNvSpPr>
            <a:spLocks noGrp="1"/>
          </p:cNvSpPr>
          <p:nvPr>
            <p:ph type="pic" sz="quarter" idx="17"/>
          </p:nvPr>
        </p:nvSpPr>
        <p:spPr>
          <a:xfrm>
            <a:off x="0" y="6858000"/>
            <a:ext cx="4060850" cy="6858000"/>
          </a:xfrm>
        </p:spPr>
        <p:txBody>
          <a:bodyPr rtlCol="0">
            <a:normAutofit/>
          </a:bodyPr>
          <a:lstStyle>
            <a:lvl1pPr>
              <a:defRPr sz="1600"/>
            </a:lvl1pPr>
          </a:lstStyle>
          <a:p>
            <a:pPr lvl="0"/>
            <a:endParaRPr lang="en-US" noProof="0"/>
          </a:p>
        </p:txBody>
      </p:sp>
      <p:sp>
        <p:nvSpPr>
          <p:cNvPr id="22" name="Picture Placeholder 2"/>
          <p:cNvSpPr>
            <a:spLocks noGrp="1"/>
          </p:cNvSpPr>
          <p:nvPr>
            <p:ph type="pic" sz="quarter" idx="18"/>
          </p:nvPr>
        </p:nvSpPr>
        <p:spPr>
          <a:xfrm>
            <a:off x="4071648" y="6858000"/>
            <a:ext cx="4087855" cy="6858000"/>
          </a:xfrm>
        </p:spPr>
        <p:txBody>
          <a:bodyPr rtlCol="0">
            <a:normAutofit/>
          </a:bodyPr>
          <a:lstStyle>
            <a:lvl1pPr>
              <a:defRPr sz="1600"/>
            </a:lvl1pPr>
          </a:lstStyle>
          <a:p>
            <a:pPr lvl="0"/>
            <a:endParaRPr lang="en-US" noProof="0"/>
          </a:p>
        </p:txBody>
      </p:sp>
      <p:sp>
        <p:nvSpPr>
          <p:cNvPr id="25" name="Picture Placeholder 2"/>
          <p:cNvSpPr>
            <a:spLocks noGrp="1"/>
          </p:cNvSpPr>
          <p:nvPr>
            <p:ph type="pic" sz="quarter" idx="21"/>
          </p:nvPr>
        </p:nvSpPr>
        <p:spPr>
          <a:xfrm>
            <a:off x="8170301" y="6858000"/>
            <a:ext cx="4054581" cy="6858000"/>
          </a:xfrm>
        </p:spPr>
        <p:txBody>
          <a:bodyPr rtlCol="0">
            <a:normAutofit/>
          </a:bodyPr>
          <a:lstStyle>
            <a:lvl1pPr>
              <a:defRPr sz="1600"/>
            </a:lvl1pPr>
          </a:lstStyle>
          <a:p>
            <a:pPr lvl="0"/>
            <a:endParaRPr lang="en-US" noProof="0"/>
          </a:p>
        </p:txBody>
      </p:sp>
    </p:spTree>
    <p:extLst>
      <p:ext uri="{BB962C8B-B14F-4D97-AF65-F5344CB8AC3E}">
        <p14:creationId xmlns:p14="http://schemas.microsoft.com/office/powerpoint/2010/main" val="54234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23" name="Picture Placeholder 2"/>
          <p:cNvSpPr>
            <a:spLocks noGrp="1"/>
          </p:cNvSpPr>
          <p:nvPr>
            <p:ph type="pic" sz="quarter" idx="28"/>
          </p:nvPr>
        </p:nvSpPr>
        <p:spPr>
          <a:xfrm>
            <a:off x="12188825" y="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2"/>
          <p:cNvSpPr>
            <a:spLocks noGrp="1"/>
          </p:cNvSpPr>
          <p:nvPr>
            <p:ph type="pic" sz="quarter" idx="29"/>
          </p:nvPr>
        </p:nvSpPr>
        <p:spPr>
          <a:xfrm>
            <a:off x="0" y="685800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004631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rtlCol="0">
            <a:normAutofit/>
          </a:bodyPr>
          <a:lstStyle>
            <a:lvl1pPr marL="0" indent="0" algn="ctr">
              <a:buNone/>
              <a:defRPr sz="2199">
                <a:latin typeface="Calibri Light"/>
                <a:cs typeface="Calibri Light"/>
              </a:defRPr>
            </a:lvl1pPr>
          </a:lstStyle>
          <a:p>
            <a:pPr lvl="0"/>
            <a:endParaRPr lang="id-ID" noProof="0" dirty="0"/>
          </a:p>
        </p:txBody>
      </p:sp>
      <p:sp>
        <p:nvSpPr>
          <p:cNvPr id="17" name="Picture Placeholder 2"/>
          <p:cNvSpPr>
            <a:spLocks noGrp="1" noChangeAspect="1"/>
          </p:cNvSpPr>
          <p:nvPr>
            <p:ph type="pic" sz="quarter" idx="22"/>
          </p:nvPr>
        </p:nvSpPr>
        <p:spPr>
          <a:xfrm>
            <a:off x="16352915" y="8991653"/>
            <a:ext cx="1013634" cy="1768937"/>
          </a:xfrm>
        </p:spPr>
        <p:txBody>
          <a:bodyPr rtlCol="0">
            <a:normAutofit/>
          </a:bodyPr>
          <a:lstStyle>
            <a:lvl1pPr marL="0" indent="0" algn="l">
              <a:lnSpc>
                <a:spcPct val="50000"/>
              </a:lnSpc>
              <a:buNone/>
              <a:defRPr sz="700">
                <a:latin typeface="Calibri Light"/>
                <a:cs typeface="Calibri Light"/>
              </a:defRPr>
            </a:lvl1pPr>
          </a:lstStyle>
          <a:p>
            <a:pPr lvl="0"/>
            <a:r>
              <a:rPr lang="en-US" noProof="0"/>
              <a:t>Drag picture to placeholder or click icon to add</a:t>
            </a:r>
            <a:endParaRPr lang="id-ID" noProof="0" dirty="0"/>
          </a:p>
        </p:txBody>
      </p:sp>
      <p:sp>
        <p:nvSpPr>
          <p:cNvPr id="10" name="Picture Placeholder 2"/>
          <p:cNvSpPr>
            <a:spLocks noGrp="1" noChangeAspect="1"/>
          </p:cNvSpPr>
          <p:nvPr>
            <p:ph type="pic" sz="quarter" idx="26"/>
          </p:nvPr>
        </p:nvSpPr>
        <p:spPr>
          <a:xfrm>
            <a:off x="4754354" y="7975469"/>
            <a:ext cx="4254887" cy="2712449"/>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8" name="Picture Placeholder 2"/>
          <p:cNvSpPr>
            <a:spLocks noGrp="1" noChangeAspect="1"/>
          </p:cNvSpPr>
          <p:nvPr>
            <p:ph type="pic" sz="quarter" idx="24"/>
          </p:nvPr>
        </p:nvSpPr>
        <p:spPr>
          <a:xfrm>
            <a:off x="14235822" y="7821109"/>
            <a:ext cx="2254062" cy="2902541"/>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11" name="Picture Placeholder 2"/>
          <p:cNvSpPr>
            <a:spLocks noGrp="1" noChangeAspect="1"/>
          </p:cNvSpPr>
          <p:nvPr>
            <p:ph type="pic" sz="quarter" idx="27"/>
          </p:nvPr>
        </p:nvSpPr>
        <p:spPr>
          <a:xfrm>
            <a:off x="17691338" y="10138875"/>
            <a:ext cx="441690" cy="557901"/>
          </a:xfrm>
        </p:spPr>
        <p:txBody>
          <a:bodyPr rtlCol="0">
            <a:normAutofit/>
          </a:bodyPr>
          <a:lstStyle>
            <a:lvl1pPr marL="0" indent="0" algn="ctr">
              <a:lnSpc>
                <a:spcPct val="50000"/>
              </a:lnSpc>
              <a:buNone/>
              <a:defRPr sz="100">
                <a:latin typeface="Calibri Light"/>
                <a:cs typeface="Calibri Light"/>
              </a:defRPr>
            </a:lvl1pPr>
          </a:lstStyle>
          <a:p>
            <a:pPr lvl="0"/>
            <a:endParaRPr lang="id-ID" noProof="0" dirty="0"/>
          </a:p>
        </p:txBody>
      </p:sp>
    </p:spTree>
    <p:extLst>
      <p:ext uri="{BB962C8B-B14F-4D97-AF65-F5344CB8AC3E}">
        <p14:creationId xmlns:p14="http://schemas.microsoft.com/office/powerpoint/2010/main" val="2520659658"/>
      </p:ext>
    </p:extLst>
  </p:cSld>
  <p:clrMapOvr>
    <a:masterClrMapping/>
  </p:clrMapOvr>
  <p:transition spd="med" advClick="0" advTm="2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6" name="Rectangle 5"/>
          <p:cNvSpPr/>
          <p:nvPr userDrawn="1"/>
        </p:nvSpPr>
        <p:spPr>
          <a:xfrm>
            <a:off x="21732875" y="7938"/>
            <a:ext cx="2101850" cy="1576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23" name="Picture Placeholder 17"/>
          <p:cNvSpPr>
            <a:spLocks noGrp="1"/>
          </p:cNvSpPr>
          <p:nvPr>
            <p:ph type="pic" sz="quarter" idx="26"/>
          </p:nvPr>
        </p:nvSpPr>
        <p:spPr>
          <a:xfrm>
            <a:off x="0"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4" name="Picture Placeholder 17"/>
          <p:cNvSpPr>
            <a:spLocks noGrp="1"/>
          </p:cNvSpPr>
          <p:nvPr>
            <p:ph type="pic" sz="quarter" idx="27"/>
          </p:nvPr>
        </p:nvSpPr>
        <p:spPr>
          <a:xfrm>
            <a:off x="6086471" y="48768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5" name="Picture Placeholder 17"/>
          <p:cNvSpPr>
            <a:spLocks noGrp="1"/>
          </p:cNvSpPr>
          <p:nvPr>
            <p:ph type="pic" sz="quarter" idx="28"/>
          </p:nvPr>
        </p:nvSpPr>
        <p:spPr>
          <a:xfrm>
            <a:off x="12169766"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6" name="Picture Placeholder 17"/>
          <p:cNvSpPr>
            <a:spLocks noGrp="1"/>
          </p:cNvSpPr>
          <p:nvPr>
            <p:ph type="pic" sz="quarter" idx="29"/>
          </p:nvPr>
        </p:nvSpPr>
        <p:spPr>
          <a:xfrm>
            <a:off x="18278473" y="48387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Tree>
    <p:extLst>
      <p:ext uri="{BB962C8B-B14F-4D97-AF65-F5344CB8AC3E}">
        <p14:creationId xmlns:p14="http://schemas.microsoft.com/office/powerpoint/2010/main" val="31538683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111023"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a:p>
        </p:txBody>
      </p:sp>
      <p:sp>
        <p:nvSpPr>
          <p:cNvPr id="7" name="Picture Placeholder 4"/>
          <p:cNvSpPr>
            <a:spLocks noGrp="1"/>
          </p:cNvSpPr>
          <p:nvPr>
            <p:ph type="pic" sz="quarter" idx="11"/>
          </p:nvPr>
        </p:nvSpPr>
        <p:spPr>
          <a:xfrm>
            <a:off x="11355470" y="8402287"/>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9" name="Picture Placeholder 4"/>
          <p:cNvSpPr>
            <a:spLocks noGrp="1"/>
          </p:cNvSpPr>
          <p:nvPr>
            <p:ph type="pic" sz="quarter" idx="12"/>
          </p:nvPr>
        </p:nvSpPr>
        <p:spPr>
          <a:xfrm>
            <a:off x="18446906"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4464890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52179" y="0"/>
            <a:ext cx="21873292" cy="13716000"/>
          </a:xfrm>
          <a:prstGeom prst="parallelogram">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5126350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1"/>
          </p:nvPr>
        </p:nvSpPr>
        <p:spPr>
          <a:xfrm>
            <a:off x="8125882" y="6858000"/>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2"/>
          </p:nvPr>
        </p:nvSpPr>
        <p:spPr>
          <a:xfrm>
            <a:off x="16251768" y="0"/>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643148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125882" y="6858000"/>
            <a:ext cx="16251768" cy="685800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799002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58006549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1"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1"/>
          </p:nvPr>
        </p:nvSpPr>
        <p:spPr>
          <a:xfrm>
            <a:off x="1367741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2"/>
          </p:nvPr>
        </p:nvSpPr>
        <p:spPr>
          <a:xfrm>
            <a:off x="1724300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3"/>
          </p:nvPr>
        </p:nvSpPr>
        <p:spPr>
          <a:xfrm>
            <a:off x="2080517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7" name="Picture Placeholder 6"/>
          <p:cNvSpPr>
            <a:spLocks noGrp="1"/>
          </p:cNvSpPr>
          <p:nvPr>
            <p:ph type="pic" sz="quarter" idx="14"/>
          </p:nvPr>
        </p:nvSpPr>
        <p:spPr>
          <a:xfrm>
            <a:off x="7144410"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6376105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1"/>
          </p:nvPr>
        </p:nvSpPr>
        <p:spPr>
          <a:xfrm>
            <a:off x="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2"/>
          </p:nvPr>
        </p:nvSpPr>
        <p:spPr>
          <a:xfrm>
            <a:off x="356559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13"/>
          </p:nvPr>
        </p:nvSpPr>
        <p:spPr>
          <a:xfrm>
            <a:off x="712776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3" name="Picture Placeholder 2"/>
          <p:cNvSpPr>
            <a:spLocks noGrp="1"/>
          </p:cNvSpPr>
          <p:nvPr>
            <p:ph type="pic" sz="quarter" idx="10"/>
          </p:nvPr>
        </p:nvSpPr>
        <p:spPr>
          <a:xfrm>
            <a:off x="20816985"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6"/>
          <p:cNvSpPr>
            <a:spLocks noGrp="1"/>
          </p:cNvSpPr>
          <p:nvPr>
            <p:ph type="pic" sz="quarter" idx="14"/>
          </p:nvPr>
        </p:nvSpPr>
        <p:spPr>
          <a:xfrm>
            <a:off x="14227771"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3321632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2933065" y="423541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5" name="Picture Placeholder 6"/>
          <p:cNvSpPr>
            <a:spLocks noGrp="1"/>
          </p:cNvSpPr>
          <p:nvPr>
            <p:ph type="pic" sz="quarter" idx="15"/>
          </p:nvPr>
        </p:nvSpPr>
        <p:spPr>
          <a:xfrm>
            <a:off x="2933065" y="8578751"/>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6" name="Picture Placeholder 6"/>
          <p:cNvSpPr>
            <a:spLocks noGrp="1"/>
          </p:cNvSpPr>
          <p:nvPr>
            <p:ph type="pic" sz="quarter" idx="16"/>
          </p:nvPr>
        </p:nvSpPr>
        <p:spPr>
          <a:xfrm>
            <a:off x="13441422" y="4235409"/>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7" name="Picture Placeholder 6"/>
          <p:cNvSpPr>
            <a:spLocks noGrp="1"/>
          </p:cNvSpPr>
          <p:nvPr>
            <p:ph type="pic" sz="quarter" idx="17"/>
          </p:nvPr>
        </p:nvSpPr>
        <p:spPr>
          <a:xfrm>
            <a:off x="13441422" y="857875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95366969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Oval 4"/>
          <p:cNvSpPr/>
          <p:nvPr userDrawn="1"/>
        </p:nvSpPr>
        <p:spPr>
          <a:xfrm rot="16200000">
            <a:off x="22199601" y="666750"/>
            <a:ext cx="520700" cy="523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27" name="Text Placeholder 2"/>
          <p:cNvSpPr>
            <a:spLocks noGrp="1"/>
          </p:cNvSpPr>
          <p:nvPr>
            <p:ph type="body" idx="1"/>
          </p:nvPr>
        </p:nvSpPr>
        <p:spPr bwMode="auto">
          <a:xfrm>
            <a:off x="1676400" y="3651250"/>
            <a:ext cx="21024850" cy="870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TextBox 9"/>
          <p:cNvSpPr txBox="1">
            <a:spLocks noChangeArrowheads="1"/>
          </p:cNvSpPr>
          <p:nvPr userDrawn="1"/>
        </p:nvSpPr>
        <p:spPr bwMode="auto">
          <a:xfrm>
            <a:off x="22129750" y="668338"/>
            <a:ext cx="7858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defRPr/>
            </a:pPr>
            <a:fld id="{F3025D3F-041F-F940-BBF7-CBFB7E756AF9}" type="slidenum">
              <a:rPr lang="id-ID" sz="1800" smtClean="0">
                <a:solidFill>
                  <a:schemeClr val="bg1"/>
                </a:solidFill>
                <a:latin typeface="Montserrat Light" charset="0"/>
                <a:cs typeface="Montserrat Light" charset="0"/>
              </a:rPr>
              <a:pPr algn="ctr" eaLnBrk="1" hangingPunct="1">
                <a:defRPr/>
              </a:pPr>
              <a:t>‹#›</a:t>
            </a:fld>
            <a:r>
              <a:rPr lang="id-ID" sz="1800">
                <a:solidFill>
                  <a:schemeClr val="bg1"/>
                </a:solidFill>
                <a:latin typeface="Montserrat Light" charset="0"/>
                <a:cs typeface="Montserrat Light" charset="0"/>
              </a:rPr>
              <a:t>  </a:t>
            </a:r>
          </a:p>
        </p:txBody>
      </p:sp>
      <p:sp>
        <p:nvSpPr>
          <p:cNvPr id="1029" name="Title Placeholder 3"/>
          <p:cNvSpPr>
            <a:spLocks noGrp="1"/>
          </p:cNvSpPr>
          <p:nvPr>
            <p:ph type="title"/>
          </p:nvPr>
        </p:nvSpPr>
        <p:spPr bwMode="auto">
          <a:xfrm>
            <a:off x="1676400" y="730250"/>
            <a:ext cx="21024850" cy="265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 id="2147484123" r:id="rId26"/>
    <p:sldLayoutId id="2147484124" r:id="rId27"/>
    <p:sldLayoutId id="2147484125" r:id="rId28"/>
    <p:sldLayoutId id="2147484126" r:id="rId29"/>
    <p:sldLayoutId id="2147484127" r:id="rId30"/>
    <p:sldLayoutId id="2147484128" r:id="rId31"/>
    <p:sldLayoutId id="2147484129" r:id="rId32"/>
    <p:sldLayoutId id="2147484130" r:id="rId33"/>
    <p:sldLayoutId id="2147484133" r:id="rId34"/>
    <p:sldLayoutId id="2147484134" r:id="rId35"/>
    <p:sldLayoutId id="2147484131" r:id="rId36"/>
    <p:sldLayoutId id="2147484132" r:id="rId37"/>
  </p:sldLayoutIdLst>
  <p:transition/>
  <p:hf hdr="0" ftr="0" dt="0"/>
  <p:txStyles>
    <p:titleStyle>
      <a:lvl1pPr algn="l" defTabSz="1827213" rtl="0" eaLnBrk="0" fontAlgn="base" hangingPunct="0">
        <a:lnSpc>
          <a:spcPct val="90000"/>
        </a:lnSpc>
        <a:spcBef>
          <a:spcPct val="0"/>
        </a:spcBef>
        <a:spcAft>
          <a:spcPct val="0"/>
        </a:spcAft>
        <a:defRPr lang="en-US" sz="6000" kern="1200">
          <a:solidFill>
            <a:schemeClr val="tx1"/>
          </a:solidFill>
          <a:latin typeface="Montserrat Hairline" charset="0"/>
          <a:ea typeface="ＭＳ Ｐゴシック" charset="0"/>
          <a:cs typeface="Montserrat Hairline" charset="0"/>
        </a:defRPr>
      </a:lvl1pPr>
      <a:lvl2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2pPr>
      <a:lvl3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3pPr>
      <a:lvl4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4pPr>
      <a:lvl5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5pPr>
      <a:lvl6pPr marL="4572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6pPr>
      <a:lvl7pPr marL="9144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7pPr>
      <a:lvl8pPr marL="13716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8pPr>
      <a:lvl9pPr marL="18288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9pPr>
    </p:titleStyle>
    <p:bodyStyle>
      <a:lvl1pPr marL="342900" indent="-342900" algn="l" defTabSz="1827213" rtl="0" eaLnBrk="0" fontAlgn="base" hangingPunct="0">
        <a:lnSpc>
          <a:spcPct val="90000"/>
        </a:lnSpc>
        <a:spcBef>
          <a:spcPts val="2000"/>
        </a:spcBef>
        <a:spcAft>
          <a:spcPct val="0"/>
        </a:spcAft>
        <a:buFont typeface="Arial" charset="0"/>
        <a:defRPr lang="en-US" sz="4800" kern="1200" dirty="0">
          <a:solidFill>
            <a:schemeClr val="tx1"/>
          </a:solidFill>
          <a:latin typeface="Montserrat Hairline" charset="0"/>
          <a:ea typeface="ＭＳ Ｐゴシック" charset="0"/>
          <a:cs typeface="Montserrat Hairline" charset="0"/>
        </a:defRPr>
      </a:lvl1pPr>
      <a:lvl2pPr marL="912813" indent="-455613" algn="l" defTabSz="1827213" rtl="0" eaLnBrk="0" fontAlgn="base" hangingPunct="0">
        <a:lnSpc>
          <a:spcPct val="90000"/>
        </a:lnSpc>
        <a:spcBef>
          <a:spcPts val="1000"/>
        </a:spcBef>
        <a:spcAft>
          <a:spcPct val="0"/>
        </a:spcAft>
        <a:buFont typeface="Arial" charset="0"/>
        <a:defRPr lang="en-US" sz="4000" kern="1200" dirty="0">
          <a:solidFill>
            <a:schemeClr val="tx1"/>
          </a:solidFill>
          <a:latin typeface="Montserrat Hairline" charset="0"/>
          <a:ea typeface="Montserrat Hairline" charset="0"/>
          <a:cs typeface="Montserrat Hairline" charset="0"/>
        </a:defRPr>
      </a:lvl2pPr>
      <a:lvl3pPr marL="1827213" indent="-912813" algn="l" defTabSz="1827213" rtl="0" eaLnBrk="0" fontAlgn="base" hangingPunct="0">
        <a:lnSpc>
          <a:spcPct val="90000"/>
        </a:lnSpc>
        <a:spcBef>
          <a:spcPts val="1000"/>
        </a:spcBef>
        <a:spcAft>
          <a:spcPct val="0"/>
        </a:spcAft>
        <a:buFont typeface="Arial" charset="0"/>
        <a:defRPr lang="en-US" sz="3600" kern="1200" dirty="0">
          <a:solidFill>
            <a:schemeClr val="tx1"/>
          </a:solidFill>
          <a:latin typeface="Montserrat Hairline" charset="0"/>
          <a:ea typeface="Montserrat Hairline" charset="0"/>
          <a:cs typeface="Montserrat Hairline" charset="0"/>
        </a:defRPr>
      </a:lvl3pPr>
      <a:lvl4pPr marL="2741613" indent="-13700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4pPr>
      <a:lvl5pPr marL="3656013" indent="-18272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h9v9qHXmM2k"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hyperlink" Target="https://www.change.org/p/mandatory-indigenous-studies-course" TargetMode="External"/><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B441C1A-5596-194E-B90E-760F2B0898B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7" name="TextBox 6"/>
          <p:cNvSpPr txBox="1"/>
          <p:nvPr/>
        </p:nvSpPr>
        <p:spPr>
          <a:xfrm>
            <a:off x="3136181" y="10954042"/>
            <a:ext cx="18598361" cy="2339102"/>
          </a:xfrm>
          <a:prstGeom prst="rect">
            <a:avLst/>
          </a:prstGeom>
          <a:noFill/>
        </p:spPr>
        <p:txBody>
          <a:bodyPr wrap="none">
            <a:spAutoFit/>
          </a:bodyPr>
          <a:lstStyle/>
          <a:p>
            <a:pPr algn="ctr" defTabSz="1828434" eaLnBrk="1" fontAlgn="auto" hangingPunct="1">
              <a:spcBef>
                <a:spcPts val="0"/>
              </a:spcBef>
              <a:spcAft>
                <a:spcPts val="0"/>
              </a:spcAft>
              <a:defRPr/>
            </a:pPr>
            <a:r>
              <a:rPr lang="en-US" sz="14600" kern="2400" spc="5500" dirty="0">
                <a:solidFill>
                  <a:schemeClr val="bg2"/>
                </a:solidFill>
                <a:latin typeface="Arial" panose="020B0604020202020204" pitchFamily="34" charset="0"/>
                <a:ea typeface="Montserrat" charset="0"/>
                <a:cs typeface="Arial" panose="020B0604020202020204" pitchFamily="34" charset="0"/>
              </a:rPr>
              <a:t>MOVEMENTS</a:t>
            </a:r>
          </a:p>
        </p:txBody>
      </p:sp>
      <p:sp>
        <p:nvSpPr>
          <p:cNvPr id="9" name="TextBox 8"/>
          <p:cNvSpPr txBox="1"/>
          <p:nvPr/>
        </p:nvSpPr>
        <p:spPr>
          <a:xfrm>
            <a:off x="6982595" y="10899124"/>
            <a:ext cx="9993057"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b="1" spc="2000" dirty="0">
                <a:solidFill>
                  <a:schemeClr val="bg2"/>
                </a:solidFill>
                <a:latin typeface="Arial" panose="020B0604020202020204" pitchFamily="34" charset="0"/>
                <a:ea typeface="Montserrat" charset="0"/>
                <a:cs typeface="Arial" panose="020B0604020202020204" pitchFamily="34" charset="0"/>
              </a:rPr>
              <a:t>STUDENT RECONCILIATION</a:t>
            </a:r>
          </a:p>
        </p:txBody>
      </p:sp>
      <p:pic>
        <p:nvPicPr>
          <p:cNvPr id="3" name="Picture 2"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57798" y="182467"/>
            <a:ext cx="5386809" cy="821861"/>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2016_06_17_SACRED_WALK_016.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6" name="Rectangle 15"/>
          <p:cNvSpPr/>
          <p:nvPr/>
        </p:nvSpPr>
        <p:spPr>
          <a:xfrm>
            <a:off x="0" y="0"/>
            <a:ext cx="24377650" cy="13716000"/>
          </a:xfrm>
          <a:prstGeom prst="rect">
            <a:avLst/>
          </a:prstGeom>
          <a:solidFill>
            <a:srgbClr val="0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1267" name="TextBox 9"/>
          <p:cNvSpPr txBox="1">
            <a:spLocks noChangeArrowheads="1"/>
          </p:cNvSpPr>
          <p:nvPr/>
        </p:nvSpPr>
        <p:spPr bwMode="auto">
          <a:xfrm>
            <a:off x="950924" y="1203640"/>
            <a:ext cx="21699891" cy="186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rgbClr val="DB9218"/>
                </a:solidFill>
                <a:latin typeface="Arial" panose="020B0604020202020204" pitchFamily="34" charset="0"/>
                <a:cs typeface="Arial" panose="020B0604020202020204" pitchFamily="34" charset="0"/>
              </a:rPr>
              <a:t>WHAT YOU CAN DO?</a:t>
            </a:r>
          </a:p>
        </p:txBody>
      </p:sp>
      <p:sp>
        <p:nvSpPr>
          <p:cNvPr id="11" name="TextBox 10"/>
          <p:cNvSpPr txBox="1"/>
          <p:nvPr/>
        </p:nvSpPr>
        <p:spPr>
          <a:xfrm>
            <a:off x="1131900" y="1034363"/>
            <a:ext cx="9425146" cy="338554"/>
          </a:xfrm>
          <a:prstGeom prst="rect">
            <a:avLst/>
          </a:prstGeom>
          <a:noFill/>
        </p:spPr>
        <p:txBody>
          <a:bodyPr wrap="square">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STUDENT RECONCILIATION MOVEMENTS</a:t>
            </a:r>
          </a:p>
        </p:txBody>
      </p:sp>
      <p:sp>
        <p:nvSpPr>
          <p:cNvPr id="2" name="Rectangle 1"/>
          <p:cNvSpPr/>
          <p:nvPr/>
        </p:nvSpPr>
        <p:spPr>
          <a:xfrm>
            <a:off x="15962956" y="13098029"/>
            <a:ext cx="8185529" cy="400110"/>
          </a:xfrm>
          <a:prstGeom prst="rect">
            <a:avLst/>
          </a:prstGeom>
        </p:spPr>
        <p:txBody>
          <a:bodyPr wrap="none">
            <a:spAutoFit/>
          </a:bodyPr>
          <a:lstStyle/>
          <a:p>
            <a:r>
              <a:rPr lang="en-US" sz="2000" dirty="0">
                <a:solidFill>
                  <a:srgbClr val="FFFFFF"/>
                </a:solidFill>
                <a:latin typeface="Calibri Light" charset="0"/>
              </a:rPr>
              <a:t>Youth Holding the 1764  Treaty Belt  in front of the Parliament Buildings (2015)</a:t>
            </a:r>
            <a:endParaRPr lang="en-GB" sz="2000" dirty="0">
              <a:solidFill>
                <a:srgbClr val="FFFFFF"/>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_colou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52822" y="12822720"/>
            <a:ext cx="5539364" cy="845136"/>
          </a:xfrm>
          <a:prstGeom prst="rect">
            <a:avLst/>
          </a:prstGeom>
        </p:spPr>
      </p:pic>
      <p:pic>
        <p:nvPicPr>
          <p:cNvPr id="6" name="Picture Placeholder 5" descr="03908391.jpg"/>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a:stretch/>
        </p:blipFill>
        <p:spPr>
          <a:xfrm>
            <a:off x="0" y="0"/>
            <a:ext cx="24377650" cy="8889357"/>
          </a:xfrm>
        </p:spPr>
      </p:pic>
      <p:sp>
        <p:nvSpPr>
          <p:cNvPr id="8" name="Rectangle 7"/>
          <p:cNvSpPr/>
          <p:nvPr/>
        </p:nvSpPr>
        <p:spPr>
          <a:xfrm>
            <a:off x="0" y="0"/>
            <a:ext cx="24377650" cy="8889357"/>
          </a:xfrm>
          <a:prstGeom prst="rect">
            <a:avLst/>
          </a:prstGeom>
          <a:solidFill>
            <a:srgbClr val="0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3" name="Rectangle 2"/>
          <p:cNvSpPr/>
          <p:nvPr/>
        </p:nvSpPr>
        <p:spPr>
          <a:xfrm>
            <a:off x="178110" y="247889"/>
            <a:ext cx="12188825" cy="400110"/>
          </a:xfrm>
          <a:prstGeom prst="rect">
            <a:avLst/>
          </a:prstGeom>
        </p:spPr>
        <p:txBody>
          <a:bodyPr>
            <a:spAutoFit/>
          </a:bodyPr>
          <a:lstStyle/>
          <a:p>
            <a:r>
              <a:rPr lang="fr-CA" sz="2000" dirty="0" err="1">
                <a:solidFill>
                  <a:schemeClr val="bg1"/>
                </a:solidFill>
                <a:latin typeface="Calibri Light"/>
              </a:rPr>
              <a:t>Indigenous</a:t>
            </a:r>
            <a:r>
              <a:rPr lang="fr-CA" sz="2000" dirty="0">
                <a:solidFill>
                  <a:schemeClr val="bg1"/>
                </a:solidFill>
                <a:latin typeface="Calibri Light"/>
              </a:rPr>
              <a:t> </a:t>
            </a:r>
            <a:r>
              <a:rPr lang="fr-CA" sz="2000" dirty="0" err="1">
                <a:solidFill>
                  <a:schemeClr val="bg1"/>
                </a:solidFill>
                <a:latin typeface="Calibri Light"/>
              </a:rPr>
              <a:t>dancers</a:t>
            </a:r>
            <a:r>
              <a:rPr lang="fr-CA" sz="2000" dirty="0">
                <a:solidFill>
                  <a:schemeClr val="bg1"/>
                </a:solidFill>
                <a:latin typeface="Calibri Light"/>
              </a:rPr>
              <a:t> </a:t>
            </a:r>
            <a:r>
              <a:rPr lang="fr-CA" sz="2000" dirty="0" err="1">
                <a:solidFill>
                  <a:schemeClr val="bg1"/>
                </a:solidFill>
                <a:latin typeface="Calibri Light"/>
              </a:rPr>
              <a:t>rally</a:t>
            </a:r>
            <a:r>
              <a:rPr lang="fr-CA" sz="2000" dirty="0">
                <a:solidFill>
                  <a:schemeClr val="bg1"/>
                </a:solidFill>
                <a:latin typeface="Calibri Light"/>
              </a:rPr>
              <a:t> </a:t>
            </a:r>
            <a:r>
              <a:rPr lang="fr-CA" sz="2000" dirty="0" err="1">
                <a:solidFill>
                  <a:schemeClr val="bg1"/>
                </a:solidFill>
                <a:latin typeface="Calibri Light"/>
              </a:rPr>
              <a:t>during</a:t>
            </a:r>
            <a:r>
              <a:rPr lang="fr-CA" sz="2000" dirty="0">
                <a:solidFill>
                  <a:schemeClr val="bg1"/>
                </a:solidFill>
                <a:latin typeface="Calibri Light"/>
              </a:rPr>
              <a:t> an '</a:t>
            </a:r>
            <a:r>
              <a:rPr lang="fr-CA" sz="2000" dirty="0" err="1">
                <a:solidFill>
                  <a:schemeClr val="bg1"/>
                </a:solidFill>
                <a:latin typeface="Calibri Light"/>
              </a:rPr>
              <a:t>Idle</a:t>
            </a:r>
            <a:r>
              <a:rPr lang="fr-CA" sz="2000" dirty="0">
                <a:solidFill>
                  <a:schemeClr val="bg1"/>
                </a:solidFill>
                <a:latin typeface="Calibri Light"/>
              </a:rPr>
              <a:t> No More' </a:t>
            </a:r>
            <a:r>
              <a:rPr lang="fr-CA" sz="2000" dirty="0" err="1">
                <a:solidFill>
                  <a:schemeClr val="bg1"/>
                </a:solidFill>
                <a:latin typeface="Calibri Light"/>
              </a:rPr>
              <a:t>gathering</a:t>
            </a:r>
            <a:r>
              <a:rPr lang="fr-CA" sz="2000" dirty="0">
                <a:solidFill>
                  <a:schemeClr val="bg1"/>
                </a:solidFill>
                <a:latin typeface="Calibri Light"/>
              </a:rPr>
              <a:t> on </a:t>
            </a:r>
            <a:r>
              <a:rPr lang="fr-CA" sz="2000" dirty="0" err="1">
                <a:solidFill>
                  <a:schemeClr val="bg1"/>
                </a:solidFill>
                <a:latin typeface="Calibri Light"/>
              </a:rPr>
              <a:t>Parliament</a:t>
            </a:r>
            <a:r>
              <a:rPr lang="fr-CA" sz="2000" dirty="0">
                <a:solidFill>
                  <a:schemeClr val="bg1"/>
                </a:solidFill>
                <a:latin typeface="Calibri Light"/>
              </a:rPr>
              <a:t> Hill in Ottawa (2013)</a:t>
            </a:r>
            <a:endParaRPr lang="en-GB" sz="2000" dirty="0">
              <a:solidFill>
                <a:schemeClr val="bg1"/>
              </a:solidFill>
            </a:endParaRPr>
          </a:p>
        </p:txBody>
      </p:sp>
      <p:sp>
        <p:nvSpPr>
          <p:cNvPr id="7" name="TextBox 12"/>
          <p:cNvSpPr txBox="1">
            <a:spLocks noChangeArrowheads="1"/>
          </p:cNvSpPr>
          <p:nvPr/>
        </p:nvSpPr>
        <p:spPr bwMode="auto">
          <a:xfrm>
            <a:off x="4954328" y="7352193"/>
            <a:ext cx="1430908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FFFFFF"/>
                </a:solidFill>
                <a:latin typeface="Arial" panose="020B0604020202020204" pitchFamily="34" charset="0"/>
                <a:cs typeface="Arial" panose="020B0604020202020204" pitchFamily="34" charset="0"/>
              </a:rPr>
              <a:t>WHAT CAN YOU DO?</a:t>
            </a:r>
          </a:p>
        </p:txBody>
      </p:sp>
      <p:sp>
        <p:nvSpPr>
          <p:cNvPr id="4" name="Rectangle 3"/>
          <p:cNvSpPr/>
          <p:nvPr/>
        </p:nvSpPr>
        <p:spPr>
          <a:xfrm>
            <a:off x="1556515" y="9354864"/>
            <a:ext cx="21620839" cy="3890424"/>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 As a youth, there are many ways that you can work towards reconciliation. Learning about these issues in school is a great start! </a:t>
            </a:r>
            <a:endParaRPr lang="en-CA"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 </a:t>
            </a:r>
            <a:endParaRPr lang="en-CA"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The First Nations Child and Family Caring Society has many child and youth oriented campaigns that you can join today!</a:t>
            </a:r>
            <a:endParaRPr lang="en-CA"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 </a:t>
            </a:r>
            <a:endParaRPr lang="en-CA"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Their website lists “7 Free Ways to Make Difference” which includes more information about </a:t>
            </a:r>
            <a:r>
              <a:rPr lang="en-US" sz="2800" dirty="0" err="1">
                <a:latin typeface="Arial" panose="020B0604020202020204" pitchFamily="34" charset="0"/>
                <a:cs typeface="Arial" panose="020B0604020202020204" pitchFamily="34" charset="0"/>
              </a:rPr>
              <a:t>Shannen’s</a:t>
            </a:r>
            <a:r>
              <a:rPr lang="en-US" sz="2800" dirty="0">
                <a:latin typeface="Arial" panose="020B0604020202020204" pitchFamily="34" charset="0"/>
                <a:cs typeface="Arial" panose="020B0604020202020204" pitchFamily="34" charset="0"/>
              </a:rPr>
              <a:t> Dream for Safe and Comfy schools, and more!</a:t>
            </a:r>
            <a:endParaRPr lang="en-CA" sz="2800" dirty="0">
              <a:latin typeface="Arial" panose="020B0604020202020204" pitchFamily="34" charset="0"/>
              <a:cs typeface="Arial" panose="020B0604020202020204" pitchFamily="34" charset="0"/>
            </a:endParaRPr>
          </a:p>
        </p:txBody>
      </p:sp>
      <p:sp>
        <p:nvSpPr>
          <p:cNvPr id="9" name="TextBox 8"/>
          <p:cNvSpPr txBox="1"/>
          <p:nvPr/>
        </p:nvSpPr>
        <p:spPr>
          <a:xfrm>
            <a:off x="7629835" y="6920716"/>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rgbClr val="FFFFFF"/>
                </a:solidFill>
                <a:latin typeface="Arial" panose="020B0604020202020204" pitchFamily="34" charset="0"/>
                <a:ea typeface="Montserrat" charset="0"/>
                <a:cs typeface="Arial" panose="020B0604020202020204" pitchFamily="34" charset="0"/>
              </a:rPr>
              <a:t>STUDENT RECONCILIATION MOVEMENTS</a:t>
            </a:r>
          </a:p>
        </p:txBody>
      </p:sp>
    </p:spTree>
    <p:extLst>
      <p:ext uri="{BB962C8B-B14F-4D97-AF65-F5344CB8AC3E}">
        <p14:creationId xmlns:p14="http://schemas.microsoft.com/office/powerpoint/2010/main" val="99055551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EB86251-ACBD-6548-A813-3029A2D3821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1" b="91"/>
          <a:stretch>
            <a:fillRect/>
          </a:stretch>
        </p:blipFill>
        <p:spPr/>
      </p:pic>
      <p:sp>
        <p:nvSpPr>
          <p:cNvPr id="7169" name="TextBox 12"/>
          <p:cNvSpPr txBox="1">
            <a:spLocks noChangeArrowheads="1"/>
          </p:cNvSpPr>
          <p:nvPr/>
        </p:nvSpPr>
        <p:spPr bwMode="auto">
          <a:xfrm>
            <a:off x="768350" y="2558850"/>
            <a:ext cx="10725150" cy="280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8800" dirty="0">
                <a:solidFill>
                  <a:srgbClr val="DB9218"/>
                </a:solidFill>
                <a:latin typeface="Arial" panose="020B0604020202020204" pitchFamily="34" charset="0"/>
                <a:cs typeface="Arial" panose="020B0604020202020204" pitchFamily="34" charset="0"/>
              </a:rPr>
              <a:t>CONTINUITY &amp;</a:t>
            </a:r>
          </a:p>
          <a:p>
            <a:pPr algn="ctr" eaLnBrk="1" hangingPunct="1"/>
            <a:r>
              <a:rPr lang="en-US" sz="8800" dirty="0">
                <a:solidFill>
                  <a:srgbClr val="DB9218"/>
                </a:solidFill>
                <a:latin typeface="Arial" panose="020B0604020202020204" pitchFamily="34" charset="0"/>
                <a:cs typeface="Arial" panose="020B0604020202020204" pitchFamily="34" charset="0"/>
              </a:rPr>
              <a:t>CHANGE</a:t>
            </a:r>
          </a:p>
        </p:txBody>
      </p:sp>
      <p:sp>
        <p:nvSpPr>
          <p:cNvPr id="15" name="TextBox 14"/>
          <p:cNvSpPr txBox="1"/>
          <p:nvPr/>
        </p:nvSpPr>
        <p:spPr>
          <a:xfrm>
            <a:off x="2997200" y="2389781"/>
            <a:ext cx="6267450" cy="338138"/>
          </a:xfrm>
          <a:prstGeom prst="rect">
            <a:avLst/>
          </a:prstGeom>
          <a:noFill/>
        </p:spPr>
        <p:txBody>
          <a:bodyPr>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IDENTIFY</a:t>
            </a:r>
          </a:p>
        </p:txBody>
      </p:sp>
      <p:sp>
        <p:nvSpPr>
          <p:cNvPr id="6" name="Rectangle 5"/>
          <p:cNvSpPr/>
          <p:nvPr/>
        </p:nvSpPr>
        <p:spPr>
          <a:xfrm>
            <a:off x="1515802" y="5528686"/>
            <a:ext cx="9659148" cy="7768409"/>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We sometimes misunderstand history as a list of events. Once we start to understand history as a complex mix of continuity and change, we reach a fundamentally different sense of the past.</a:t>
            </a:r>
          </a:p>
          <a:p>
            <a:pPr>
              <a:lnSpc>
                <a:spcPct val="150000"/>
              </a:lnSpc>
            </a:pPr>
            <a:endParaRPr lang="en-CA" sz="2800" dirty="0">
              <a:latin typeface="Arial" panose="020B0604020202020204" pitchFamily="34" charset="0"/>
              <a:cs typeface="Arial" panose="020B0604020202020204" pitchFamily="34" charset="0"/>
            </a:endParaRPr>
          </a:p>
          <a:p>
            <a:pPr>
              <a:lnSpc>
                <a:spcPct val="150000"/>
              </a:lnSpc>
            </a:pPr>
            <a:r>
              <a:rPr lang="en-CA" sz="2800" dirty="0">
                <a:latin typeface="Arial" panose="020B0604020202020204" pitchFamily="34" charset="0"/>
                <a:cs typeface="Arial" panose="020B0604020202020204" pitchFamily="34" charset="0"/>
              </a:rPr>
              <a:t>There were lots of things going on at any one time in the past. Some changed rapidly while others remained relatively continuous. The decade of the 1910s in Canada, for instance, saw profound change in many aspects of life, but not much change in its forms of government. If we say, “nothing happened in 1911” we are thinking of the past as a list of events.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4057779" cy="1371600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685838" y="-8469"/>
            <a:ext cx="10691812" cy="13724469"/>
          </a:xfrm>
          <a:prstGeom prst="rect">
            <a:avLst/>
          </a:prstGeom>
        </p:spPr>
      </p:pic>
      <p:sp>
        <p:nvSpPr>
          <p:cNvPr id="18" name="Rectangle 17"/>
          <p:cNvSpPr/>
          <p:nvPr/>
        </p:nvSpPr>
        <p:spPr>
          <a:xfrm>
            <a:off x="13685838" y="0"/>
            <a:ext cx="45719" cy="1371600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7" name="Rectangle 16"/>
          <p:cNvSpPr/>
          <p:nvPr/>
        </p:nvSpPr>
        <p:spPr>
          <a:xfrm>
            <a:off x="13731557" y="-8469"/>
            <a:ext cx="10691812" cy="13724468"/>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sp>
        <p:nvSpPr>
          <p:cNvPr id="39" name="TextBox 38"/>
          <p:cNvSpPr txBox="1"/>
          <p:nvPr/>
        </p:nvSpPr>
        <p:spPr>
          <a:xfrm>
            <a:off x="4884485" y="8175715"/>
            <a:ext cx="8060062" cy="3349635"/>
          </a:xfrm>
          <a:prstGeom prst="rect">
            <a:avLst/>
          </a:prstGeom>
          <a:noFill/>
        </p:spPr>
        <p:txBody>
          <a:bodyPr wrap="square">
            <a:spAutoFit/>
          </a:bodyPr>
          <a:lstStyle/>
          <a:p>
            <a:pPr algn="ctr" defTabSz="1828434" eaLnBrk="1" fontAlgn="auto" hangingPunct="1">
              <a:lnSpc>
                <a:spcPts val="3600"/>
              </a:lnSpc>
              <a:spcBef>
                <a:spcPts val="0"/>
              </a:spcBef>
              <a:spcAft>
                <a:spcPts val="0"/>
              </a:spcAft>
              <a:defRPr/>
            </a:pPr>
            <a:r>
              <a:rPr lang="en-US" sz="4000" dirty="0">
                <a:solidFill>
                  <a:schemeClr val="accent1"/>
                </a:solidFill>
                <a:latin typeface="Arial" panose="020B0604020202020204" pitchFamily="34" charset="0"/>
                <a:cs typeface="Arial" panose="020B0604020202020204" pitchFamily="34" charset="0"/>
              </a:rPr>
              <a:t>“Reconciliation turns on this concept: I want to be your friend and I want you to be my mine. And if we are friends then I will have your back when you need it and you’ll have mine.</a:t>
            </a:r>
            <a:r>
              <a:rPr lang="en-US" sz="4000" baseline="30000" dirty="0">
                <a:solidFill>
                  <a:schemeClr val="accent1"/>
                </a:solidFill>
                <a:latin typeface="Arial" panose="020B0604020202020204" pitchFamily="34" charset="0"/>
                <a:cs typeface="Arial" panose="020B0604020202020204" pitchFamily="34" charset="0"/>
              </a:rPr>
              <a:t>”</a:t>
            </a:r>
            <a:endParaRPr lang="en-US" sz="4000" spc="300" dirty="0">
              <a:solidFill>
                <a:schemeClr val="accent1"/>
              </a:solidFill>
              <a:latin typeface="Arial" panose="020B0604020202020204" pitchFamily="34" charset="0"/>
              <a:ea typeface="Montserrat Light" charset="0"/>
              <a:cs typeface="Arial" panose="020B0604020202020204" pitchFamily="34" charset="0"/>
            </a:endParaRPr>
          </a:p>
          <a:p>
            <a:pPr algn="ctr" defTabSz="1828434" eaLnBrk="1" fontAlgn="auto" hangingPunct="1">
              <a:lnSpc>
                <a:spcPts val="3600"/>
              </a:lnSpc>
              <a:spcBef>
                <a:spcPts val="0"/>
              </a:spcBef>
              <a:spcAft>
                <a:spcPts val="0"/>
              </a:spcAft>
              <a:defRPr/>
            </a:pPr>
            <a:endParaRPr lang="en-US" sz="4000" spc="300" dirty="0">
              <a:latin typeface="Arial" panose="020B0604020202020204" pitchFamily="34" charset="0"/>
              <a:ea typeface="Montserrat Light" charset="0"/>
              <a:cs typeface="Arial" panose="020B0604020202020204" pitchFamily="34" charset="0"/>
            </a:endParaRPr>
          </a:p>
        </p:txBody>
      </p:sp>
      <p:sp>
        <p:nvSpPr>
          <p:cNvPr id="14346" name="TextBox 39"/>
          <p:cNvSpPr txBox="1">
            <a:spLocks noChangeArrowheads="1"/>
          </p:cNvSpPr>
          <p:nvPr/>
        </p:nvSpPr>
        <p:spPr bwMode="auto">
          <a:xfrm>
            <a:off x="6388890" y="6013450"/>
            <a:ext cx="515769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800" dirty="0">
                <a:solidFill>
                  <a:srgbClr val="DB9218"/>
                </a:solidFill>
                <a:latin typeface="Arial" panose="020B0604020202020204" pitchFamily="34" charset="0"/>
                <a:cs typeface="Arial" panose="020B0604020202020204" pitchFamily="34" charset="0"/>
              </a:rPr>
              <a:t>JUSTICE MURRAY SINCLAIR </a:t>
            </a:r>
          </a:p>
          <a:p>
            <a:pPr algn="ctr" eaLnBrk="1" hangingPunct="1"/>
            <a:r>
              <a:rPr lang="en-US" sz="2800" dirty="0">
                <a:solidFill>
                  <a:schemeClr val="tx2"/>
                </a:solidFill>
                <a:latin typeface="Arial" panose="020B0604020202020204" pitchFamily="34" charset="0"/>
                <a:cs typeface="Arial" panose="020B0604020202020204" pitchFamily="34" charset="0"/>
              </a:rPr>
              <a:t>TRC Commissioner</a:t>
            </a:r>
          </a:p>
        </p:txBody>
      </p:sp>
      <p:sp>
        <p:nvSpPr>
          <p:cNvPr id="27" name="Rectangle 26"/>
          <p:cNvSpPr/>
          <p:nvPr/>
        </p:nvSpPr>
        <p:spPr>
          <a:xfrm>
            <a:off x="0" y="0"/>
            <a:ext cx="4057779" cy="1371600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pic>
        <p:nvPicPr>
          <p:cNvPr id="4" name="Picture Placeholder 3" descr="murray-sinclair.jpg"/>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xfrm>
            <a:off x="7321620" y="2996184"/>
            <a:ext cx="3008376" cy="3008376"/>
          </a:xfrm>
        </p:spPr>
      </p:pic>
      <p:sp>
        <p:nvSpPr>
          <p:cNvPr id="2" name="Rectangle 1"/>
          <p:cNvSpPr/>
          <p:nvPr/>
        </p:nvSpPr>
        <p:spPr>
          <a:xfrm>
            <a:off x="15431366" y="12819127"/>
            <a:ext cx="8791409" cy="707886"/>
          </a:xfrm>
          <a:prstGeom prst="rect">
            <a:avLst/>
          </a:prstGeom>
        </p:spPr>
        <p:txBody>
          <a:bodyPr wrap="square">
            <a:spAutoFit/>
          </a:bodyPr>
          <a:lstStyle/>
          <a:p>
            <a:pPr algn="r"/>
            <a:r>
              <a:rPr lang="en-US" sz="2000" dirty="0">
                <a:solidFill>
                  <a:schemeClr val="bg1"/>
                </a:solidFill>
                <a:latin typeface="Calibri Light"/>
              </a:rPr>
              <a:t>Students and staff assemble for a group photo in front of the </a:t>
            </a:r>
            <a:r>
              <a:rPr lang="en-US" sz="2000" dirty="0" err="1">
                <a:solidFill>
                  <a:schemeClr val="bg1"/>
                </a:solidFill>
                <a:latin typeface="Calibri Light"/>
              </a:rPr>
              <a:t>Kamploops</a:t>
            </a:r>
            <a:r>
              <a:rPr lang="en-US" sz="2000" dirty="0">
                <a:solidFill>
                  <a:schemeClr val="bg1"/>
                </a:solidFill>
                <a:latin typeface="Calibri Light"/>
              </a:rPr>
              <a:t> Residential school, British Columbia (1934)</a:t>
            </a:r>
            <a:endParaRPr lang="en-GB" sz="2000" dirty="0">
              <a:solidFill>
                <a:schemeClr val="bg1"/>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115338" y="0"/>
            <a:ext cx="3260725"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6" name="TextBox 12"/>
          <p:cNvSpPr txBox="1">
            <a:spLocks noChangeArrowheads="1"/>
          </p:cNvSpPr>
          <p:nvPr/>
        </p:nvSpPr>
        <p:spPr bwMode="auto">
          <a:xfrm>
            <a:off x="746800" y="4009438"/>
            <a:ext cx="1072515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DB9218"/>
                </a:solidFill>
                <a:latin typeface="Arial" panose="020B0604020202020204" pitchFamily="34" charset="0"/>
                <a:cs typeface="Arial" panose="020B0604020202020204" pitchFamily="34" charset="0"/>
              </a:rPr>
              <a:t>Reconciliation</a:t>
            </a:r>
          </a:p>
        </p:txBody>
      </p:sp>
      <p:sp>
        <p:nvSpPr>
          <p:cNvPr id="7" name="TextBox 11"/>
          <p:cNvSpPr txBox="1">
            <a:spLocks noChangeArrowheads="1"/>
          </p:cNvSpPr>
          <p:nvPr/>
        </p:nvSpPr>
        <p:spPr bwMode="auto">
          <a:xfrm>
            <a:off x="2131660" y="6885120"/>
            <a:ext cx="8015343" cy="7393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nSpc>
                <a:spcPct val="150000"/>
              </a:lnSpc>
              <a:buNone/>
            </a:pPr>
            <a:r>
              <a:rPr lang="en-CA" sz="3000" dirty="0">
                <a:latin typeface="Arial" panose="020B0604020202020204" pitchFamily="34" charset="0"/>
                <a:cs typeface="Arial" panose="020B0604020202020204" pitchFamily="34" charset="0"/>
              </a:rPr>
              <a:t>There are many different ways that young people in Canada are  taking action to work towards reconciliation.</a:t>
            </a:r>
          </a:p>
          <a:p>
            <a:pPr>
              <a:lnSpc>
                <a:spcPct val="150000"/>
              </a:lnSpc>
              <a:buNone/>
            </a:pPr>
            <a:endParaRPr lang="en-CA" sz="3000" dirty="0">
              <a:latin typeface="Arial" panose="020B0604020202020204" pitchFamily="34" charset="0"/>
              <a:cs typeface="Arial" panose="020B0604020202020204" pitchFamily="34" charset="0"/>
            </a:endParaRPr>
          </a:p>
          <a:p>
            <a:pPr>
              <a:lnSpc>
                <a:spcPct val="150000"/>
              </a:lnSpc>
              <a:buNone/>
            </a:pPr>
            <a:r>
              <a:rPr lang="en-CA" sz="3000" dirty="0">
                <a:latin typeface="Arial" panose="020B0604020202020204" pitchFamily="34" charset="0"/>
                <a:cs typeface="Arial" panose="020B0604020202020204" pitchFamily="34" charset="0"/>
              </a:rPr>
              <a:t>For example, the youth from the community in the film 3</a:t>
            </a:r>
            <a:r>
              <a:rPr lang="en-CA" sz="3000" baseline="30000" dirty="0">
                <a:latin typeface="Arial" panose="020B0604020202020204" pitchFamily="34" charset="0"/>
                <a:cs typeface="Arial" panose="020B0604020202020204" pitchFamily="34" charset="0"/>
              </a:rPr>
              <a:t>rd</a:t>
            </a:r>
            <a:r>
              <a:rPr lang="en-CA" sz="3000" dirty="0">
                <a:latin typeface="Arial" panose="020B0604020202020204" pitchFamily="34" charset="0"/>
                <a:cs typeface="Arial" panose="020B0604020202020204" pitchFamily="34" charset="0"/>
              </a:rPr>
              <a:t> World Canada now host reconciliation trips in their homes. </a:t>
            </a:r>
          </a:p>
          <a:p>
            <a:pPr eaLnBrk="1" hangingPunct="1">
              <a:lnSpc>
                <a:spcPct val="150000"/>
              </a:lnSpc>
            </a:pPr>
            <a:endParaRPr lang="en-US" sz="3000" baseline="30000" dirty="0">
              <a:latin typeface="Arial" panose="020B0604020202020204" pitchFamily="34" charset="0"/>
              <a:cs typeface="Arial" panose="020B0604020202020204" pitchFamily="34" charset="0"/>
            </a:endParaRPr>
          </a:p>
          <a:p>
            <a:pPr eaLnBrk="1" hangingPunct="1">
              <a:lnSpc>
                <a:spcPct val="150000"/>
              </a:lnSpc>
            </a:pPr>
            <a:endParaRPr lang="en-US" sz="3000" dirty="0">
              <a:solidFill>
                <a:srgbClr val="00B0F0"/>
              </a:solidFill>
              <a:latin typeface="Arial" panose="020B0604020202020204" pitchFamily="34" charset="0"/>
              <a:cs typeface="Arial" panose="020B0604020202020204" pitchFamily="34" charset="0"/>
            </a:endParaRPr>
          </a:p>
          <a:p>
            <a:pPr eaLnBrk="1" hangingPunct="1">
              <a:lnSpc>
                <a:spcPct val="150000"/>
              </a:lnSpc>
            </a:pPr>
            <a:endParaRPr lang="en-US" sz="3000" dirty="0">
              <a:solidFill>
                <a:srgbClr val="00B0F0"/>
              </a:solidFill>
              <a:latin typeface="Arial" panose="020B0604020202020204" pitchFamily="34" charset="0"/>
              <a:cs typeface="Arial" panose="020B0604020202020204" pitchFamily="34" charset="0"/>
            </a:endParaRPr>
          </a:p>
          <a:p>
            <a:pPr eaLnBrk="1" hangingPunct="1">
              <a:lnSpc>
                <a:spcPct val="150000"/>
              </a:lnSpc>
            </a:pPr>
            <a:r>
              <a:rPr lang="en-US" sz="3000" dirty="0">
                <a:latin typeface="Arial" panose="020B0604020202020204" pitchFamily="34" charset="0"/>
                <a:cs typeface="Arial" panose="020B0604020202020204" pitchFamily="34" charset="0"/>
              </a:rPr>
              <a:t> </a:t>
            </a:r>
          </a:p>
        </p:txBody>
      </p:sp>
      <p:sp>
        <p:nvSpPr>
          <p:cNvPr id="10" name="TextBox 9"/>
          <p:cNvSpPr txBox="1"/>
          <p:nvPr/>
        </p:nvSpPr>
        <p:spPr>
          <a:xfrm>
            <a:off x="1493600" y="3670884"/>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STUDENT RECONCILIATION MOVEMENTS</a:t>
            </a:r>
          </a:p>
        </p:txBody>
      </p:sp>
      <p:pic>
        <p:nvPicPr>
          <p:cNvPr id="14" name="Picture 13" descr="14226_10152251998785378_7747457125380041968_n.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85650" y="6659485"/>
            <a:ext cx="12192000" cy="7056515"/>
          </a:xfrm>
          <a:prstGeom prst="rect">
            <a:avLst/>
          </a:prstGeom>
        </p:spPr>
      </p:pic>
      <p:pic>
        <p:nvPicPr>
          <p:cNvPr id="15" name="Picture 14" descr="13680502_10154454700359614_5626882467018347410_n.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184063" y="0"/>
            <a:ext cx="12192000" cy="6659486"/>
          </a:xfrm>
          <a:prstGeom prst="rect">
            <a:avLst/>
          </a:prstGeom>
        </p:spPr>
      </p:pic>
      <p:sp>
        <p:nvSpPr>
          <p:cNvPr id="2" name="Rectangle 1"/>
          <p:cNvSpPr/>
          <p:nvPr/>
        </p:nvSpPr>
        <p:spPr>
          <a:xfrm>
            <a:off x="18678470" y="6863946"/>
            <a:ext cx="5471320" cy="400110"/>
          </a:xfrm>
          <a:prstGeom prst="rect">
            <a:avLst/>
          </a:prstGeom>
        </p:spPr>
        <p:txBody>
          <a:bodyPr wrap="none">
            <a:spAutoFit/>
          </a:bodyPr>
          <a:lstStyle/>
          <a:p>
            <a:r>
              <a:rPr lang="en-US" sz="2000" dirty="0">
                <a:latin typeface="Georgia" charset="0"/>
              </a:rPr>
              <a:t>KI youth with Premier Kathleen Wynne (2015)</a:t>
            </a:r>
          </a:p>
        </p:txBody>
      </p:sp>
      <p:sp>
        <p:nvSpPr>
          <p:cNvPr id="3" name="Rectangle 2"/>
          <p:cNvSpPr/>
          <p:nvPr/>
        </p:nvSpPr>
        <p:spPr>
          <a:xfrm>
            <a:off x="15703018" y="6134725"/>
            <a:ext cx="8446772" cy="400110"/>
          </a:xfrm>
          <a:prstGeom prst="rect">
            <a:avLst/>
          </a:prstGeom>
        </p:spPr>
        <p:txBody>
          <a:bodyPr wrap="square">
            <a:spAutoFit/>
          </a:bodyPr>
          <a:lstStyle/>
          <a:p>
            <a:r>
              <a:rPr lang="en-US" sz="2000" dirty="0">
                <a:latin typeface="Georgia" charset="0"/>
              </a:rPr>
              <a:t>The Community of KI gather with Reconciliation Trip Volunteers (2016) </a:t>
            </a:r>
            <a:endParaRPr lang="en-GB" sz="2000"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3466702" y="8396711"/>
            <a:ext cx="10386079" cy="898707"/>
          </a:xfrm>
          <a:prstGeom prst="rect">
            <a:avLst/>
          </a:prstGeom>
          <a:noFill/>
        </p:spPr>
        <p:txBody>
          <a:bodyPr wrap="square">
            <a:spAutoFit/>
          </a:bodyPr>
          <a:lstStyle/>
          <a:p>
            <a:pPr algn="ctr">
              <a:lnSpc>
                <a:spcPct val="110000"/>
              </a:lnSpc>
            </a:pPr>
            <a:endParaRPr lang="en-CA" sz="2400" b="1" dirty="0">
              <a:latin typeface="Source Sans Pro"/>
              <a:cs typeface="Source Sans Pro"/>
            </a:endParaRPr>
          </a:p>
          <a:p>
            <a:pPr algn="ctr" defTabSz="1828434" eaLnBrk="1" fontAlgn="auto" hangingPunct="1">
              <a:lnSpc>
                <a:spcPct val="150000"/>
              </a:lnSpc>
              <a:spcBef>
                <a:spcPts val="0"/>
              </a:spcBef>
              <a:spcAft>
                <a:spcPts val="0"/>
              </a:spcAft>
              <a:defRPr/>
            </a:pPr>
            <a:endParaRPr lang="en-US" sz="2400" spc="300" dirty="0">
              <a:latin typeface="Montserrat Light" charset="0"/>
              <a:ea typeface="Montserrat Light" charset="0"/>
              <a:cs typeface="Montserrat Light" charset="0"/>
            </a:endParaRPr>
          </a:p>
        </p:txBody>
      </p:sp>
      <p:sp>
        <p:nvSpPr>
          <p:cNvPr id="10" name="TextBox 12"/>
          <p:cNvSpPr txBox="1">
            <a:spLocks noChangeArrowheads="1"/>
          </p:cNvSpPr>
          <p:nvPr/>
        </p:nvSpPr>
        <p:spPr bwMode="auto">
          <a:xfrm>
            <a:off x="12435286" y="2090940"/>
            <a:ext cx="1072515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DB9218"/>
                </a:solidFill>
                <a:latin typeface="Arial" panose="020B0604020202020204" pitchFamily="34" charset="0"/>
                <a:cs typeface="Arial" panose="020B0604020202020204" pitchFamily="34" charset="0"/>
              </a:rPr>
              <a:t>SHANNEN’S DREAM</a:t>
            </a:r>
          </a:p>
        </p:txBody>
      </p:sp>
      <p:sp>
        <p:nvSpPr>
          <p:cNvPr id="11" name="TextBox 10"/>
          <p:cNvSpPr txBox="1"/>
          <p:nvPr/>
        </p:nvSpPr>
        <p:spPr>
          <a:xfrm>
            <a:off x="12993892" y="1782710"/>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STUDENT RECONCILIATION MOVEMENTS</a:t>
            </a:r>
          </a:p>
        </p:txBody>
      </p:sp>
      <p:sp>
        <p:nvSpPr>
          <p:cNvPr id="2" name="Rectangle 1"/>
          <p:cNvSpPr/>
          <p:nvPr/>
        </p:nvSpPr>
        <p:spPr>
          <a:xfrm>
            <a:off x="12559464" y="4008029"/>
            <a:ext cx="10503284" cy="9303894"/>
          </a:xfrm>
          <a:prstGeom prst="rect">
            <a:avLst/>
          </a:prstGeom>
        </p:spPr>
        <p:txBody>
          <a:bodyPr wrap="square">
            <a:spAutoFit/>
          </a:bodyPr>
          <a:lstStyle/>
          <a:p>
            <a:pPr>
              <a:lnSpc>
                <a:spcPct val="150000"/>
              </a:lnSpc>
            </a:pPr>
            <a:r>
              <a:rPr lang="en-CA" sz="2800" dirty="0" err="1">
                <a:latin typeface="Arial" panose="020B0604020202020204" pitchFamily="34" charset="0"/>
                <a:cs typeface="Arial" panose="020B0604020202020204" pitchFamily="34" charset="0"/>
              </a:rPr>
              <a:t>Shannen</a:t>
            </a:r>
            <a:r>
              <a:rPr lang="en-CA" sz="2800" dirty="0">
                <a:latin typeface="Arial" panose="020B0604020202020204" pitchFamily="34" charset="0"/>
                <a:cs typeface="Arial" panose="020B0604020202020204" pitchFamily="34" charset="0"/>
              </a:rPr>
              <a:t> </a:t>
            </a:r>
            <a:r>
              <a:rPr lang="en-CA" sz="2800" dirty="0" err="1">
                <a:latin typeface="Arial" panose="020B0604020202020204" pitchFamily="34" charset="0"/>
                <a:cs typeface="Arial" panose="020B0604020202020204" pitchFamily="34" charset="0"/>
              </a:rPr>
              <a:t>Koostachin</a:t>
            </a:r>
            <a:r>
              <a:rPr lang="en-CA" sz="2800" dirty="0">
                <a:latin typeface="Arial" panose="020B0604020202020204" pitchFamily="34" charset="0"/>
                <a:cs typeface="Arial" panose="020B0604020202020204" pitchFamily="34" charset="0"/>
              </a:rPr>
              <a:t> was a 13 year old youth from Attawapiskat First Nation in northern Ontario, a community that for years did not have a proper school. </a:t>
            </a:r>
          </a:p>
          <a:p>
            <a:pPr>
              <a:lnSpc>
                <a:spcPct val="150000"/>
              </a:lnSpc>
              <a:buNone/>
            </a:pPr>
            <a:endParaRPr lang="en-CA" sz="2800" dirty="0">
              <a:latin typeface="Arial" panose="020B0604020202020204" pitchFamily="34" charset="0"/>
              <a:cs typeface="Arial" panose="020B0604020202020204" pitchFamily="34" charset="0"/>
            </a:endParaRPr>
          </a:p>
          <a:p>
            <a:pPr>
              <a:lnSpc>
                <a:spcPct val="150000"/>
              </a:lnSpc>
              <a:buNone/>
            </a:pPr>
            <a:r>
              <a:rPr lang="en-CA" sz="2800" dirty="0">
                <a:latin typeface="Arial" panose="020B0604020202020204" pitchFamily="34" charset="0"/>
                <a:cs typeface="Arial" panose="020B0604020202020204" pitchFamily="34" charset="0"/>
              </a:rPr>
              <a:t>The youth in her community desperately needed a real school.</a:t>
            </a:r>
          </a:p>
          <a:p>
            <a:pPr>
              <a:lnSpc>
                <a:spcPct val="150000"/>
              </a:lnSpc>
              <a:buNone/>
            </a:pPr>
            <a:endParaRPr lang="en-CA" sz="2800" dirty="0">
              <a:latin typeface="Arial" panose="020B0604020202020204" pitchFamily="34" charset="0"/>
              <a:cs typeface="Arial" panose="020B0604020202020204" pitchFamily="34" charset="0"/>
            </a:endParaRPr>
          </a:p>
          <a:p>
            <a:pPr>
              <a:lnSpc>
                <a:spcPct val="150000"/>
              </a:lnSpc>
            </a:pPr>
            <a:r>
              <a:rPr lang="en-CA" sz="2800" dirty="0" err="1">
                <a:latin typeface="Arial" panose="020B0604020202020204" pitchFamily="34" charset="0"/>
                <a:cs typeface="Arial" panose="020B0604020202020204" pitchFamily="34" charset="0"/>
              </a:rPr>
              <a:t>Shannen’s</a:t>
            </a:r>
            <a:r>
              <a:rPr lang="en-CA" sz="2800" dirty="0">
                <a:latin typeface="Arial" panose="020B0604020202020204" pitchFamily="34" charset="0"/>
                <a:cs typeface="Arial" panose="020B0604020202020204" pitchFamily="34" charset="0"/>
              </a:rPr>
              <a:t> dream was a campaign to have safe and comfy  schools and culturally based education for First Nations children and youth. She worked hard to convince the federal government that all First Nations children deserve a proper education. </a:t>
            </a:r>
          </a:p>
          <a:p>
            <a:pPr>
              <a:lnSpc>
                <a:spcPct val="150000"/>
              </a:lnSpc>
            </a:pPr>
            <a:endParaRPr lang="en-CA" sz="2800" dirty="0">
              <a:latin typeface="Arial" panose="020B0604020202020204" pitchFamily="34" charset="0"/>
              <a:cs typeface="Arial" panose="020B0604020202020204" pitchFamily="34" charset="0"/>
            </a:endParaRPr>
          </a:p>
          <a:p>
            <a:pPr>
              <a:lnSpc>
                <a:spcPct val="150000"/>
              </a:lnSpc>
            </a:pPr>
            <a:r>
              <a:rPr lang="en-CA" sz="2800" dirty="0" err="1">
                <a:latin typeface="Arial" panose="020B0604020202020204" pitchFamily="34" charset="0"/>
                <a:cs typeface="Arial" panose="020B0604020202020204" pitchFamily="34" charset="0"/>
              </a:rPr>
              <a:t>Shannen</a:t>
            </a:r>
            <a:r>
              <a:rPr lang="en-CA" sz="2800" dirty="0">
                <a:latin typeface="Arial" panose="020B0604020202020204" pitchFamily="34" charset="0"/>
                <a:cs typeface="Arial" panose="020B0604020202020204" pitchFamily="34" charset="0"/>
              </a:rPr>
              <a:t>, tragically died in a car accident in 2012 while she was living in Thunder Bay attending high school. </a:t>
            </a:r>
          </a:p>
          <a:p>
            <a:pPr>
              <a:lnSpc>
                <a:spcPct val="150000"/>
              </a:lnSpc>
              <a:buNone/>
            </a:pPr>
            <a:endParaRPr lang="en-CA" sz="4000" dirty="0">
              <a:latin typeface="Arial" panose="020B0604020202020204" pitchFamily="34" charset="0"/>
              <a:cs typeface="Arial" panose="020B0604020202020204" pitchFamily="34" charset="0"/>
            </a:endParaRPr>
          </a:p>
        </p:txBody>
      </p:sp>
      <p:pic>
        <p:nvPicPr>
          <p:cNvPr id="7" name="Picture Placeholder 6" descr="TS-Koostachin-Shannen...jpg"/>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a:xfrm>
            <a:off x="1275694" y="0"/>
            <a:ext cx="10058400" cy="13716000"/>
          </a:xfrm>
        </p:spPr>
      </p:pic>
      <p:sp>
        <p:nvSpPr>
          <p:cNvPr id="3" name="Rectangle 2"/>
          <p:cNvSpPr/>
          <p:nvPr/>
        </p:nvSpPr>
        <p:spPr>
          <a:xfrm>
            <a:off x="1463727" y="13137816"/>
            <a:ext cx="12188825" cy="400110"/>
          </a:xfrm>
          <a:prstGeom prst="rect">
            <a:avLst/>
          </a:prstGeom>
        </p:spPr>
        <p:txBody>
          <a:bodyPr>
            <a:spAutoFit/>
          </a:bodyPr>
          <a:lstStyle/>
          <a:p>
            <a:r>
              <a:rPr lang="en-CA" sz="2000" dirty="0" err="1">
                <a:solidFill>
                  <a:srgbClr val="FFFFFF"/>
                </a:solidFill>
                <a:latin typeface="Calibri Light"/>
              </a:rPr>
              <a:t>Shannen</a:t>
            </a:r>
            <a:r>
              <a:rPr lang="en-CA" sz="2000" dirty="0">
                <a:solidFill>
                  <a:srgbClr val="FFFFFF"/>
                </a:solidFill>
                <a:latin typeface="Calibri Light"/>
              </a:rPr>
              <a:t> </a:t>
            </a:r>
            <a:r>
              <a:rPr lang="en-CA" sz="2000" dirty="0" err="1">
                <a:solidFill>
                  <a:srgbClr val="FFFFFF"/>
                </a:solidFill>
                <a:latin typeface="Calibri Light"/>
              </a:rPr>
              <a:t>Koostachin</a:t>
            </a:r>
            <a:r>
              <a:rPr lang="en-CA" sz="2000" dirty="0">
                <a:solidFill>
                  <a:srgbClr val="FFFFFF"/>
                </a:solidFill>
                <a:latin typeface="Calibri Light"/>
              </a:rPr>
              <a:t> dancing at a </a:t>
            </a:r>
            <a:r>
              <a:rPr lang="en-CA" sz="2000" dirty="0" err="1">
                <a:solidFill>
                  <a:srgbClr val="FFFFFF"/>
                </a:solidFill>
                <a:latin typeface="Calibri Light"/>
              </a:rPr>
              <a:t>Timiskaming</a:t>
            </a:r>
            <a:r>
              <a:rPr lang="en-CA" sz="2000" dirty="0">
                <a:solidFill>
                  <a:srgbClr val="FFFFFF"/>
                </a:solidFill>
                <a:latin typeface="Calibri Light"/>
              </a:rPr>
              <a:t> District Secondary powwow</a:t>
            </a:r>
            <a:endParaRPr lang="en-GB" sz="2000" dirty="0">
              <a:solidFill>
                <a:srgbClr val="FFFFFF"/>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6393" y="3567304"/>
            <a:ext cx="10074370" cy="9518631"/>
          </a:xfrm>
          <a:prstGeom prst="rect">
            <a:avLst/>
          </a:prstGeom>
        </p:spPr>
        <p:txBody>
          <a:bodyPr wrap="square">
            <a:spAutoFit/>
          </a:bodyPr>
          <a:lstStyle/>
          <a:p>
            <a:pPr>
              <a:lnSpc>
                <a:spcPct val="150000"/>
              </a:lnSpc>
            </a:pPr>
            <a:endParaRPr lang="en-CA" sz="2800" dirty="0">
              <a:latin typeface="Arial" panose="020B0604020202020204" pitchFamily="34" charset="0"/>
              <a:cs typeface="Arial" panose="020B0604020202020204" pitchFamily="34" charset="0"/>
            </a:endParaRPr>
          </a:p>
          <a:p>
            <a:pPr>
              <a:lnSpc>
                <a:spcPct val="150000"/>
              </a:lnSpc>
            </a:pPr>
            <a:r>
              <a:rPr lang="en-CA" sz="2800" dirty="0" err="1">
                <a:latin typeface="Arial" panose="020B0604020202020204" pitchFamily="34" charset="0"/>
                <a:cs typeface="Arial" panose="020B0604020202020204" pitchFamily="34" charset="0"/>
              </a:rPr>
              <a:t>Shannen</a:t>
            </a:r>
            <a:r>
              <a:rPr lang="en-CA" sz="2800" dirty="0">
                <a:latin typeface="Arial" panose="020B0604020202020204" pitchFamily="34" charset="0"/>
                <a:cs typeface="Arial" panose="020B0604020202020204" pitchFamily="34" charset="0"/>
              </a:rPr>
              <a:t> was a huge inspiration to other First Nations and non First Nations youth across the country, who still work towards </a:t>
            </a:r>
            <a:r>
              <a:rPr lang="en-CA" sz="2800" dirty="0" err="1">
                <a:latin typeface="Arial" panose="020B0604020202020204" pitchFamily="34" charset="0"/>
                <a:cs typeface="Arial" panose="020B0604020202020204" pitchFamily="34" charset="0"/>
              </a:rPr>
              <a:t>Shannen’s</a:t>
            </a:r>
            <a:r>
              <a:rPr lang="en-CA" sz="2800" dirty="0">
                <a:latin typeface="Arial" panose="020B0604020202020204" pitchFamily="34" charset="0"/>
                <a:cs typeface="Arial" panose="020B0604020202020204" pitchFamily="34" charset="0"/>
              </a:rPr>
              <a:t> Dream. You too can get involved in this campaign.</a:t>
            </a:r>
            <a:endParaRPr lang="en-US" sz="2800" dirty="0">
              <a:latin typeface="Arial" panose="020B0604020202020204" pitchFamily="34" charset="0"/>
              <a:cs typeface="Arial" panose="020B0604020202020204" pitchFamily="34" charset="0"/>
            </a:endParaRPr>
          </a:p>
          <a:p>
            <a:pPr>
              <a:lnSpc>
                <a:spcPct val="150000"/>
              </a:lnSpc>
              <a:buNone/>
            </a:pPr>
            <a:endParaRPr lang="en-CA" sz="2800" dirty="0">
              <a:latin typeface="Arial" panose="020B0604020202020204" pitchFamily="34" charset="0"/>
              <a:cs typeface="Arial" panose="020B0604020202020204" pitchFamily="34" charset="0"/>
            </a:endParaRPr>
          </a:p>
          <a:p>
            <a:pPr>
              <a:lnSpc>
                <a:spcPct val="150000"/>
              </a:lnSpc>
              <a:buNone/>
            </a:pPr>
            <a:r>
              <a:rPr lang="en-CA" sz="2800" dirty="0">
                <a:latin typeface="Arial" panose="020B0604020202020204" pitchFamily="34" charset="0"/>
                <a:cs typeface="Arial" panose="020B0604020202020204" pitchFamily="34" charset="0"/>
              </a:rPr>
              <a:t>The National Film Board produced a film by director Alanis </a:t>
            </a:r>
            <a:r>
              <a:rPr lang="en-CA" sz="2800" dirty="0" err="1">
                <a:latin typeface="Arial" panose="020B0604020202020204" pitchFamily="34" charset="0"/>
                <a:cs typeface="Arial" panose="020B0604020202020204" pitchFamily="34" charset="0"/>
              </a:rPr>
              <a:t>Obomsawin</a:t>
            </a:r>
            <a:r>
              <a:rPr lang="en-CA" sz="2800" dirty="0">
                <a:latin typeface="Arial" panose="020B0604020202020204" pitchFamily="34" charset="0"/>
                <a:cs typeface="Arial" panose="020B0604020202020204" pitchFamily="34" charset="0"/>
              </a:rPr>
              <a:t> about the community of Attawapiskat and the youth’s determination to have a safe and comfy school.</a:t>
            </a:r>
          </a:p>
          <a:p>
            <a:pPr>
              <a:lnSpc>
                <a:spcPct val="150000"/>
              </a:lnSpc>
              <a:buNone/>
            </a:pPr>
            <a:endParaRPr lang="en-CA" sz="2800" dirty="0">
              <a:latin typeface="Arial" panose="020B0604020202020204" pitchFamily="34" charset="0"/>
              <a:cs typeface="Arial" panose="020B0604020202020204" pitchFamily="34" charset="0"/>
            </a:endParaRPr>
          </a:p>
          <a:p>
            <a:pPr>
              <a:lnSpc>
                <a:spcPct val="150000"/>
              </a:lnSpc>
              <a:buNone/>
            </a:pPr>
            <a:r>
              <a:rPr lang="en-CA" sz="2800" dirty="0">
                <a:latin typeface="Arial" panose="020B0604020202020204" pitchFamily="34" charset="0"/>
                <a:cs typeface="Arial" panose="020B0604020202020204" pitchFamily="34" charset="0"/>
              </a:rPr>
              <a:t>Watch Film Trailer for ‘Hi-</a:t>
            </a:r>
            <a:r>
              <a:rPr lang="en-CA" sz="2800" dirty="0" err="1">
                <a:latin typeface="Arial" panose="020B0604020202020204" pitchFamily="34" charset="0"/>
                <a:cs typeface="Arial" panose="020B0604020202020204" pitchFamily="34" charset="0"/>
              </a:rPr>
              <a:t>Ho</a:t>
            </a:r>
            <a:r>
              <a:rPr lang="en-CA" sz="2800" dirty="0">
                <a:latin typeface="Arial" panose="020B0604020202020204" pitchFamily="34" charset="0"/>
                <a:cs typeface="Arial" panose="020B0604020202020204" pitchFamily="34" charset="0"/>
              </a:rPr>
              <a:t> </a:t>
            </a:r>
            <a:r>
              <a:rPr lang="en-CA" sz="2800" dirty="0" err="1">
                <a:latin typeface="Arial" panose="020B0604020202020204" pitchFamily="34" charset="0"/>
                <a:cs typeface="Arial" panose="020B0604020202020204" pitchFamily="34" charset="0"/>
              </a:rPr>
              <a:t>Mistahey</a:t>
            </a:r>
            <a:r>
              <a:rPr lang="en-CA" sz="2800" dirty="0">
                <a:latin typeface="Arial" panose="020B0604020202020204" pitchFamily="34" charset="0"/>
                <a:cs typeface="Arial" panose="020B0604020202020204" pitchFamily="34" charset="0"/>
              </a:rPr>
              <a:t>!’: </a:t>
            </a:r>
            <a:r>
              <a:rPr lang="en-CA" sz="2800" dirty="0">
                <a:latin typeface="Arial" panose="020B0604020202020204" pitchFamily="34" charset="0"/>
                <a:cs typeface="Arial" panose="020B0604020202020204" pitchFamily="34" charset="0"/>
                <a:hlinkClick r:id="rId3"/>
              </a:rPr>
              <a:t>https://www.youtube.com/watch?v=h9v9qHXmM2k</a:t>
            </a:r>
            <a:endParaRPr lang="en-CA" sz="2800" dirty="0">
              <a:latin typeface="Arial" panose="020B0604020202020204" pitchFamily="34" charset="0"/>
              <a:cs typeface="Arial" panose="020B0604020202020204" pitchFamily="34" charset="0"/>
            </a:endParaRPr>
          </a:p>
          <a:p>
            <a:pPr>
              <a:lnSpc>
                <a:spcPct val="150000"/>
              </a:lnSpc>
              <a:buNone/>
            </a:pPr>
            <a:endParaRPr lang="en-CA" sz="2800" dirty="0">
              <a:latin typeface="Arial" panose="020B0604020202020204" pitchFamily="34" charset="0"/>
              <a:cs typeface="Arial" panose="020B0604020202020204" pitchFamily="34" charset="0"/>
            </a:endParaRPr>
          </a:p>
          <a:p>
            <a:pPr>
              <a:lnSpc>
                <a:spcPct val="150000"/>
              </a:lnSpc>
            </a:pPr>
            <a:r>
              <a:rPr lang="en-CA" sz="2800" dirty="0">
                <a:solidFill>
                  <a:srgbClr val="DB9218"/>
                </a:solidFill>
                <a:latin typeface="Arial" panose="020B0604020202020204" pitchFamily="34" charset="0"/>
                <a:cs typeface="Arial" panose="020B0604020202020204" pitchFamily="34" charset="0"/>
              </a:rPr>
              <a:t>A new school was finally completed and opened in Attawapiskat in 2014. </a:t>
            </a:r>
            <a:endParaRPr lang="en-US" sz="2800" baseline="30000" dirty="0">
              <a:latin typeface="Arial" panose="020B0604020202020204" pitchFamily="34" charset="0"/>
              <a:cs typeface="Arial" panose="020B0604020202020204" pitchFamily="34" charset="0"/>
            </a:endParaRPr>
          </a:p>
          <a:p>
            <a:pPr eaLnBrk="1" hangingPunct="1">
              <a:lnSpc>
                <a:spcPct val="150000"/>
              </a:lnSpc>
            </a:pPr>
            <a:endParaRPr lang="en-US" sz="2800" baseline="30000" dirty="0">
              <a:latin typeface="Arial" panose="020B0604020202020204" pitchFamily="34" charset="0"/>
              <a:cs typeface="Arial" panose="020B0604020202020204" pitchFamily="34" charset="0"/>
            </a:endParaRPr>
          </a:p>
        </p:txBody>
      </p:sp>
      <p:sp>
        <p:nvSpPr>
          <p:cNvPr id="8" name="TextBox 12"/>
          <p:cNvSpPr txBox="1">
            <a:spLocks noChangeArrowheads="1"/>
          </p:cNvSpPr>
          <p:nvPr/>
        </p:nvSpPr>
        <p:spPr bwMode="auto">
          <a:xfrm>
            <a:off x="549455" y="1694143"/>
            <a:ext cx="1030643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DB9218"/>
                </a:solidFill>
                <a:latin typeface="Arial" panose="020B0604020202020204" pitchFamily="34" charset="0"/>
                <a:cs typeface="Arial" panose="020B0604020202020204" pitchFamily="34" charset="0"/>
              </a:rPr>
              <a:t>SHANNEN’S DREAM</a:t>
            </a:r>
          </a:p>
        </p:txBody>
      </p:sp>
      <p:sp>
        <p:nvSpPr>
          <p:cNvPr id="5" name="TextBox 4"/>
          <p:cNvSpPr txBox="1"/>
          <p:nvPr/>
        </p:nvSpPr>
        <p:spPr>
          <a:xfrm>
            <a:off x="1059223" y="1261221"/>
            <a:ext cx="9104321" cy="584775"/>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STUDENT RECONCILIATION MOVEMENTS</a:t>
            </a:r>
          </a:p>
        </p:txBody>
      </p:sp>
      <p:pic>
        <p:nvPicPr>
          <p:cNvPr id="4" name="Picture Placeholder 3" descr="02216258.jpg"/>
          <p:cNvPicPr>
            <a:picLocks noGrp="1" noChangeAspect="1"/>
          </p:cNvPicPr>
          <p:nvPr>
            <p:ph type="pic" sz="quarter" idx="17"/>
          </p:nvPr>
        </p:nvPicPr>
        <p:blipFill rotWithShape="1">
          <a:blip r:embed="rId4" cstate="print">
            <a:extLst>
              <a:ext uri="{28A0092B-C50C-407E-A947-70E740481C1C}">
                <a14:useLocalDpi xmlns:a14="http://schemas.microsoft.com/office/drawing/2010/main"/>
              </a:ext>
            </a:extLst>
          </a:blip>
          <a:srcRect/>
          <a:stretch/>
        </p:blipFill>
        <p:spPr>
          <a:xfrm>
            <a:off x="11454288" y="0"/>
            <a:ext cx="11881582" cy="13716000"/>
          </a:xfrm>
        </p:spPr>
      </p:pic>
      <p:sp>
        <p:nvSpPr>
          <p:cNvPr id="2" name="Rectangle 1"/>
          <p:cNvSpPr/>
          <p:nvPr/>
        </p:nvSpPr>
        <p:spPr>
          <a:xfrm>
            <a:off x="13377276" y="12734282"/>
            <a:ext cx="9865669" cy="707886"/>
          </a:xfrm>
          <a:prstGeom prst="rect">
            <a:avLst/>
          </a:prstGeom>
        </p:spPr>
        <p:txBody>
          <a:bodyPr wrap="square">
            <a:spAutoFit/>
          </a:bodyPr>
          <a:lstStyle/>
          <a:p>
            <a:pPr algn="r"/>
            <a:r>
              <a:rPr lang="fr-CA" sz="2000" dirty="0">
                <a:solidFill>
                  <a:srgbClr val="FFFFFF"/>
                </a:solidFill>
                <a:latin typeface="Calibri Light"/>
              </a:rPr>
              <a:t>Chelsea Edwards, </a:t>
            </a:r>
            <a:r>
              <a:rPr lang="fr-CA" sz="2000" dirty="0" err="1">
                <a:solidFill>
                  <a:srgbClr val="FFFFFF"/>
                </a:solidFill>
                <a:latin typeface="Calibri Light"/>
              </a:rPr>
              <a:t>friend</a:t>
            </a:r>
            <a:r>
              <a:rPr lang="fr-CA" sz="2000" dirty="0">
                <a:solidFill>
                  <a:srgbClr val="FFFFFF"/>
                </a:solidFill>
                <a:latin typeface="Calibri Light"/>
              </a:rPr>
              <a:t> of the </a:t>
            </a:r>
            <a:r>
              <a:rPr lang="fr-CA" sz="2000" dirty="0" err="1">
                <a:solidFill>
                  <a:srgbClr val="FFFFFF"/>
                </a:solidFill>
                <a:latin typeface="Calibri Light"/>
              </a:rPr>
              <a:t>late</a:t>
            </a:r>
            <a:r>
              <a:rPr lang="fr-CA" sz="2000" dirty="0">
                <a:solidFill>
                  <a:srgbClr val="FFFFFF"/>
                </a:solidFill>
                <a:latin typeface="Calibri Light"/>
              </a:rPr>
              <a:t> </a:t>
            </a:r>
            <a:r>
              <a:rPr lang="fr-CA" sz="2000" dirty="0" err="1">
                <a:solidFill>
                  <a:srgbClr val="FFFFFF"/>
                </a:solidFill>
                <a:latin typeface="Calibri Light"/>
              </a:rPr>
              <a:t>Shannen</a:t>
            </a:r>
            <a:r>
              <a:rPr lang="fr-CA" sz="2000" dirty="0">
                <a:solidFill>
                  <a:srgbClr val="FFFFFF"/>
                </a:solidFill>
                <a:latin typeface="Calibri Light"/>
              </a:rPr>
              <a:t> </a:t>
            </a:r>
            <a:r>
              <a:rPr lang="fr-CA" sz="2000" dirty="0" err="1">
                <a:solidFill>
                  <a:srgbClr val="FFFFFF"/>
                </a:solidFill>
                <a:latin typeface="Calibri Light"/>
              </a:rPr>
              <a:t>Koostachin</a:t>
            </a:r>
            <a:r>
              <a:rPr lang="fr-CA" sz="2000" dirty="0">
                <a:solidFill>
                  <a:srgbClr val="FFFFFF"/>
                </a:solidFill>
                <a:latin typeface="Calibri Light"/>
              </a:rPr>
              <a:t>, and </a:t>
            </a:r>
            <a:r>
              <a:rPr lang="fr-CA" sz="2000" dirty="0" err="1">
                <a:solidFill>
                  <a:srgbClr val="FFFFFF"/>
                </a:solidFill>
                <a:latin typeface="Calibri Light"/>
              </a:rPr>
              <a:t>Shannen’s</a:t>
            </a:r>
            <a:r>
              <a:rPr lang="fr-CA" sz="2000" dirty="0">
                <a:solidFill>
                  <a:srgbClr val="FFFFFF"/>
                </a:solidFill>
                <a:latin typeface="Calibri Light"/>
              </a:rPr>
              <a:t> </a:t>
            </a:r>
            <a:r>
              <a:rPr lang="fr-CA" sz="2000" dirty="0" err="1">
                <a:solidFill>
                  <a:srgbClr val="FFFFFF"/>
                </a:solidFill>
                <a:latin typeface="Calibri Light"/>
              </a:rPr>
              <a:t>father</a:t>
            </a:r>
            <a:r>
              <a:rPr lang="fr-CA" sz="2000" dirty="0">
                <a:solidFill>
                  <a:srgbClr val="FFFFFF"/>
                </a:solidFill>
                <a:latin typeface="Calibri Light"/>
              </a:rPr>
              <a:t> </a:t>
            </a:r>
            <a:r>
              <a:rPr lang="fr-CA" sz="2000" dirty="0" err="1">
                <a:solidFill>
                  <a:srgbClr val="FFFFFF"/>
                </a:solidFill>
                <a:latin typeface="Calibri Light"/>
              </a:rPr>
              <a:t>take</a:t>
            </a:r>
            <a:r>
              <a:rPr lang="fr-CA" sz="2000" dirty="0">
                <a:solidFill>
                  <a:srgbClr val="FFFFFF"/>
                </a:solidFill>
                <a:latin typeface="Calibri Light"/>
              </a:rPr>
              <a:t> part in a </a:t>
            </a:r>
            <a:r>
              <a:rPr lang="fr-CA" sz="2000" dirty="0" err="1">
                <a:solidFill>
                  <a:srgbClr val="FFFFFF"/>
                </a:solidFill>
                <a:latin typeface="Calibri Light"/>
              </a:rPr>
              <a:t>press</a:t>
            </a:r>
            <a:r>
              <a:rPr lang="fr-CA" sz="2000" dirty="0">
                <a:solidFill>
                  <a:srgbClr val="FFFFFF"/>
                </a:solidFill>
                <a:latin typeface="Calibri Light"/>
              </a:rPr>
              <a:t> </a:t>
            </a:r>
            <a:r>
              <a:rPr lang="fr-CA" sz="2000" dirty="0" err="1">
                <a:solidFill>
                  <a:srgbClr val="FFFFFF"/>
                </a:solidFill>
                <a:latin typeface="Calibri Light"/>
              </a:rPr>
              <a:t>conference</a:t>
            </a:r>
            <a:r>
              <a:rPr lang="fr-CA" sz="2000" dirty="0">
                <a:solidFill>
                  <a:srgbClr val="FFFFFF"/>
                </a:solidFill>
                <a:latin typeface="Calibri Light"/>
              </a:rPr>
              <a:t> on </a:t>
            </a:r>
            <a:r>
              <a:rPr lang="fr-CA" sz="2000" dirty="0" err="1">
                <a:solidFill>
                  <a:srgbClr val="FFFFFF"/>
                </a:solidFill>
                <a:latin typeface="Calibri Light"/>
              </a:rPr>
              <a:t>Parliament</a:t>
            </a:r>
            <a:r>
              <a:rPr lang="fr-CA" sz="2000" dirty="0">
                <a:solidFill>
                  <a:srgbClr val="FFFFFF"/>
                </a:solidFill>
                <a:latin typeface="Calibri Light"/>
              </a:rPr>
              <a:t> Hill in Ottawa  (2012)</a:t>
            </a:r>
            <a:endParaRPr lang="en-GB" sz="2000" dirty="0">
              <a:solidFill>
                <a:srgbClr val="FFFFFF"/>
              </a:solidFill>
            </a:endParaRPr>
          </a:p>
        </p:txBody>
      </p:sp>
    </p:spTree>
    <p:extLst>
      <p:ext uri="{BB962C8B-B14F-4D97-AF65-F5344CB8AC3E}">
        <p14:creationId xmlns:p14="http://schemas.microsoft.com/office/powerpoint/2010/main" val="175721525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p:cNvSpPr txBox="1">
            <a:spLocks noChangeArrowheads="1"/>
          </p:cNvSpPr>
          <p:nvPr/>
        </p:nvSpPr>
        <p:spPr bwMode="auto">
          <a:xfrm>
            <a:off x="11957131" y="2409270"/>
            <a:ext cx="1189212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DB9218"/>
                </a:solidFill>
                <a:latin typeface="Arial" panose="020B0604020202020204" pitchFamily="34" charset="0"/>
                <a:cs typeface="Arial" panose="020B0604020202020204" pitchFamily="34" charset="0"/>
              </a:rPr>
              <a:t>MANDATORY INDIGENOUS STUDIES</a:t>
            </a:r>
          </a:p>
        </p:txBody>
      </p:sp>
      <p:sp>
        <p:nvSpPr>
          <p:cNvPr id="8" name="TextBox 7"/>
          <p:cNvSpPr txBox="1"/>
          <p:nvPr/>
        </p:nvSpPr>
        <p:spPr>
          <a:xfrm>
            <a:off x="13011772" y="2070716"/>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ONTARIO YOUTH CALL FOR</a:t>
            </a:r>
          </a:p>
        </p:txBody>
      </p:sp>
      <p:sp>
        <p:nvSpPr>
          <p:cNvPr id="9" name="Rectangle 8"/>
          <p:cNvSpPr/>
          <p:nvPr/>
        </p:nvSpPr>
        <p:spPr>
          <a:xfrm>
            <a:off x="12341465" y="5625898"/>
            <a:ext cx="11507786" cy="7579639"/>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Students </a:t>
            </a:r>
            <a:r>
              <a:rPr lang="en-CA" sz="2800" dirty="0" err="1">
                <a:latin typeface="Arial" panose="020B0604020202020204" pitchFamily="34" charset="0"/>
                <a:cs typeface="Arial" panose="020B0604020202020204" pitchFamily="34" charset="0"/>
              </a:rPr>
              <a:t>Ticarra</a:t>
            </a:r>
            <a:r>
              <a:rPr lang="en-CA" sz="2800" dirty="0">
                <a:latin typeface="Arial" panose="020B0604020202020204" pitchFamily="34" charset="0"/>
                <a:cs typeface="Arial" panose="020B0604020202020204" pitchFamily="34" charset="0"/>
              </a:rPr>
              <a:t> </a:t>
            </a:r>
            <a:r>
              <a:rPr lang="en-CA" sz="2800" dirty="0" err="1">
                <a:latin typeface="Arial" panose="020B0604020202020204" pitchFamily="34" charset="0"/>
                <a:cs typeface="Arial" panose="020B0604020202020204" pitchFamily="34" charset="0"/>
              </a:rPr>
              <a:t>Paquet</a:t>
            </a:r>
            <a:r>
              <a:rPr lang="en-CA" sz="2800" dirty="0">
                <a:latin typeface="Arial" panose="020B0604020202020204" pitchFamily="34" charset="0"/>
                <a:cs typeface="Arial" panose="020B0604020202020204" pitchFamily="34" charset="0"/>
              </a:rPr>
              <a:t> and Starr Trudeau started a petition calling for mandatory indigenous studies courses to be taught in all Ontario Elementary Schools. </a:t>
            </a:r>
          </a:p>
          <a:p>
            <a:pPr>
              <a:lnSpc>
                <a:spcPct val="150000"/>
              </a:lnSpc>
            </a:pPr>
            <a:endParaRPr lang="en-CA" sz="2800" dirty="0">
              <a:latin typeface="Arial" panose="020B0604020202020204" pitchFamily="34" charset="0"/>
              <a:cs typeface="Arial" panose="020B0604020202020204" pitchFamily="34" charset="0"/>
            </a:endParaRPr>
          </a:p>
          <a:p>
            <a:pPr>
              <a:lnSpc>
                <a:spcPct val="150000"/>
              </a:lnSpc>
              <a:buNone/>
            </a:pPr>
            <a:r>
              <a:rPr lang="en-CA" sz="2800" dirty="0">
                <a:latin typeface="Arial" panose="020B0604020202020204" pitchFamily="34" charset="0"/>
                <a:cs typeface="Arial" panose="020B0604020202020204" pitchFamily="34" charset="0"/>
              </a:rPr>
              <a:t>This petition has gained support and the attention of several news </a:t>
            </a:r>
            <a:r>
              <a:rPr lang="en-CA" sz="2800" dirty="0" err="1">
                <a:latin typeface="Arial" panose="020B0604020202020204" pitchFamily="34" charset="0"/>
                <a:cs typeface="Arial" panose="020B0604020202020204" pitchFamily="34" charset="0"/>
              </a:rPr>
              <a:t>sources.You</a:t>
            </a:r>
            <a:r>
              <a:rPr lang="en-CA" sz="2800" dirty="0">
                <a:latin typeface="Arial" panose="020B0604020202020204" pitchFamily="34" charset="0"/>
                <a:cs typeface="Arial" panose="020B0604020202020204" pitchFamily="34" charset="0"/>
              </a:rPr>
              <a:t> can find and sign the petition at: </a:t>
            </a:r>
            <a:r>
              <a:rPr lang="en-CA" sz="2800" dirty="0">
                <a:latin typeface="Arial" panose="020B0604020202020204" pitchFamily="34" charset="0"/>
                <a:cs typeface="Arial" panose="020B0604020202020204" pitchFamily="34" charset="0"/>
                <a:hlinkClick r:id="rId3"/>
              </a:rPr>
              <a:t>https://www.change.org/p/mandatory-indigenous-studies-course</a:t>
            </a:r>
            <a:endParaRPr lang="en-CA" sz="2800" dirty="0">
              <a:latin typeface="Arial" panose="020B0604020202020204" pitchFamily="34" charset="0"/>
              <a:cs typeface="Arial" panose="020B0604020202020204" pitchFamily="34" charset="0"/>
            </a:endParaRPr>
          </a:p>
          <a:p>
            <a:pPr>
              <a:lnSpc>
                <a:spcPct val="150000"/>
              </a:lnSpc>
            </a:pPr>
            <a:endParaRPr lang="en-CA" sz="2800" dirty="0">
              <a:latin typeface="Arial" panose="020B0604020202020204" pitchFamily="34" charset="0"/>
              <a:cs typeface="Arial" panose="020B0604020202020204" pitchFamily="34" charset="0"/>
            </a:endParaRPr>
          </a:p>
          <a:p>
            <a:pPr>
              <a:lnSpc>
                <a:spcPct val="150000"/>
              </a:lnSpc>
            </a:pPr>
            <a:r>
              <a:rPr lang="en-CA" sz="2800" dirty="0">
                <a:latin typeface="Arial" panose="020B0604020202020204" pitchFamily="34" charset="0"/>
                <a:cs typeface="Arial" panose="020B0604020202020204" pitchFamily="34" charset="0"/>
              </a:rPr>
              <a:t> Taking Indigenous Studies in your school is an important part of taking action towards Reconciliation. By taking this course, you are part of the change that </a:t>
            </a:r>
            <a:r>
              <a:rPr lang="en-CA" sz="2800" dirty="0" err="1">
                <a:latin typeface="Arial" panose="020B0604020202020204" pitchFamily="34" charset="0"/>
                <a:cs typeface="Arial" panose="020B0604020202020204" pitchFamily="34" charset="0"/>
              </a:rPr>
              <a:t>Ticarra</a:t>
            </a:r>
            <a:r>
              <a:rPr lang="en-CA" sz="2800" dirty="0">
                <a:latin typeface="Arial" panose="020B0604020202020204" pitchFamily="34" charset="0"/>
                <a:cs typeface="Arial" panose="020B0604020202020204" pitchFamily="34" charset="0"/>
              </a:rPr>
              <a:t> and Starr hoped for!</a:t>
            </a:r>
            <a:endParaRPr lang="en-US" sz="2800" baseline="30000" dirty="0">
              <a:latin typeface="Arial" panose="020B0604020202020204" pitchFamily="34" charset="0"/>
              <a:cs typeface="Arial" panose="020B0604020202020204" pitchFamily="34" charset="0"/>
            </a:endParaRPr>
          </a:p>
          <a:p>
            <a:pPr eaLnBrk="1" hangingPunct="1">
              <a:lnSpc>
                <a:spcPct val="150000"/>
              </a:lnSpc>
            </a:pPr>
            <a:endParaRPr lang="en-US" sz="2800" baseline="30000" dirty="0">
              <a:latin typeface="Arial" panose="020B0604020202020204" pitchFamily="34" charset="0"/>
              <a:cs typeface="Arial" panose="020B0604020202020204" pitchFamily="34" charset="0"/>
            </a:endParaRPr>
          </a:p>
        </p:txBody>
      </p:sp>
      <p:pic>
        <p:nvPicPr>
          <p:cNvPr id="11" name="Picture Placeholder 10" descr="Tiquarra.jpg"/>
          <p:cNvPicPr>
            <a:picLocks noGrp="1" noChangeAspect="1"/>
          </p:cNvPicPr>
          <p:nvPr>
            <p:ph type="pic" sz="quarter" idx="17"/>
          </p:nvPr>
        </p:nvPicPr>
        <p:blipFill>
          <a:blip r:embed="rId4" cstate="print">
            <a:extLst>
              <a:ext uri="{28A0092B-C50C-407E-A947-70E740481C1C}">
                <a14:useLocalDpi xmlns:a14="http://schemas.microsoft.com/office/drawing/2010/main"/>
              </a:ext>
            </a:extLst>
          </a:blip>
          <a:srcRect/>
          <a:stretch>
            <a:fillRect/>
          </a:stretch>
        </p:blipFill>
        <p:spPr>
          <a:xfrm>
            <a:off x="1315380" y="0"/>
            <a:ext cx="10058400" cy="13716000"/>
          </a:xfrm>
          <a:prstGeom prst="rect">
            <a:avLst/>
          </a:prstGeom>
        </p:spPr>
      </p:pic>
      <p:sp>
        <p:nvSpPr>
          <p:cNvPr id="2" name="Rectangle 1"/>
          <p:cNvSpPr/>
          <p:nvPr/>
        </p:nvSpPr>
        <p:spPr>
          <a:xfrm>
            <a:off x="1560997" y="12992670"/>
            <a:ext cx="3722293" cy="400110"/>
          </a:xfrm>
          <a:prstGeom prst="rect">
            <a:avLst/>
          </a:prstGeom>
        </p:spPr>
        <p:txBody>
          <a:bodyPr wrap="none">
            <a:spAutoFit/>
          </a:bodyPr>
          <a:lstStyle/>
          <a:p>
            <a:r>
              <a:rPr lang="en-CA" sz="2000" dirty="0">
                <a:solidFill>
                  <a:srgbClr val="FFFFFF"/>
                </a:solidFill>
                <a:latin typeface="Calibri Light"/>
              </a:rPr>
              <a:t> Starr Trudeau and </a:t>
            </a:r>
            <a:r>
              <a:rPr lang="en-CA" sz="2000" dirty="0" err="1">
                <a:solidFill>
                  <a:srgbClr val="FFFFFF"/>
                </a:solidFill>
                <a:latin typeface="Calibri Light"/>
              </a:rPr>
              <a:t>TiCarra</a:t>
            </a:r>
            <a:r>
              <a:rPr lang="en-CA" sz="2000" dirty="0">
                <a:solidFill>
                  <a:srgbClr val="FFFFFF"/>
                </a:solidFill>
                <a:latin typeface="Calibri Light"/>
              </a:rPr>
              <a:t> </a:t>
            </a:r>
            <a:r>
              <a:rPr lang="en-CA" sz="2000" dirty="0" err="1">
                <a:solidFill>
                  <a:srgbClr val="FFFFFF"/>
                </a:solidFill>
                <a:latin typeface="Calibri Light"/>
              </a:rPr>
              <a:t>Paquet</a:t>
            </a:r>
            <a:endParaRPr lang="en-GB" sz="2000" dirty="0">
              <a:solidFill>
                <a:srgbClr val="FFFFFF"/>
              </a:solidFill>
            </a:endParaRPr>
          </a:p>
        </p:txBody>
      </p:sp>
    </p:spTree>
    <p:extLst>
      <p:ext uri="{BB962C8B-B14F-4D97-AF65-F5344CB8AC3E}">
        <p14:creationId xmlns:p14="http://schemas.microsoft.com/office/powerpoint/2010/main" val="128334826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img-8638_orig.jpg"/>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8" name="TextBox 12"/>
          <p:cNvSpPr txBox="1">
            <a:spLocks noChangeArrowheads="1"/>
          </p:cNvSpPr>
          <p:nvPr/>
        </p:nvSpPr>
        <p:spPr bwMode="auto">
          <a:xfrm>
            <a:off x="8833811" y="1889740"/>
            <a:ext cx="14309081"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DB9218"/>
                </a:solidFill>
                <a:latin typeface="Arial" panose="020B0604020202020204" pitchFamily="34" charset="0"/>
                <a:cs typeface="Arial" panose="020B0604020202020204" pitchFamily="34" charset="0"/>
              </a:rPr>
              <a:t>YOUNG FASHION DESIGNERS</a:t>
            </a:r>
          </a:p>
        </p:txBody>
      </p:sp>
      <p:sp>
        <p:nvSpPr>
          <p:cNvPr id="9" name="TextBox 8"/>
          <p:cNvSpPr txBox="1"/>
          <p:nvPr/>
        </p:nvSpPr>
        <p:spPr>
          <a:xfrm>
            <a:off x="11117938" y="1551186"/>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STUDENT RECONCILIATION MOVEMENTS</a:t>
            </a:r>
          </a:p>
        </p:txBody>
      </p:sp>
      <p:sp>
        <p:nvSpPr>
          <p:cNvPr id="10" name="Rectangle 9"/>
          <p:cNvSpPr/>
          <p:nvPr/>
        </p:nvSpPr>
        <p:spPr>
          <a:xfrm>
            <a:off x="9650516" y="3952429"/>
            <a:ext cx="13266592" cy="1951432"/>
          </a:xfrm>
          <a:prstGeom prst="rect">
            <a:avLst/>
          </a:prstGeom>
        </p:spPr>
        <p:txBody>
          <a:bodyPr wrap="square">
            <a:spAutoFit/>
          </a:bodyPr>
          <a:lstStyle/>
          <a:p>
            <a:pPr>
              <a:lnSpc>
                <a:spcPct val="150000"/>
              </a:lnSpc>
              <a:buNone/>
            </a:pPr>
            <a:r>
              <a:rPr lang="en-CA" sz="2800" dirty="0">
                <a:latin typeface="Arial" panose="020B0604020202020204" pitchFamily="34" charset="0"/>
                <a:cs typeface="Arial" panose="020B0604020202020204" pitchFamily="34" charset="0"/>
              </a:rPr>
              <a:t>Using fashion to decolonize the lens of history: </a:t>
            </a:r>
            <a:r>
              <a:rPr lang="en-US" sz="2800" dirty="0">
                <a:latin typeface="Arial" panose="020B0604020202020204" pitchFamily="34" charset="0"/>
                <a:cs typeface="Arial" panose="020B0604020202020204" pitchFamily="34" charset="0"/>
              </a:rPr>
              <a:t>Jared </a:t>
            </a:r>
            <a:r>
              <a:rPr lang="en-US" sz="2800" dirty="0" err="1">
                <a:latin typeface="Arial" panose="020B0604020202020204" pitchFamily="34" charset="0"/>
                <a:cs typeface="Arial" panose="020B0604020202020204" pitchFamily="34" charset="0"/>
              </a:rPr>
              <a:t>Yazzie</a:t>
            </a:r>
            <a:r>
              <a:rPr lang="en-US" sz="2800" dirty="0">
                <a:latin typeface="Arial" panose="020B0604020202020204" pitchFamily="34" charset="0"/>
                <a:cs typeface="Arial" panose="020B0604020202020204" pitchFamily="34" charset="0"/>
              </a:rPr>
              <a:t> (Navajo) founder of OXDX Clothing started in a college dorm room. Most of his work is made to show the real face of history and our currents reality towards the First Peoples.</a:t>
            </a:r>
            <a:endParaRPr lang="en-CA" sz="2800" dirty="0">
              <a:latin typeface="Arial" panose="020B0604020202020204" pitchFamily="34" charset="0"/>
              <a:cs typeface="Arial" panose="020B0604020202020204" pitchFamily="34" charset="0"/>
            </a:endParaRPr>
          </a:p>
        </p:txBody>
      </p:sp>
      <p:sp>
        <p:nvSpPr>
          <p:cNvPr id="17" name="Rectangle 16"/>
          <p:cNvSpPr/>
          <p:nvPr/>
        </p:nvSpPr>
        <p:spPr>
          <a:xfrm>
            <a:off x="633558" y="8341788"/>
            <a:ext cx="6858768" cy="3890424"/>
          </a:xfrm>
          <a:prstGeom prst="rect">
            <a:avLst/>
          </a:prstGeom>
        </p:spPr>
        <p:txBody>
          <a:bodyPr wrap="square">
            <a:spAutoFit/>
          </a:bodyPr>
          <a:lstStyle/>
          <a:p>
            <a:pPr>
              <a:lnSpc>
                <a:spcPct val="150000"/>
              </a:lnSpc>
            </a:pPr>
            <a:r>
              <a:rPr lang="en-US" sz="2800" dirty="0" err="1">
                <a:latin typeface="Arial" panose="020B0604020202020204" pitchFamily="34" charset="0"/>
                <a:cs typeface="Arial" panose="020B0604020202020204" pitchFamily="34" charset="0"/>
              </a:rPr>
              <a:t>OxDx</a:t>
            </a:r>
            <a:r>
              <a:rPr lang="en-US" sz="2800" dirty="0">
                <a:latin typeface="Arial" panose="020B0604020202020204" pitchFamily="34" charset="0"/>
                <a:cs typeface="Arial" panose="020B0604020202020204" pitchFamily="34" charset="0"/>
              </a:rPr>
              <a:t> takes a critical look at Manifest Destiny - the belief of American expansion. Even if that expansion involved genocide, colonization, and assimilation to a population of people already settled to the land. </a:t>
            </a:r>
          </a:p>
        </p:txBody>
      </p:sp>
      <p:pic>
        <p:nvPicPr>
          <p:cNvPr id="19" name="Picture Placeholder 18" descr="img-5044_orig.jpg"/>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p:pic>
      <p:sp>
        <p:nvSpPr>
          <p:cNvPr id="2" name="Rectangle 1"/>
          <p:cNvSpPr/>
          <p:nvPr/>
        </p:nvSpPr>
        <p:spPr>
          <a:xfrm>
            <a:off x="19477095" y="13064432"/>
            <a:ext cx="4680338" cy="400110"/>
          </a:xfrm>
          <a:prstGeom prst="rect">
            <a:avLst/>
          </a:prstGeom>
        </p:spPr>
        <p:txBody>
          <a:bodyPr wrap="none">
            <a:spAutoFit/>
          </a:bodyPr>
          <a:lstStyle/>
          <a:p>
            <a:r>
              <a:rPr lang="en-US" sz="2000" dirty="0">
                <a:solidFill>
                  <a:srgbClr val="FFFFFF"/>
                </a:solidFill>
              </a:rPr>
              <a:t>Jared </a:t>
            </a:r>
            <a:r>
              <a:rPr lang="en-US" sz="2000" dirty="0" err="1">
                <a:solidFill>
                  <a:srgbClr val="FFFFFF"/>
                </a:solidFill>
              </a:rPr>
              <a:t>Yazzie</a:t>
            </a:r>
            <a:r>
              <a:rPr lang="en-US" sz="2000" dirty="0">
                <a:solidFill>
                  <a:srgbClr val="FFFFFF"/>
                </a:solidFill>
              </a:rPr>
              <a:t> founder of OXDX Clothing </a:t>
            </a:r>
            <a:endParaRPr lang="en-GB" sz="2000" dirty="0">
              <a:solidFill>
                <a:srgbClr val="FFFFFF"/>
              </a:solidFill>
            </a:endParaRPr>
          </a:p>
        </p:txBody>
      </p:sp>
    </p:spTree>
    <p:extLst>
      <p:ext uri="{BB962C8B-B14F-4D97-AF65-F5344CB8AC3E}">
        <p14:creationId xmlns:p14="http://schemas.microsoft.com/office/powerpoint/2010/main" val="170947319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3"/>
          <p:cNvSpPr txBox="1">
            <a:spLocks noChangeArrowheads="1"/>
          </p:cNvSpPr>
          <p:nvPr/>
        </p:nvSpPr>
        <p:spPr bwMode="auto">
          <a:xfrm>
            <a:off x="6586745" y="1556421"/>
            <a:ext cx="11702843"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rgbClr val="DB9218"/>
                </a:solidFill>
                <a:latin typeface="Arial" panose="020B0604020202020204" pitchFamily="34" charset="0"/>
                <a:cs typeface="Arial" panose="020B0604020202020204" pitchFamily="34" charset="0"/>
              </a:rPr>
              <a:t>HAVE A HEART DAY</a:t>
            </a:r>
          </a:p>
        </p:txBody>
      </p:sp>
      <p:sp>
        <p:nvSpPr>
          <p:cNvPr id="7" name="Rectangle 6"/>
          <p:cNvSpPr/>
          <p:nvPr/>
        </p:nvSpPr>
        <p:spPr>
          <a:xfrm>
            <a:off x="1988811" y="3633595"/>
            <a:ext cx="20898710" cy="4196020"/>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Each year in February, the Caring society invites groups of children and their teachers to gather at Parliament Hill in Ottawa for “Have a Heart Day”. </a:t>
            </a:r>
          </a:p>
          <a:p>
            <a:pPr>
              <a:lnSpc>
                <a:spcPct val="150000"/>
              </a:lnSpc>
            </a:pPr>
            <a:r>
              <a:rPr lang="en-CA" sz="2800" dirty="0">
                <a:latin typeface="Arial" panose="020B0604020202020204" pitchFamily="34" charset="0"/>
                <a:cs typeface="Arial" panose="020B0604020202020204" pitchFamily="34" charset="0"/>
              </a:rPr>
              <a:t>With hand-made signs and speeches, the children ask The government of Canada to “Have a Heart” for First Nations children.</a:t>
            </a:r>
          </a:p>
          <a:p>
            <a:pPr>
              <a:lnSpc>
                <a:spcPct val="150000"/>
              </a:lnSpc>
            </a:pPr>
            <a:r>
              <a:rPr lang="en-CA" sz="2800" dirty="0">
                <a:latin typeface="Arial" panose="020B0604020202020204" pitchFamily="34" charset="0"/>
                <a:cs typeface="Arial" panose="020B0604020202020204" pitchFamily="34" charset="0"/>
              </a:rPr>
              <a:t>They fight for the right to equal funding for education, child welfare and health care towards First Nations children. </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endParaRPr lang="en-US" sz="4000" dirty="0">
              <a:solidFill>
                <a:schemeClr val="tx2"/>
              </a:solidFill>
              <a:latin typeface="Arial" panose="020B0604020202020204" pitchFamily="34" charset="0"/>
              <a:cs typeface="Arial" panose="020B0604020202020204" pitchFamily="34" charset="0"/>
            </a:endParaRPr>
          </a:p>
        </p:txBody>
      </p:sp>
      <p:pic>
        <p:nvPicPr>
          <p:cNvPr id="11" name="Picture Placeholder 10" descr="HaveaHeartday.jpg"/>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a:xfrm>
            <a:off x="-22225" y="7053263"/>
            <a:ext cx="6099175" cy="5402262"/>
          </a:xfrm>
          <a:prstGeom prst="rect">
            <a:avLst/>
          </a:prstGeom>
        </p:spPr>
      </p:pic>
      <p:pic>
        <p:nvPicPr>
          <p:cNvPr id="14" name="Picture 6" descr="http://www.fncaringsociety.com/sites/default/files/Warren48.JPG"/>
          <p:cNvPicPr>
            <a:picLocks noGrp="1" noChangeAspect="1" noChangeArrowheads="1"/>
          </p:cNvPicPr>
          <p:nvPr>
            <p:ph type="pic" sz="quarter" idx="14"/>
          </p:nvPr>
        </p:nvPicPr>
        <p:blipFill>
          <a:blip r:embed="rId4" cstate="print">
            <a:extLst>
              <a:ext uri="{28A0092B-C50C-407E-A947-70E740481C1C}">
                <a14:useLocalDpi xmlns:a14="http://schemas.microsoft.com/office/drawing/2010/main"/>
              </a:ext>
            </a:extLst>
          </a:blip>
          <a:srcRect/>
          <a:stretch>
            <a:fillRect/>
          </a:stretch>
        </p:blipFill>
        <p:spPr bwMode="auto">
          <a:xfrm>
            <a:off x="6076950" y="7053263"/>
            <a:ext cx="6099175" cy="5402262"/>
          </a:xfrm>
          <a:prstGeom prst="rect">
            <a:avLst/>
          </a:prstGeom>
          <a:noFill/>
        </p:spPr>
      </p:pic>
      <p:pic>
        <p:nvPicPr>
          <p:cNvPr id="15" name="Picture Placeholder 14"/>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a:xfrm>
            <a:off x="12190413" y="7053263"/>
            <a:ext cx="6099175" cy="5402262"/>
          </a:xfrm>
          <a:prstGeom prst="rect">
            <a:avLst/>
          </a:prstGeom>
        </p:spPr>
      </p:pic>
      <p:pic>
        <p:nvPicPr>
          <p:cNvPr id="16" name="Content Placeholder 4"/>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a:stretch>
            <a:fillRect/>
          </a:stretch>
        </p:blipFill>
        <p:spPr>
          <a:xfrm>
            <a:off x="18289588" y="7053263"/>
            <a:ext cx="6099175" cy="5402262"/>
          </a:xfrm>
        </p:spPr>
      </p:pic>
      <p:sp>
        <p:nvSpPr>
          <p:cNvPr id="8" name="TextBox 7"/>
          <p:cNvSpPr txBox="1"/>
          <p:nvPr/>
        </p:nvSpPr>
        <p:spPr>
          <a:xfrm>
            <a:off x="7439025" y="1217867"/>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STUDENT RECONCILIATION MOVEMENTS</a:t>
            </a:r>
          </a:p>
        </p:txBody>
      </p:sp>
    </p:spTree>
    <p:extLst>
      <p:ext uri="{BB962C8B-B14F-4D97-AF65-F5344CB8AC3E}">
        <p14:creationId xmlns:p14="http://schemas.microsoft.com/office/powerpoint/2010/main" val="1730399974"/>
      </p:ext>
    </p:extLst>
  </p:cSld>
  <p:clrMapOvr>
    <a:masterClrMapping/>
  </p:clrMapOvr>
  <p:transition/>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33550</TotalTime>
  <Words>1114</Words>
  <Application>Microsoft Office PowerPoint</Application>
  <PresentationFormat>Custom</PresentationFormat>
  <Paragraphs>104</Paragraphs>
  <Slides>11</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ＭＳ Ｐゴシック</vt:lpstr>
      <vt:lpstr>Arial</vt:lpstr>
      <vt:lpstr>Calibri</vt:lpstr>
      <vt:lpstr>Calibri Light</vt:lpstr>
      <vt:lpstr>Georgia</vt:lpstr>
      <vt:lpstr>Lato Light</vt:lpstr>
      <vt:lpstr>Montserrat</vt:lpstr>
      <vt:lpstr>Montserrat Hairline</vt:lpstr>
      <vt:lpstr>Montserrat Light</vt:lpstr>
      <vt:lpstr>Source Sans Pro</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Slidepro Co.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 PowerPoint Template</dc:title>
  <dc:subject/>
  <dc:creator>Slidepro Design</dc:creator>
  <cp:keywords/>
  <dc:description/>
  <cp:lastModifiedBy>Powers, Gary  (ASD-N)</cp:lastModifiedBy>
  <cp:revision>6449</cp:revision>
  <dcterms:created xsi:type="dcterms:W3CDTF">2014-11-12T21:47:38Z</dcterms:created>
  <dcterms:modified xsi:type="dcterms:W3CDTF">2018-12-09T23:53:01Z</dcterms:modified>
  <cp:category/>
</cp:coreProperties>
</file>